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embeddings/oleObject5.bin" ContentType="application/vnd.openxmlformats-officedocument.oleObject"/>
  <Override PartName="/ppt/notesSlides/notesSlide5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6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7.xml" ContentType="application/vnd.openxmlformats-officedocument.presentationml.notesSlide+xml"/>
  <Override PartName="/ppt/embeddings/oleObject12.bin" ContentType="application/vnd.openxmlformats-officedocument.oleObject"/>
  <Override PartName="/ppt/notesSlides/notesSlide8.xml" ContentType="application/vnd.openxmlformats-officedocument.presentationml.notesSlide+xml"/>
  <Override PartName="/ppt/embeddings/oleObject13.bin" ContentType="application/vnd.openxmlformats-officedocument.oleObject"/>
  <Override PartName="/ppt/notesSlides/notesSlide9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10.xml" ContentType="application/vnd.openxmlformats-officedocument.presentationml.notesSlide+xml"/>
  <Override PartName="/ppt/embeddings/oleObject16.bin" ContentType="application/vnd.openxmlformats-officedocument.oleObject"/>
  <Override PartName="/ppt/notesSlides/notesSlide11.xml" ContentType="application/vnd.openxmlformats-officedocument.presentationml.notesSlide+xml"/>
  <Override PartName="/ppt/embeddings/oleObject17.bin" ContentType="application/vnd.openxmlformats-officedocument.oleObject"/>
  <Override PartName="/ppt/notesSlides/notesSlide12.xml" ContentType="application/vnd.openxmlformats-officedocument.presentationml.notesSlide+xml"/>
  <Override PartName="/ppt/embeddings/oleObject18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9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clrMru>
    <a:srgbClr val="FF32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76" y="-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4A533B-178C-F448-9BE9-0B3089834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16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B5D844-9CB8-CE46-8910-903C3D0518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199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D6A38D8-1742-C54F-BDCC-1715DD09D15D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C5EAF80-7E2C-6A47-8FCE-E492A869F7BD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11CFFC5-4DC4-4E4F-B92A-36B6DE823581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AB75AD0-4174-F34D-BFC8-3244E27BF811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Hence if we know the true spectrum we can determine what the expectation of our estimate is.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43DD0FF-BD67-8B4C-BE44-C6385BBC6F24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31FA9F1-F6BB-6B4C-9F1B-BE7E6DA9740E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In all cases, the first side lobe os 13dB down.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24AEE66-DB3F-D141-A138-F975B9DC9845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06FA6F6-188A-3942-9671-0558B5973D3C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The drop off above f=0.45 is an artifact of the way the spectrum was (numerically) convolved with the Fejer</a:t>
            </a:r>
            <a:r>
              <a:rPr lang="ja-JP" altLang="en-US">
                <a:latin typeface="Times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 Kernel.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529AE95-BA96-4B49-BC9B-BC59B8E5C2B6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CCD3019-05B5-AA4D-832A-F352D316B253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Note difference between capital eta and capital H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C50E32F-A157-7145-86E5-8E0173890F07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Need to determine mean and avcs.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C95B0D1-E494-124F-AE9C-DABA8FBCA8BA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If </a:t>
            </a:r>
            <a:r>
              <a:rPr lang="en-US" dirty="0" err="1" smtClean="0">
                <a:latin typeface="Times" charset="0"/>
                <a:ea typeface="ＭＳ Ｐゴシック" charset="0"/>
                <a:cs typeface="ＭＳ Ｐゴシック" charset="0"/>
              </a:rPr>
              <a:t>Stau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is white noise, Variance of mean deduces to </a:t>
            </a:r>
            <a:r>
              <a:rPr lang="en-US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std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formulas S(0)/N.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F909C6E-1090-6E43-9EAD-F029AA1B9DC7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Thus when the acvs has a funite infinite sum, the mean is a consistent estimator of the expectation.</a:t>
            </a:r>
          </a:p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A simple non-ergodic process is one with a constant acvs (ie. All samples are perfectly correlated and no matter how many samples are averaged the variance of the mean remains the same (and equal to the variance of a single sample).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D78CF35-75B7-6645-994D-78C744DE4078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Mean is a poor estimator when S(.) rapidly decreases to zero as f-&gt;0.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C7E8C27-3044-354E-997C-97C47CBA85F7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The p stands for </a:t>
            </a:r>
            <a:r>
              <a:rPr lang="ja-JP" altLang="en-US">
                <a:latin typeface="Times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periodogram</a:t>
            </a:r>
            <a:r>
              <a:rPr lang="ja-JP" altLang="en-US">
                <a:latin typeface="Times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 (discussed later) not preferred.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C05CDB6-512E-474B-A4A8-D09E3804B0DB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BF7FB77-0585-294C-A87A-0AE73CC426D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5F31C77-1625-4442-8C13-B16BD02E9388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Notice here we can Fourier transform the acvs or Fourier transform the time series and square it.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05/09/2012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12.714 Sec 2 L08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8167B3-2D2F-504D-9FA6-BB86C96A51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2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05/09/2012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12.714 Sec 2 L08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F95EF-3FA6-5A40-BC81-76362370C7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05/09/2012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12.714 Sec 2 L08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7C130-61DC-E841-90BE-D2C4F2E9D8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05/09/2012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12.714 Sec 2 L08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EDB53-C9CF-DD48-A2AF-D99FD5B94D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9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05/09/2012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12.714 Sec 2 L08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852C1-253A-3942-A93A-4B41764126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7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05/09/2012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12.714 Sec 2 L08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E3A05B-DC2B-2847-A835-1A2C9E9C29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3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05/09/2012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12.714 Sec 2 L08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4658F-E243-3E4A-B9DD-F61694CDB0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9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05/09/2012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12.714 Sec 2 L08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E788A-B449-FC4A-8E58-A2A57D4B2A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05/09/2012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12.714 Sec 2 L08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F20A80-30E9-EC41-9D3B-0A872E5887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2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05/09/2012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12.714 Sec 2 L08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BC61B-E0E3-B74A-840E-449675DD7D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2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05/09/2012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12.714 Sec 2 L08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FB531-9D2B-AE46-B438-30305E41A0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Helvetica" charset="0"/>
              </a:defRPr>
            </a:lvl1pPr>
          </a:lstStyle>
          <a:p>
            <a:r>
              <a:rPr lang="en-US" smtClean="0"/>
              <a:t>05/09/2012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Helvetica" charset="0"/>
              </a:defRPr>
            </a:lvl1pPr>
          </a:lstStyle>
          <a:p>
            <a:r>
              <a:rPr lang="en-US"/>
              <a:t>12.714 Sec 2 L08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Helvetica" charset="0"/>
              </a:defRPr>
            </a:lvl1pPr>
          </a:lstStyle>
          <a:p>
            <a:fld id="{42336271-F361-944D-8B88-8680E450B1D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-65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-65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-65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-65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-65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66738" indent="-2222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9163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255713" indent="-1746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662113" indent="-1619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119313" indent="-16192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576513" indent="-16192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033713" indent="-16192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490913" indent="-16192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ah@mit.edu" TargetMode="External"/><Relationship Id="rId4" Type="http://schemas.openxmlformats.org/officeDocument/2006/relationships/hyperlink" Target="http://geoweb.mit.edu/~tah/12.714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3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8.emf"/><Relationship Id="rId10" Type="http://schemas.openxmlformats.org/officeDocument/2006/relationships/oleObject" Target="../embeddings/oleObject9.bin"/><Relationship Id="rId11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12.714 Computational Data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886200"/>
            <a:ext cx="7086600" cy="2057400"/>
          </a:xfrm>
        </p:spPr>
        <p:txBody>
          <a:bodyPr/>
          <a:lstStyle/>
          <a:p>
            <a:pPr eaLnBrk="1" hangingPunct="1"/>
            <a:r>
              <a:rPr lang="en-US" b="1">
                <a:latin typeface="Helvetica" charset="0"/>
                <a:ea typeface="ＭＳ Ｐゴシック" charset="0"/>
                <a:cs typeface="ＭＳ Ｐゴシック" charset="0"/>
              </a:rPr>
              <a:t>Alan Chave (alan@whoi.edu)</a:t>
            </a:r>
          </a:p>
          <a:p>
            <a:pPr eaLnBrk="1" hangingPunct="1"/>
            <a:r>
              <a:rPr lang="en-US" b="1">
                <a:latin typeface="Helvetica" charset="0"/>
                <a:ea typeface="ＭＳ Ｐゴシック" charset="0"/>
                <a:cs typeface="ＭＳ Ｐゴシック" charset="0"/>
              </a:rPr>
              <a:t>Thomas Herring (</a:t>
            </a:r>
            <a:r>
              <a:rPr lang="en-US" b="1" u="sng">
                <a:solidFill>
                  <a:srgbClr val="0000FF"/>
                </a:solidFill>
                <a:latin typeface="Helvetica" charset="0"/>
                <a:ea typeface="ＭＳ Ｐゴシック" charset="0"/>
                <a:cs typeface="ＭＳ Ｐゴシック" charset="0"/>
                <a:hlinkClick r:id="rId3"/>
              </a:rPr>
              <a:t>tah@mit.edu</a:t>
            </a:r>
            <a:r>
              <a:rPr lang="en-US" b="1">
                <a:latin typeface="Helvetica" charset="0"/>
                <a:ea typeface="ＭＳ Ｐゴシック" charset="0"/>
                <a:cs typeface="ＭＳ Ｐゴシック" charset="0"/>
              </a:rPr>
              <a:t>), </a:t>
            </a:r>
          </a:p>
          <a:p>
            <a:pPr eaLnBrk="1" hangingPunct="1"/>
            <a:r>
              <a:rPr lang="en-US" sz="2000">
                <a:latin typeface="Helvetica" charset="0"/>
                <a:ea typeface="ＭＳ Ｐゴシック" charset="0"/>
                <a:cs typeface="ＭＳ Ｐゴシック" charset="0"/>
                <a:hlinkClick r:id="rId4"/>
              </a:rPr>
              <a:t>http://geoweb.mit.edu/~tah/12.714</a:t>
            </a:r>
            <a:r>
              <a:rPr lang="en-US" b="1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endParaRPr lang="en-US" b="1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smtClean="0">
                <a:latin typeface="Helvetica" charset="0"/>
              </a:rPr>
              <a:t>05/09/2012</a:t>
            </a:r>
            <a:endParaRPr lang="en-US" sz="1400">
              <a:latin typeface="Helvetica" charset="0"/>
            </a:endParaRPr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Helvetica" charset="0"/>
              </a:rPr>
              <a:t>12.714 Sec 2 L08</a:t>
            </a: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69AA36C-E101-5748-935B-55CBC1D40D86}" type="slidenum">
              <a:rPr lang="en-US" sz="1400">
                <a:latin typeface="Helvetica" charset="0"/>
              </a:rPr>
              <a:pPr/>
              <a:t>10</a:t>
            </a:fld>
            <a:endParaRPr lang="en-US" sz="1400">
              <a:latin typeface="Helvetica" charset="0"/>
            </a:endParaRPr>
          </a:p>
        </p:txBody>
      </p:sp>
      <p:sp>
        <p:nvSpPr>
          <p:cNvPr id="337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Periodogram</a:t>
            </a:r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The periodogram is defined in the Nyquist frequency range </a:t>
            </a: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If is related to the Fourier transform with the factor </a:t>
            </a:r>
            <a:br>
              <a:rPr lang="en-US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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t/N instead of (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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t)</a:t>
            </a:r>
            <a:r>
              <a:rPr lang="en-US" baseline="30000">
                <a:latin typeface="Helvetica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For discrete frequencies and times we have</a:t>
            </a: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160463" y="3810000"/>
          <a:ext cx="6821487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Equation" r:id="rId4" imgW="6819900" imgH="1320800" progId="Equation.3">
                  <p:embed/>
                </p:oleObj>
              </mc:Choice>
              <mc:Fallback>
                <p:oleObj name="Equation" r:id="rId4" imgW="6819900" imgH="1320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463" y="3810000"/>
                        <a:ext cx="6821487" cy="1320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smtClean="0">
                <a:latin typeface="Helvetica" charset="0"/>
              </a:rPr>
              <a:t>05/09/2012</a:t>
            </a:r>
            <a:endParaRPr lang="en-US" sz="1400">
              <a:latin typeface="Helvetica" charset="0"/>
            </a:endParaRPr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Helvetica" charset="0"/>
              </a:rPr>
              <a:t>12.714 Sec 2 L08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7C2F6B-F4A9-764C-B585-761DB1E49B82}" type="slidenum">
              <a:rPr lang="en-US" sz="1400">
                <a:latin typeface="Helvetica" charset="0"/>
              </a:rPr>
              <a:pPr/>
              <a:t>11</a:t>
            </a:fld>
            <a:endParaRPr lang="en-US" sz="1400">
              <a:latin typeface="Helvetica" charset="0"/>
            </a:endParaRPr>
          </a:p>
        </p:txBody>
      </p:sp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Properties of periodogram</a:t>
            </a:r>
          </a:p>
        </p:txBody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If S</a:t>
            </a:r>
            <a:r>
              <a:rPr lang="en-US" sz="2000" baseline="30000">
                <a:latin typeface="Helvetica" charset="0"/>
                <a:ea typeface="ＭＳ Ｐゴシック" charset="0"/>
                <a:cs typeface="ＭＳ Ｐゴシック" charset="0"/>
              </a:rPr>
              <a:t>(p)</a:t>
            </a:r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(f) were an ideal estimator we would have:</a:t>
            </a:r>
          </a:p>
          <a:p>
            <a:pPr eaLnBrk="1" hangingPunct="1">
              <a:lnSpc>
                <a:spcPct val="90000"/>
              </a:lnSpc>
            </a:pPr>
            <a:endParaRPr lang="en-US" sz="20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For some processes [1] is a good approximation but for others it can be very poor;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[2] is blatantly false when S(f)&gt;0 and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[3] holds for certain discrete frequencies (namely the Fourier frequencies).</a:t>
            </a:r>
          </a:p>
          <a:p>
            <a:pPr eaLnBrk="1" hangingPunct="1">
              <a:lnSpc>
                <a:spcPct val="90000"/>
              </a:lnSpc>
            </a:pPr>
            <a:endParaRPr lang="en-US" sz="20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905000" y="2209800"/>
          <a:ext cx="48133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Equation" r:id="rId4" imgW="4813300" imgH="1498600" progId="Equation.3">
                  <p:embed/>
                </p:oleObj>
              </mc:Choice>
              <mc:Fallback>
                <p:oleObj name="Equation" r:id="rId4" imgW="4813300" imgH="149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09800"/>
                        <a:ext cx="4813300" cy="1498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smtClean="0">
                <a:latin typeface="Helvetica" charset="0"/>
              </a:rPr>
              <a:t>05/09/2012</a:t>
            </a:r>
            <a:endParaRPr lang="en-US" sz="1400">
              <a:latin typeface="Helvetica" charset="0"/>
            </a:endParaRPr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Helvetica" charset="0"/>
              </a:rPr>
              <a:t>12.714 Sec 2 L08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BBF75C0-83D2-0B4B-9DB6-2649CEDA5EBC}" type="slidenum">
              <a:rPr lang="en-US" sz="1400">
                <a:latin typeface="Helvetica" charset="0"/>
              </a:rPr>
              <a:pPr/>
              <a:t>12</a:t>
            </a:fld>
            <a:endParaRPr lang="en-US" sz="1400">
              <a:latin typeface="Helvetica" charset="0"/>
            </a:endParaRPr>
          </a:p>
        </p:txBody>
      </p:sp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Expectation of S</a:t>
            </a:r>
            <a:r>
              <a:rPr lang="en-US" baseline="30000">
                <a:latin typeface="Helvetica" charset="0"/>
                <a:ea typeface="ＭＳ Ｐゴシック" charset="0"/>
                <a:cs typeface="ＭＳ Ｐゴシック" charset="0"/>
              </a:rPr>
              <a:t>(p)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(f)</a:t>
            </a:r>
          </a:p>
        </p:txBody>
      </p:sp>
      <p:sp>
        <p:nvSpPr>
          <p:cNvPr id="378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The expectation of S(p)(f) is given by</a:t>
            </a: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</a:t>
            </a:r>
            <a:r>
              <a:rPr lang="en-US" baseline="-25000">
                <a:latin typeface="Helvetica" charset="0"/>
                <a:ea typeface="ＭＳ Ｐゴシック" charset="0"/>
                <a:cs typeface="ＭＳ Ｐゴシック" charset="0"/>
              </a:rPr>
              <a:t>N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(.) is Dirichlet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 Kernel and F(.) is Fejér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 Kernel.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39713" y="2209800"/>
          <a:ext cx="8662987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Equation" r:id="rId4" imgW="8661400" imgH="2844800" progId="Equation.3">
                  <p:embed/>
                </p:oleObj>
              </mc:Choice>
              <mc:Fallback>
                <p:oleObj name="Equation" r:id="rId4" imgW="8661400" imgH="2844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2209800"/>
                        <a:ext cx="8662987" cy="2844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smtClean="0">
                <a:latin typeface="Helvetica" charset="0"/>
              </a:rPr>
              <a:t>05/09/2012</a:t>
            </a:r>
            <a:endParaRPr lang="en-US" sz="1400">
              <a:latin typeface="Helvetica" charset="0"/>
            </a:endParaRPr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Helvetica" charset="0"/>
              </a:rPr>
              <a:t>12.714 Sec 2 L08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E73EB8A-5CEA-734E-8FD5-F9879F817297}" type="slidenum">
              <a:rPr lang="en-US" sz="1400">
                <a:latin typeface="Helvetica" charset="0"/>
              </a:rPr>
              <a:pPr/>
              <a:t>13</a:t>
            </a:fld>
            <a:endParaRPr lang="en-US" sz="1400">
              <a:latin typeface="Helvetica" charset="0"/>
            </a:endParaRPr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Properties of Fejér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 Kernel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For all N≥1 F(f)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N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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t as f0.</a:t>
            </a: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For N&gt;1, f[-f</a:t>
            </a:r>
            <a:r>
              <a:rPr lang="en-US" baseline="-2500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(N)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,f</a:t>
            </a:r>
            <a:r>
              <a:rPr lang="en-US" baseline="-2500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(N)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] and f≠0, F(f)&lt;F(0)</a:t>
            </a: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For f[-f</a:t>
            </a:r>
            <a:r>
              <a:rPr lang="en-US" baseline="-2500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(N)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,f</a:t>
            </a:r>
            <a:r>
              <a:rPr lang="en-US" baseline="-2500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(N)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] and f≠0, F(f)0 as N∞</a:t>
            </a: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For any k≠0 and f</a:t>
            </a:r>
            <a:r>
              <a:rPr lang="en-US" baseline="-2500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k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=k/(N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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t), F(f</a:t>
            </a:r>
            <a:r>
              <a:rPr lang="en-US" baseline="-2500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k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)=0 (happens because sin(k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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)=0)</a:t>
            </a: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The integral of F(f) over the Nyquist frequency range is 1.</a:t>
            </a: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As N goes to infinity, F(f) acts like a Dirac delta function and S</a:t>
            </a:r>
            <a:r>
              <a:rPr lang="en-US" baseline="3000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(p)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(f) approaches S(f).</a:t>
            </a: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Following figures show F(f) for N=4, 16 and 64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smtClean="0">
                <a:latin typeface="Helvetica" charset="0"/>
              </a:rPr>
              <a:t>05/09/2012</a:t>
            </a:r>
            <a:endParaRPr lang="en-US" sz="1400">
              <a:latin typeface="Helvetica" charset="0"/>
            </a:endParaRP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Helvetica" charset="0"/>
              </a:rPr>
              <a:t>12.714 Sec 2 L08</a:t>
            </a: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EBC72B1-17E7-AF4E-8EAF-570C73CCAB7A}" type="slidenum">
              <a:rPr lang="en-US" sz="1400">
                <a:latin typeface="Helvetica" charset="0"/>
              </a:rPr>
              <a:pPr/>
              <a:t>14</a:t>
            </a:fld>
            <a:endParaRPr lang="en-US" sz="1400">
              <a:latin typeface="Helvetica" charset="0"/>
            </a:endParaRPr>
          </a:p>
        </p:txBody>
      </p:sp>
      <p:pic>
        <p:nvPicPr>
          <p:cNvPr id="41989" name="Picture 4" descr="S2L08_F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3505200" cy="838200"/>
          </a:xfrm>
        </p:spPr>
        <p:txBody>
          <a:bodyPr/>
          <a:lstStyle/>
          <a:p>
            <a:pPr eaLnBrk="1" hangingPunct="1"/>
            <a:r>
              <a:rPr lang="en-US" sz="20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rPr>
              <a:t>Plots of Fejér</a:t>
            </a:r>
            <a:r>
              <a:rPr lang="ja-JP" altLang="en-US" sz="20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0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rPr>
              <a:t>s Kernel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991" name="Picture 5" descr="S2L08_F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2209800"/>
            <a:ext cx="91519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6" descr="S2L08_F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91519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smtClean="0">
                <a:latin typeface="Helvetica" charset="0"/>
              </a:rPr>
              <a:t>05/09/2012</a:t>
            </a:r>
            <a:endParaRPr lang="en-US" sz="1400">
              <a:latin typeface="Helvetica" charset="0"/>
            </a:endParaRPr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Helvetica" charset="0"/>
              </a:rPr>
              <a:t>12.714 Sec 2 L08</a:t>
            </a:r>
          </a:p>
        </p:txBody>
      </p:sp>
      <p:sp>
        <p:nvSpPr>
          <p:cNvPr id="440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2D32DF6-0FBB-BA47-A53B-1DC6C032A1FC}" type="slidenum">
              <a:rPr lang="en-US" sz="1400">
                <a:latin typeface="Helvetica" charset="0"/>
              </a:rPr>
              <a:pPr/>
              <a:t>15</a:t>
            </a:fld>
            <a:endParaRPr lang="en-US" sz="1400">
              <a:latin typeface="Helvetica" charset="0"/>
            </a:endParaRPr>
          </a:p>
        </p:txBody>
      </p:sp>
      <p:sp>
        <p:nvSpPr>
          <p:cNvPr id="440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Bias in periodogram</a:t>
            </a:r>
          </a:p>
        </p:txBody>
      </p:sp>
      <p:sp>
        <p:nvSpPr>
          <p:cNvPr id="440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The amount bias in the periodogram depends of the nature of the spectrum (particularly its dynamic range).</a:t>
            </a:r>
          </a:p>
          <a:p>
            <a:pPr eaLnBrk="1" hangingPunct="1"/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If the acvs is such that:</a:t>
            </a:r>
          </a:p>
          <a:p>
            <a:pPr eaLnBrk="1" hangingPunct="1"/>
            <a:endParaRPr lang="en-US" sz="20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This only tells us the rate of change of bias, not the magnitude of the bias.</a:t>
            </a:r>
          </a:p>
          <a:p>
            <a:pPr eaLnBrk="1" hangingPunct="1"/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Biases in periodograms are shown in next two slides for an AR(2) and AR(4) process</a:t>
            </a:r>
          </a:p>
          <a:p>
            <a:pPr eaLnBrk="1" hangingPunct="1"/>
            <a:endParaRPr lang="en-US" sz="20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447800" y="2895600"/>
          <a:ext cx="53736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Equation" r:id="rId4" imgW="5372100" imgH="787400" progId="Equation.3">
                  <p:embed/>
                </p:oleObj>
              </mc:Choice>
              <mc:Fallback>
                <p:oleObj name="Equation" r:id="rId4" imgW="5372100" imgH="787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895600"/>
                        <a:ext cx="5373688" cy="787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smtClean="0">
                <a:latin typeface="Helvetica" charset="0"/>
              </a:rPr>
              <a:t>05/09/2012</a:t>
            </a:r>
            <a:endParaRPr lang="en-US" sz="1400">
              <a:latin typeface="Helvetica" charset="0"/>
            </a:endParaRP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Helvetica" charset="0"/>
              </a:rPr>
              <a:t>12.714 Sec 2 L08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ABBA273-195E-6E41-8522-770BBCECBF41}" type="slidenum">
              <a:rPr lang="en-US" sz="1400">
                <a:latin typeface="Helvetica" charset="0"/>
              </a:rPr>
              <a:pPr/>
              <a:t>16</a:t>
            </a:fld>
            <a:endParaRPr lang="en-US" sz="1400">
              <a:latin typeface="Helvetica" charset="0"/>
            </a:endParaRPr>
          </a:p>
        </p:txBody>
      </p:sp>
      <p:pic>
        <p:nvPicPr>
          <p:cNvPr id="46085" name="Picture 3" descr="S2L08_A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5229"/>
          <a:stretch>
            <a:fillRect/>
          </a:stretch>
        </p:blipFill>
        <p:spPr bwMode="auto">
          <a:xfrm>
            <a:off x="-3175" y="76200"/>
            <a:ext cx="915193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609600"/>
            <a:ext cx="3429000" cy="685800"/>
          </a:xfrm>
        </p:spPr>
        <p:txBody>
          <a:bodyPr/>
          <a:lstStyle/>
          <a:p>
            <a:pPr eaLnBrk="1" hangingPunct="1"/>
            <a:r>
              <a:rPr lang="en-US" sz="20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rPr>
              <a:t>AR(2): N16, 64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smtClean="0">
                <a:latin typeface="Helvetica" charset="0"/>
              </a:rPr>
              <a:t>05/09/2012</a:t>
            </a:r>
            <a:endParaRPr lang="en-US" sz="1400">
              <a:latin typeface="Helvetica" charset="0"/>
            </a:endParaRP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Helvetica" charset="0"/>
              </a:rPr>
              <a:t>12.714 Sec 2 L08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1E0A463-9FC3-F745-A6D1-A4A2DF9EB646}" type="slidenum">
              <a:rPr lang="en-US" sz="1400">
                <a:latin typeface="Helvetica" charset="0"/>
              </a:rPr>
              <a:pPr/>
              <a:t>17</a:t>
            </a:fld>
            <a:endParaRPr lang="en-US" sz="1400">
              <a:latin typeface="Helvetica" charset="0"/>
            </a:endParaRPr>
          </a:p>
        </p:txBody>
      </p:sp>
      <p:pic>
        <p:nvPicPr>
          <p:cNvPr id="48133" name="Picture 3" descr="S2L08_AR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5229"/>
          <a:stretch>
            <a:fillRect/>
          </a:stretch>
        </p:blipFill>
        <p:spPr bwMode="auto">
          <a:xfrm>
            <a:off x="-3175" y="152400"/>
            <a:ext cx="915193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0" y="228600"/>
            <a:ext cx="2590800" cy="1143000"/>
          </a:xfrm>
        </p:spPr>
        <p:txBody>
          <a:bodyPr/>
          <a:lstStyle/>
          <a:p>
            <a:pPr eaLnBrk="1" hangingPunct="1"/>
            <a:r>
              <a:rPr lang="en-US" sz="20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rPr>
              <a:t>A4(4), N=16,64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smtClean="0">
                <a:latin typeface="Helvetica" charset="0"/>
              </a:rPr>
              <a:t>05/09/2012</a:t>
            </a:r>
            <a:endParaRPr lang="en-US" sz="1400">
              <a:latin typeface="Helvetica" charset="0"/>
            </a:endParaRPr>
          </a:p>
        </p:txBody>
      </p:sp>
      <p:sp>
        <p:nvSpPr>
          <p:cNvPr id="501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Helvetica" charset="0"/>
              </a:rPr>
              <a:t>12.714 Sec 2 L08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148F1D4-128E-1744-829E-3D1B8BB672B1}" type="slidenum">
              <a:rPr lang="en-US" sz="1400">
                <a:latin typeface="Helvetica" charset="0"/>
              </a:rPr>
              <a:pPr/>
              <a:t>18</a:t>
            </a:fld>
            <a:endParaRPr lang="en-US" sz="1400">
              <a:latin typeface="Helvetica" charset="0"/>
            </a:endParaRPr>
          </a:p>
        </p:txBody>
      </p:sp>
      <p:pic>
        <p:nvPicPr>
          <p:cNvPr id="50181" name="Picture 3" descr="S2L08_AR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5229"/>
          <a:stretch>
            <a:fillRect/>
          </a:stretch>
        </p:blipFill>
        <p:spPr bwMode="auto">
          <a:xfrm>
            <a:off x="-3175" y="152400"/>
            <a:ext cx="915193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609600"/>
            <a:ext cx="2971800" cy="990600"/>
          </a:xfrm>
        </p:spPr>
        <p:txBody>
          <a:bodyPr/>
          <a:lstStyle/>
          <a:p>
            <a:pPr eaLnBrk="1" hangingPunct="1"/>
            <a:r>
              <a:rPr lang="en-US" sz="20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rPr>
              <a:t>AR(4), N=256, 1024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smtClean="0">
                <a:latin typeface="Helvetica" charset="0"/>
              </a:rPr>
              <a:t>05/09/2012</a:t>
            </a:r>
            <a:endParaRPr lang="en-US" sz="1400">
              <a:latin typeface="Helvetica" charset="0"/>
            </a:endParaRPr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Helvetica" charset="0"/>
              </a:rPr>
              <a:t>12.714 Sec 2 L08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35E6F55-6FFF-1840-BE5F-D2053D2518A2}" type="slidenum">
              <a:rPr lang="en-US" sz="1400">
                <a:latin typeface="Helvetica" charset="0"/>
              </a:rPr>
              <a:pPr/>
              <a:t>19</a:t>
            </a:fld>
            <a:endParaRPr lang="en-US" sz="1400">
              <a:latin typeface="Helvetica" charset="0"/>
            </a:endParaRPr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Bias in Periodograms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The bias in the periodograms is arising in the spectra that have high dynamic range.</a:t>
            </a: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The biases arise from the sidelobes in the Fejer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 kernel. This transfer of power is called leakage.</a:t>
            </a: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There are two common techniques for lessening the biases:</a:t>
            </a:r>
          </a:p>
          <a:p>
            <a:pPr lvl="1" eaLnBrk="1" hangingPunct="1"/>
            <a:r>
              <a:rPr lang="en-US">
                <a:latin typeface="Helvetica" charset="0"/>
                <a:ea typeface="ＭＳ Ｐゴシック" charset="0"/>
              </a:rPr>
              <a:t>Tapering : Modifies the kernel to reduce the sidelobes (at the expense of something else).</a:t>
            </a:r>
          </a:p>
          <a:p>
            <a:pPr lvl="1" eaLnBrk="1" hangingPunct="1"/>
            <a:r>
              <a:rPr lang="en-US">
                <a:latin typeface="Helvetica" charset="0"/>
                <a:ea typeface="ＭＳ Ｐゴシック" charset="0"/>
              </a:rPr>
              <a:t>Pre-whitening : Pre-processes the time series to reduce the dynamic range.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smtClean="0">
                <a:latin typeface="Helvetica" charset="0"/>
              </a:rPr>
              <a:t>05/09/2012</a:t>
            </a:r>
            <a:endParaRPr lang="en-US" sz="1400">
              <a:latin typeface="Helvetica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Helvetica" charset="0"/>
              </a:rPr>
              <a:t>12.714 Sec 2 L08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A23883E-F5E9-454E-A1E7-B758A2882821}" type="slidenum">
              <a:rPr lang="en-US" sz="1400">
                <a:latin typeface="Helvetica" charset="0"/>
              </a:rPr>
              <a:pPr/>
              <a:t>2</a:t>
            </a:fld>
            <a:endParaRPr lang="en-US" sz="1400">
              <a:latin typeface="Helvetica" charset="0"/>
            </a:endParaRPr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Today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 class</a:t>
            </a:r>
          </a:p>
        </p:txBody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Non-parametric Spectral Estimation</a:t>
            </a:r>
          </a:p>
          <a:p>
            <a:pPr lvl="1" eaLnBrk="1" hangingPunct="1"/>
            <a:r>
              <a:rPr lang="en-US">
                <a:latin typeface="Helvetica" charset="0"/>
                <a:ea typeface="ＭＳ Ｐゴシック" charset="0"/>
              </a:rPr>
              <a:t>Estimation of Mean</a:t>
            </a:r>
          </a:p>
          <a:p>
            <a:pPr lvl="1" eaLnBrk="1" hangingPunct="1"/>
            <a:r>
              <a:rPr lang="en-US">
                <a:latin typeface="Helvetica" charset="0"/>
                <a:ea typeface="ＭＳ Ｐゴシック" charset="0"/>
              </a:rPr>
              <a:t>Estimation of autocovariance sequence</a:t>
            </a:r>
          </a:p>
          <a:p>
            <a:pPr lvl="1" eaLnBrk="1" hangingPunct="1"/>
            <a:r>
              <a:rPr lang="en-US">
                <a:latin typeface="Helvetica" charset="0"/>
                <a:ea typeface="ＭＳ Ｐゴシック" charset="0"/>
              </a:rPr>
              <a:t>Naïve spectral estimation: Periodograms</a:t>
            </a:r>
          </a:p>
          <a:p>
            <a:pPr lvl="1" eaLnBrk="1" hangingPunct="1"/>
            <a:r>
              <a:rPr lang="en-US">
                <a:latin typeface="Helvetica" charset="0"/>
                <a:ea typeface="ＭＳ Ｐゴシック" charset="0"/>
              </a:rPr>
              <a:t>Bias reduction - Tapering</a:t>
            </a: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Basic Idea: Determine s</a:t>
            </a:r>
            <a:r>
              <a:rPr lang="en-US" baseline="-2500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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and the acvs determine spectrum</a:t>
            </a: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371600" y="4800600"/>
          <a:ext cx="5665788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4" imgW="5664200" imgH="1244600" progId="Equation.3">
                  <p:embed/>
                </p:oleObj>
              </mc:Choice>
              <mc:Fallback>
                <p:oleObj name="Equation" r:id="rId4" imgW="5664200" imgH="1244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800600"/>
                        <a:ext cx="5665788" cy="1244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smtClean="0">
                <a:latin typeface="Helvetica" charset="0"/>
              </a:rPr>
              <a:t>05/09/2012</a:t>
            </a:r>
            <a:endParaRPr lang="en-US" sz="1400">
              <a:latin typeface="Helvetica" charset="0"/>
            </a:endParaRPr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Helvetica" charset="0"/>
              </a:rPr>
              <a:t>12.714 Sec 2 L08</a:t>
            </a:r>
          </a:p>
        </p:txBody>
      </p:sp>
      <p:sp>
        <p:nvSpPr>
          <p:cNvPr id="522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55C42D4-9D15-BE4D-8E63-90381B25DE1D}" type="slidenum">
              <a:rPr lang="en-US" sz="1400">
                <a:latin typeface="Helvetica" charset="0"/>
              </a:rPr>
              <a:pPr/>
              <a:t>20</a:t>
            </a:fld>
            <a:endParaRPr lang="en-US" sz="1400">
              <a:latin typeface="Helvetica" charset="0"/>
            </a:endParaRPr>
          </a:p>
        </p:txBody>
      </p:sp>
      <p:sp>
        <p:nvSpPr>
          <p:cNvPr id="522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Bias Reduction: Tapering</a:t>
            </a:r>
          </a:p>
        </p:txBody>
      </p:sp>
      <p:sp>
        <p:nvSpPr>
          <p:cNvPr id="522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Tapering a method reducing the side lobes in the Fejer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 kernel.</a:t>
            </a: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 products is formed h</a:t>
            </a:r>
            <a:r>
              <a:rPr lang="en-US" baseline="-25000">
                <a:latin typeface="Helvetica" charset="0"/>
                <a:ea typeface="ＭＳ Ｐゴシック" charset="0"/>
                <a:cs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X</a:t>
            </a:r>
            <a:r>
              <a:rPr lang="en-US" baseline="-25000">
                <a:latin typeface="Helvetica" charset="0"/>
                <a:ea typeface="ＭＳ Ｐゴシック" charset="0"/>
                <a:cs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where h</a:t>
            </a:r>
            <a:r>
              <a:rPr lang="en-US" baseline="-25000">
                <a:latin typeface="Helvetica" charset="0"/>
                <a:ea typeface="ＭＳ Ｐゴシック" charset="0"/>
                <a:cs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is a sequence of real values called a </a:t>
            </a:r>
            <a:r>
              <a:rPr lang="en-US" i="1">
                <a:solidFill>
                  <a:schemeClr val="folHlink"/>
                </a:solidFill>
                <a:latin typeface="Helvetica" charset="0"/>
                <a:ea typeface="ＭＳ Ｐゴシック" charset="0"/>
                <a:cs typeface="ＭＳ Ｐゴシック" charset="0"/>
              </a:rPr>
              <a:t>data taper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(also known as a </a:t>
            </a: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data window, linear taper, linear window, fader and shading sequence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).</a:t>
            </a: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With a data taper we have</a:t>
            </a: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990600" y="4572000"/>
          <a:ext cx="6808788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Equation" r:id="rId4" imgW="6807200" imgH="1955800" progId="Equation.3">
                  <p:embed/>
                </p:oleObj>
              </mc:Choice>
              <mc:Fallback>
                <p:oleObj name="Equation" r:id="rId4" imgW="6807200" imgH="1955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72000"/>
                        <a:ext cx="6808788" cy="1955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smtClean="0">
                <a:latin typeface="Helvetica" charset="0"/>
              </a:rPr>
              <a:t>05/09/2012</a:t>
            </a:r>
            <a:endParaRPr lang="en-US" sz="1400">
              <a:latin typeface="Helvetica" charset="0"/>
            </a:endParaRPr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Helvetica" charset="0"/>
              </a:rPr>
              <a:t>12.714 Sec 2 L08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9A3870F-6DB8-AF40-BF17-74201F4AAC91}" type="slidenum">
              <a:rPr lang="en-US" sz="1400">
                <a:latin typeface="Helvetica" charset="0"/>
              </a:rPr>
              <a:pPr/>
              <a:t>21</a:t>
            </a:fld>
            <a:endParaRPr lang="en-US" sz="1400">
              <a:latin typeface="Helvetica" charset="0"/>
            </a:endParaRPr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Types of Tapers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Simplest: h</a:t>
            </a:r>
            <a:r>
              <a:rPr lang="en-US" baseline="-25000">
                <a:latin typeface="Helvetica" charset="0"/>
                <a:ea typeface="ＭＳ Ｐゴシック" charset="0"/>
                <a:cs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=1/√N for 1≤t≤N called the </a:t>
            </a: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rectangle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or </a:t>
            </a: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default taper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  This case is the standard periodogram. 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By setting the normalization such that sum over N of h</a:t>
            </a:r>
            <a:r>
              <a:rPr lang="en-US" baseline="-25000">
                <a:latin typeface="Helvetica" charset="0"/>
                <a:ea typeface="ＭＳ Ｐゴシック" charset="0"/>
                <a:cs typeface="ＭＳ Ｐゴシック" charset="0"/>
              </a:rPr>
              <a:t>t</a:t>
            </a:r>
            <a:r>
              <a:rPr lang="en-US" baseline="30000">
                <a:latin typeface="Helvetica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=1, the expectation integrated power under S(d) over the Nyquist frequency range will equal that under the true spectrum.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The integral of 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(f) over the Nyquist range will also equal 1.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The idea is select h</a:t>
            </a:r>
            <a:r>
              <a:rPr lang="en-US" baseline="-2500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 to minimize sidelobes.  Since sharp edges generate ripples, one method is to smooth the edges of rectangular taper.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One common method is a cosine taper.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smtClean="0">
                <a:latin typeface="Helvetica" charset="0"/>
              </a:rPr>
              <a:t>05/09/2012</a:t>
            </a:r>
            <a:endParaRPr lang="en-US" sz="1400">
              <a:latin typeface="Helvetica" charset="0"/>
            </a:endParaRPr>
          </a:p>
        </p:txBody>
      </p:sp>
      <p:sp>
        <p:nvSpPr>
          <p:cNvPr id="553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Helvetica" charset="0"/>
              </a:rPr>
              <a:t>12.714 Sec 2 L08</a:t>
            </a:r>
          </a:p>
        </p:txBody>
      </p:sp>
      <p:sp>
        <p:nvSpPr>
          <p:cNvPr id="553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BEB31FE-6577-244C-AB44-4B27404228AE}" type="slidenum">
              <a:rPr lang="en-US" sz="1400">
                <a:latin typeface="Helvetica" charset="0"/>
              </a:rPr>
              <a:pPr/>
              <a:t>22</a:t>
            </a:fld>
            <a:endParaRPr lang="en-US" sz="1400">
              <a:latin typeface="Helvetica" charset="0"/>
            </a:endParaRPr>
          </a:p>
        </p:txBody>
      </p:sp>
      <p:sp>
        <p:nvSpPr>
          <p:cNvPr id="553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Cosine tapers</a:t>
            </a:r>
          </a:p>
        </p:txBody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The cosine taper called the </a:t>
            </a: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p% cosine taper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is defined by</a:t>
            </a: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 is a constant such that the sum of h</a:t>
            </a:r>
            <a:r>
              <a:rPr lang="en-US" baseline="-25000">
                <a:latin typeface="Helvetica" charset="0"/>
                <a:ea typeface="ＭＳ Ｐゴシック" charset="0"/>
                <a:cs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is 1.</a:t>
            </a: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When p is 100%, the taper called a </a:t>
            </a:r>
            <a:r>
              <a:rPr lang="en-US" i="1">
                <a:solidFill>
                  <a:schemeClr val="folHlink"/>
                </a:solidFill>
                <a:latin typeface="Helvetica" charset="0"/>
                <a:ea typeface="ＭＳ Ｐゴシック" charset="0"/>
                <a:cs typeface="ＭＳ Ｐゴシック" charset="0"/>
              </a:rPr>
              <a:t>Hanning Taper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1433513" y="2286000"/>
          <a:ext cx="6275387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Equation" r:id="rId3" imgW="6273800" imgH="2590800" progId="Equation.3">
                  <p:embed/>
                </p:oleObj>
              </mc:Choice>
              <mc:Fallback>
                <p:oleObj name="Equation" r:id="rId3" imgW="6273800" imgH="2590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513" y="2286000"/>
                        <a:ext cx="6275387" cy="2590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smtClean="0">
                <a:latin typeface="Helvetica" charset="0"/>
              </a:rPr>
              <a:t>05/09/2012</a:t>
            </a:r>
            <a:endParaRPr lang="en-US" sz="1400">
              <a:latin typeface="Helvetica" charset="0"/>
            </a:endParaRPr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Helvetica" charset="0"/>
              </a:rPr>
              <a:t>12.714 Sec 2 L08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C1DCCC6-43A5-E241-8B87-13716494E438}" type="slidenum">
              <a:rPr lang="en-US" sz="1400">
                <a:latin typeface="Helvetica" charset="0"/>
              </a:rPr>
              <a:pPr/>
              <a:t>23</a:t>
            </a:fld>
            <a:endParaRPr lang="en-US" sz="1400">
              <a:latin typeface="Helvetica" charset="0"/>
            </a:endParaRPr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Rectangular Taper</a:t>
            </a:r>
          </a:p>
        </p:txBody>
      </p:sp>
      <p:pic>
        <p:nvPicPr>
          <p:cNvPr id="56326" name="Picture 4" descr="S2L08_Taper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5193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smtClean="0">
                <a:latin typeface="Helvetica" charset="0"/>
              </a:rPr>
              <a:t>05/09/2012</a:t>
            </a:r>
            <a:endParaRPr lang="en-US" sz="1400">
              <a:latin typeface="Helvetica" charset="0"/>
            </a:endParaRPr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Helvetica" charset="0"/>
              </a:rPr>
              <a:t>12.714 Sec 2 L08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2EE11FD-8F2F-5A48-A402-F81D17848D86}" type="slidenum">
              <a:rPr lang="en-US" sz="1400">
                <a:latin typeface="Helvetica" charset="0"/>
              </a:rPr>
              <a:pPr/>
              <a:t>24</a:t>
            </a:fld>
            <a:endParaRPr lang="en-US" sz="1400">
              <a:latin typeface="Helvetica" charset="0"/>
            </a:endParaRPr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20% Cosine</a:t>
            </a:r>
          </a:p>
        </p:txBody>
      </p:sp>
      <p:pic>
        <p:nvPicPr>
          <p:cNvPr id="57350" name="Picture 4" descr="S2L08_Taper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76200"/>
            <a:ext cx="915193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smtClean="0">
                <a:latin typeface="Helvetica" charset="0"/>
              </a:rPr>
              <a:t>05/09/2012</a:t>
            </a:r>
            <a:endParaRPr lang="en-US" sz="1400">
              <a:latin typeface="Helvetica" charset="0"/>
            </a:endParaRPr>
          </a:p>
        </p:txBody>
      </p:sp>
      <p:sp>
        <p:nvSpPr>
          <p:cNvPr id="583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Helvetica" charset="0"/>
              </a:rPr>
              <a:t>12.714 Sec 2 L08</a:t>
            </a: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E769CAF-BA21-2E46-9B39-E467485AB03C}" type="slidenum">
              <a:rPr lang="en-US" sz="1400">
                <a:latin typeface="Helvetica" charset="0"/>
              </a:rPr>
              <a:pPr/>
              <a:t>25</a:t>
            </a:fld>
            <a:endParaRPr lang="en-US" sz="1400">
              <a:latin typeface="Helvetica" charset="0"/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50% Cosine</a:t>
            </a:r>
          </a:p>
        </p:txBody>
      </p:sp>
      <p:pic>
        <p:nvPicPr>
          <p:cNvPr id="58374" name="Picture 3" descr="S2L08_Taper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76200"/>
            <a:ext cx="915193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smtClean="0">
                <a:latin typeface="Helvetica" charset="0"/>
              </a:rPr>
              <a:t>05/09/2012</a:t>
            </a:r>
            <a:endParaRPr lang="en-US" sz="1400">
              <a:latin typeface="Helvetica" charset="0"/>
            </a:endParaRPr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Helvetica" charset="0"/>
              </a:rPr>
              <a:t>12.714 Sec 2 L08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52BA970-C24F-C64B-B692-D290199DC10A}" type="slidenum">
              <a:rPr lang="en-US" sz="1400">
                <a:latin typeface="Helvetica" charset="0"/>
              </a:rPr>
              <a:pPr/>
              <a:t>26</a:t>
            </a:fld>
            <a:endParaRPr lang="en-US" sz="1400">
              <a:latin typeface="Helvetica" charset="0"/>
            </a:endParaRPr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100% Cosine (Hanning Taper)</a:t>
            </a:r>
          </a:p>
        </p:txBody>
      </p:sp>
      <p:pic>
        <p:nvPicPr>
          <p:cNvPr id="59398" name="Picture 3" descr="S2L08_Taper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76200"/>
            <a:ext cx="915193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smtClean="0">
                <a:latin typeface="Helvetica" charset="0"/>
              </a:rPr>
              <a:t>05/09/2012</a:t>
            </a:r>
            <a:endParaRPr lang="en-US" sz="1400">
              <a:latin typeface="Helvetica" charset="0"/>
            </a:endParaRPr>
          </a:p>
        </p:txBody>
      </p:sp>
      <p:sp>
        <p:nvSpPr>
          <p:cNvPr id="604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Helvetica" charset="0"/>
              </a:rPr>
              <a:t>12.714 Sec 2 L08</a:t>
            </a:r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B6589E8-D182-A945-AA9D-C744AEF9DF11}" type="slidenum">
              <a:rPr lang="en-US" sz="1400">
                <a:latin typeface="Helvetica" charset="0"/>
              </a:rPr>
              <a:pPr/>
              <a:t>27</a:t>
            </a:fld>
            <a:endParaRPr lang="en-US" sz="1400">
              <a:latin typeface="Helvetica" charset="0"/>
            </a:endParaRPr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Summary of Today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 class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Non-parametric Spectral Estimation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Helvetica" charset="0"/>
                <a:ea typeface="ＭＳ Ｐゴシック" charset="0"/>
              </a:rPr>
              <a:t>Estimation of Mean: Possible problems with some processes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Helvetica" charset="0"/>
                <a:ea typeface="ＭＳ Ｐゴシック" charset="0"/>
              </a:rPr>
              <a:t>Estimation of autocovariance sequence: Concepts of biased and unbiased estimators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Helvetica" charset="0"/>
                <a:ea typeface="ＭＳ Ｐゴシック" charset="0"/>
              </a:rPr>
              <a:t>Naïve spectral estimation: Periodograms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Helvetica" charset="0"/>
                <a:ea typeface="ＭＳ Ｐゴシック" charset="0"/>
              </a:rPr>
              <a:t>Leakage and bias in this method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Helvetica" charset="0"/>
                <a:ea typeface="ＭＳ Ｐゴシック" charset="0"/>
              </a:rPr>
              <a:t>Depends on dynamic range.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Helvetica" charset="0"/>
                <a:ea typeface="ＭＳ Ｐゴシック" charset="0"/>
              </a:rPr>
              <a:t>Bias reduction - Tapering: One method for reducing bias.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smtClean="0">
                <a:latin typeface="Helvetica" charset="0"/>
              </a:rPr>
              <a:t>05/09/2012</a:t>
            </a:r>
            <a:endParaRPr lang="en-US" sz="1400">
              <a:latin typeface="Helvetica" charset="0"/>
            </a:endParaRPr>
          </a:p>
        </p:txBody>
      </p:sp>
      <p:sp>
        <p:nvSpPr>
          <p:cNvPr id="194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Helvetica" charset="0"/>
              </a:rPr>
              <a:t>12.714 Sec 2 L08</a:t>
            </a:r>
          </a:p>
        </p:txBody>
      </p:sp>
      <p:sp>
        <p:nvSpPr>
          <p:cNvPr id="194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FA1AF5A-E6BF-B14B-954C-AA21495A5B05}" type="slidenum">
              <a:rPr lang="en-US" sz="1400">
                <a:latin typeface="Helvetica" charset="0"/>
              </a:rPr>
              <a:pPr/>
              <a:t>3</a:t>
            </a:fld>
            <a:endParaRPr lang="en-US" sz="1400">
              <a:latin typeface="Helvetica" charset="0"/>
            </a:endParaRPr>
          </a:p>
        </p:txBody>
      </p:sp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Estimation of mean</a:t>
            </a:r>
          </a:p>
        </p:txBody>
      </p:sp>
      <p:sp>
        <p:nvSpPr>
          <p:cNvPr id="194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 natural estimator for the mean and its definition as a </a:t>
            </a: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consistent estimator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is</a:t>
            </a: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Chebyshev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 inequality shows</a:t>
            </a: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Variance of the mean:</a:t>
            </a: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674813" y="2641600"/>
          <a:ext cx="57927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4" imgW="5791200" imgH="787400" progId="Equation.3">
                  <p:embed/>
                </p:oleObj>
              </mc:Choice>
              <mc:Fallback>
                <p:oleObj name="Equation" r:id="rId4" imgW="5791200" imgH="787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2641600"/>
                        <a:ext cx="5792787" cy="787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828800" y="3886200"/>
          <a:ext cx="4546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tion" r:id="rId6" imgW="4546600" imgH="838200" progId="Equation.3">
                  <p:embed/>
                </p:oleObj>
              </mc:Choice>
              <mc:Fallback>
                <p:oleObj name="Equation" r:id="rId6" imgW="4546600" imgH="838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86200"/>
                        <a:ext cx="4546600" cy="838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4024313" y="4876800"/>
          <a:ext cx="5119687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8" imgW="5118100" imgH="1727200" progId="Equation.3">
                  <p:embed/>
                </p:oleObj>
              </mc:Choice>
              <mc:Fallback>
                <p:oleObj name="Equation" r:id="rId8" imgW="5118100" imgH="172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313" y="4876800"/>
                        <a:ext cx="5119687" cy="1727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smtClean="0">
                <a:latin typeface="Helvetica" charset="0"/>
              </a:rPr>
              <a:t>05/09/2012</a:t>
            </a:r>
            <a:endParaRPr lang="en-US" sz="1400">
              <a:latin typeface="Helvetica" charset="0"/>
            </a:endParaRP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Helvetica" charset="0"/>
              </a:rPr>
              <a:t>12.714 Sec 2 L08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224039A-6A3D-5143-9725-5E7A6C340F28}" type="slidenum">
              <a:rPr lang="en-US" sz="1400">
                <a:latin typeface="Helvetica" charset="0"/>
              </a:rPr>
              <a:pPr/>
              <a:t>4</a:t>
            </a:fld>
            <a:endParaRPr lang="en-US" sz="1400">
              <a:latin typeface="Helvetica" charset="0"/>
            </a:endParaRPr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Variance of Mean estimate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We now may consider when N goes to infinity</a:t>
            </a:r>
          </a:p>
          <a:p>
            <a:pPr eaLnBrk="1" hangingPunct="1"/>
            <a:endParaRPr lang="en-US" sz="20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The sample mean is not always a consistent estimator for a stationary process.  A process where the sample mean converges to the expectation is an </a:t>
            </a:r>
            <a:r>
              <a:rPr lang="en-US" sz="2000" i="1">
                <a:solidFill>
                  <a:schemeClr val="folHlink"/>
                </a:solidFill>
                <a:latin typeface="Helvetica" charset="0"/>
                <a:ea typeface="ＭＳ Ｐゴシック" charset="0"/>
                <a:cs typeface="ＭＳ Ｐゴシック" charset="0"/>
              </a:rPr>
              <a:t>ergodic process</a:t>
            </a:r>
          </a:p>
          <a:p>
            <a:pPr eaLnBrk="1" hangingPunct="1"/>
            <a:endParaRPr lang="en-US" sz="20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295400" y="2133600"/>
          <a:ext cx="6072188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4" imgW="6070600" imgH="2171700" progId="Equation.3">
                  <p:embed/>
                </p:oleObj>
              </mc:Choice>
              <mc:Fallback>
                <p:oleObj name="Equation" r:id="rId4" imgW="6070600" imgH="2171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133600"/>
                        <a:ext cx="6072188" cy="21717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smtClean="0">
                <a:latin typeface="Helvetica" charset="0"/>
              </a:rPr>
              <a:t>05/09/2012</a:t>
            </a:r>
            <a:endParaRPr lang="en-US" sz="1400">
              <a:latin typeface="Helvetica" charset="0"/>
            </a:endParaRPr>
          </a:p>
        </p:txBody>
      </p:sp>
      <p:sp>
        <p:nvSpPr>
          <p:cNvPr id="235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Helvetica" charset="0"/>
              </a:rPr>
              <a:t>12.714 Sec 2 L08</a:t>
            </a:r>
          </a:p>
        </p:txBody>
      </p:sp>
      <p:sp>
        <p:nvSpPr>
          <p:cNvPr id="235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F4B376B-9460-4349-BE0A-76DAA180FFAA}" type="slidenum">
              <a:rPr lang="en-US" sz="1400">
                <a:latin typeface="Helvetica" charset="0"/>
              </a:rPr>
              <a:pPr/>
              <a:t>5</a:t>
            </a:fld>
            <a:endParaRPr lang="en-US" sz="1400">
              <a:latin typeface="Helvetica" charset="0"/>
            </a:endParaRPr>
          </a:p>
        </p:txBody>
      </p:sp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Asymptotically efficient estimators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If we know the covariance matrix,      , for the samples from our process then</a:t>
            </a: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Then mean is </a:t>
            </a:r>
            <a:r>
              <a:rPr lang="en-US" i="1">
                <a:solidFill>
                  <a:schemeClr val="folHlink"/>
                </a:solidFill>
                <a:latin typeface="Helvetica" charset="0"/>
                <a:ea typeface="ＭＳ Ｐゴシック" charset="0"/>
                <a:cs typeface="ＭＳ Ｐゴシック" charset="0"/>
              </a:rPr>
              <a:t>asymptotically efficient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if</a:t>
            </a: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Example: Fractional difference process has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203450" y="2514600"/>
          <a:ext cx="4737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Equation" r:id="rId4" imgW="4737100" imgH="914400" progId="Equation.3">
                  <p:embed/>
                </p:oleObj>
              </mc:Choice>
              <mc:Fallback>
                <p:oleObj name="Equation" r:id="rId4" imgW="4737100" imgH="914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450" y="2514600"/>
                        <a:ext cx="4737100" cy="914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5562600" y="1828800"/>
          <a:ext cx="355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Equation" r:id="rId6" imgW="355600" imgH="330200" progId="Equation.3">
                  <p:embed/>
                </p:oleObj>
              </mc:Choice>
              <mc:Fallback>
                <p:oleObj name="Equation" r:id="rId6" imgW="355600" imgH="330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828800"/>
                        <a:ext cx="355600" cy="330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667000" y="3886200"/>
          <a:ext cx="30861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Equation" r:id="rId8" imgW="3086100" imgH="749300" progId="Equation.3">
                  <p:embed/>
                </p:oleObj>
              </mc:Choice>
              <mc:Fallback>
                <p:oleObj name="Equation" r:id="rId8" imgW="3086100" imgH="749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886200"/>
                        <a:ext cx="3086100" cy="7493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69913" y="5257800"/>
          <a:ext cx="80025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Equation" r:id="rId10" imgW="8001000" imgH="914400" progId="Equation.3">
                  <p:embed/>
                </p:oleObj>
              </mc:Choice>
              <mc:Fallback>
                <p:oleObj name="Equation" r:id="rId10" imgW="8001000" imgH="914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5257800"/>
                        <a:ext cx="8002587" cy="914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smtClean="0">
                <a:latin typeface="Helvetica" charset="0"/>
              </a:rPr>
              <a:t>05/09/2012</a:t>
            </a:r>
            <a:endParaRPr lang="en-US" sz="1400">
              <a:latin typeface="Helvetica" charset="0"/>
            </a:endParaRP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Helvetica" charset="0"/>
              </a:rPr>
              <a:t>12.714 Sec 2 L08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54E0BD8-9C43-E24B-AFD0-27B8004E290D}" type="slidenum">
              <a:rPr lang="en-US" sz="1400">
                <a:latin typeface="Helvetica" charset="0"/>
              </a:rPr>
              <a:pPr/>
              <a:t>6</a:t>
            </a:fld>
            <a:endParaRPr lang="en-US" sz="1400">
              <a:latin typeface="Helvetica" charset="0"/>
            </a:endParaRPr>
          </a:p>
        </p:txBody>
      </p:sp>
      <p:sp>
        <p:nvSpPr>
          <p:cNvPr id="256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Estimation of Autocovariance Sequence</a:t>
            </a:r>
          </a:p>
        </p:txBody>
      </p:sp>
      <p:sp>
        <p:nvSpPr>
          <p:cNvPr id="256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 natural estimator for s</a:t>
            </a:r>
            <a:r>
              <a:rPr lang="en-US" baseline="-2500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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is</a:t>
            </a: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If the process expectation is used above (rather than the sample mean, the expectation of this estimate is s</a:t>
            </a:r>
            <a:r>
              <a:rPr lang="en-US" baseline="-2500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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and this is an </a:t>
            </a: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unbiased 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estimate for all 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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≤N-1.</a:t>
            </a: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When the sample mean is used, the estimate is biased.</a:t>
            </a: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An another (usually preferred) estimator is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027113" y="2209800"/>
          <a:ext cx="708818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4" imgW="7086600" imgH="812800" progId="Equation.3">
                  <p:embed/>
                </p:oleObj>
              </mc:Choice>
              <mc:Fallback>
                <p:oleObj name="Equation" r:id="rId4" imgW="7086600" imgH="812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2209800"/>
                        <a:ext cx="7088187" cy="812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262063" y="5461000"/>
          <a:ext cx="66182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Equation" r:id="rId6" imgW="6616700" imgH="787400" progId="Equation.3">
                  <p:embed/>
                </p:oleObj>
              </mc:Choice>
              <mc:Fallback>
                <p:oleObj name="Equation" r:id="rId6" imgW="6616700" imgH="787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63" y="5461000"/>
                        <a:ext cx="6618287" cy="787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smtClean="0">
                <a:latin typeface="Helvetica" charset="0"/>
              </a:rPr>
              <a:t>05/09/2012</a:t>
            </a:r>
            <a:endParaRPr lang="en-US" sz="1400">
              <a:latin typeface="Helvetica" charset="0"/>
            </a:endParaRPr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Helvetica" charset="0"/>
              </a:rPr>
              <a:t>12.714 Sec 2 L08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8464ADB-AE6C-9B49-839E-7D3E89C8249E}" type="slidenum">
              <a:rPr lang="en-US" sz="1400">
                <a:latin typeface="Helvetica" charset="0"/>
              </a:rPr>
              <a:pPr/>
              <a:t>7</a:t>
            </a:fld>
            <a:endParaRPr lang="en-US" sz="1400">
              <a:latin typeface="Helvetica" charset="0"/>
            </a:endParaRPr>
          </a:p>
        </p:txBody>
      </p:sp>
      <p:sp>
        <p:nvSpPr>
          <p:cNvPr id="276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ACVS estimators</a:t>
            </a:r>
          </a:p>
        </p:txBody>
      </p:sp>
      <p:sp>
        <p:nvSpPr>
          <p:cNvPr id="276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The expectation of s</a:t>
            </a:r>
            <a:r>
              <a:rPr lang="en-US" baseline="-2500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</a:t>
            </a:r>
            <a:r>
              <a:rPr lang="en-US" baseline="30000">
                <a:latin typeface="Helvetica" charset="0"/>
                <a:ea typeface="ＭＳ Ｐゴシック" charset="0"/>
                <a:cs typeface="ＭＳ Ｐゴシック" charset="0"/>
              </a:rPr>
              <a:t>(p) 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is (and a biased estimator for large </a:t>
            </a:r>
            <a:r>
              <a:rPr lang="en-US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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The two estimators are called the </a:t>
            </a: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unbiased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biased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estimates (even though the unbiased is also biased when the sample mean is used).</a:t>
            </a: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 some cases the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unbiased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estimate has larger biases than the biased estimate (eg. AR(2) process)</a:t>
            </a: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Which estimator should be used?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981200" y="2603500"/>
          <a:ext cx="3619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Equation" r:id="rId4" imgW="3619500" imgH="825500" progId="Equation.3">
                  <p:embed/>
                </p:oleObj>
              </mc:Choice>
              <mc:Fallback>
                <p:oleObj name="Equation" r:id="rId4" imgW="3619500" imgH="825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603500"/>
                        <a:ext cx="3619500" cy="8255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smtClean="0">
                <a:latin typeface="Helvetica" charset="0"/>
              </a:rPr>
              <a:t>05/09/2012</a:t>
            </a:r>
            <a:endParaRPr lang="en-US" sz="1400">
              <a:latin typeface="Helvetica" charset="0"/>
            </a:endParaRP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Helvetica" charset="0"/>
              </a:rPr>
              <a:t>12.714 Sec 2 L08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CA2B6D-BFD5-B547-BB6F-58612DCC745E}" type="slidenum">
              <a:rPr lang="en-US" sz="1400">
                <a:latin typeface="Helvetica" charset="0"/>
              </a:rPr>
              <a:pPr/>
              <a:t>8</a:t>
            </a:fld>
            <a:endParaRPr lang="en-US" sz="1400">
              <a:latin typeface="Helvetica" charset="0"/>
            </a:endParaRPr>
          </a:p>
        </p:txBody>
      </p:sp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Properties of acvs estimates</a:t>
            </a:r>
          </a:p>
        </p:txBody>
      </p:sp>
      <p:sp>
        <p:nvSpPr>
          <p:cNvPr id="297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In many cases the mean square error (mse) is smaller for the biased estimator i.e.,</a:t>
            </a:r>
          </a:p>
          <a:p>
            <a:pPr eaLnBrk="1" hangingPunct="1"/>
            <a:endParaRPr lang="en-US" sz="20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Because the mse = variance + bias</a:t>
            </a:r>
            <a:r>
              <a:rPr lang="en-US" sz="2000" baseline="30000">
                <a:latin typeface="Helvetica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, the applies when the variability in s</a:t>
            </a:r>
            <a:r>
              <a:rPr lang="en-US" sz="2000" baseline="30000">
                <a:latin typeface="Helvetica" charset="0"/>
                <a:ea typeface="ＭＳ Ｐゴシック" charset="0"/>
                <a:cs typeface="ＭＳ Ｐゴシック" charset="0"/>
              </a:rPr>
              <a:t>(u)</a:t>
            </a:r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 is more harmful than the biase in s</a:t>
            </a:r>
            <a:r>
              <a:rPr lang="en-US" sz="2000" baseline="30000">
                <a:latin typeface="Helvetica" charset="0"/>
                <a:ea typeface="ＭＳ Ｐゴシック" charset="0"/>
                <a:cs typeface="ＭＳ Ｐゴシック" charset="0"/>
              </a:rPr>
              <a:t>(p)</a:t>
            </a:r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. Specifically, for large </a:t>
            </a:r>
            <a:r>
              <a:rPr lang="en-US" sz="200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</a:t>
            </a:r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, s</a:t>
            </a:r>
            <a:r>
              <a:rPr lang="en-US" sz="2000" baseline="30000">
                <a:latin typeface="Helvetica" charset="0"/>
                <a:ea typeface="ＭＳ Ｐゴシック" charset="0"/>
                <a:cs typeface="ＭＳ Ｐゴシック" charset="0"/>
              </a:rPr>
              <a:t>(u)</a:t>
            </a:r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 is divided by N-</a:t>
            </a:r>
            <a:r>
              <a:rPr lang="en-US" sz="200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</a:t>
            </a:r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 where as s</a:t>
            </a:r>
            <a:r>
              <a:rPr lang="en-US" sz="2000" baseline="30000">
                <a:latin typeface="Helvetica" charset="0"/>
                <a:ea typeface="ＭＳ Ｐゴシック" charset="0"/>
                <a:cs typeface="ＭＳ Ｐゴシック" charset="0"/>
              </a:rPr>
              <a:t>(p)</a:t>
            </a:r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 is divided by N and therefore will be smaller.  This is useful when st approach zero for large </a:t>
            </a:r>
            <a:r>
              <a:rPr lang="en-US" sz="200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</a:t>
            </a:r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Since correlation is avcs/variance, the s</a:t>
            </a:r>
            <a:r>
              <a:rPr lang="en-US" sz="2000" baseline="30000">
                <a:latin typeface="Helvetica" charset="0"/>
                <a:ea typeface="ＭＳ Ｐゴシック" charset="0"/>
                <a:cs typeface="ＭＳ Ｐゴシック" charset="0"/>
              </a:rPr>
              <a:t>(u)</a:t>
            </a:r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 estimator can generate correlations &gt; 1, whereas s</a:t>
            </a:r>
            <a:r>
              <a:rPr lang="en-US" sz="2000" baseline="30000">
                <a:latin typeface="Helvetica" charset="0"/>
                <a:ea typeface="ＭＳ Ｐゴシック" charset="0"/>
                <a:cs typeface="ＭＳ Ｐゴシック" charset="0"/>
              </a:rPr>
              <a:t>(p)</a:t>
            </a:r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 will always be positive definite.</a:t>
            </a:r>
          </a:p>
          <a:p>
            <a:pPr eaLnBrk="1" hangingPunct="1"/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Figures on page 192 of PW show these effects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995363" y="2514600"/>
          <a:ext cx="71516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Equation" r:id="rId4" imgW="7150100" imgH="419100" progId="Equation.3">
                  <p:embed/>
                </p:oleObj>
              </mc:Choice>
              <mc:Fallback>
                <p:oleObj name="Equation" r:id="rId4" imgW="71501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2514600"/>
                        <a:ext cx="7151687" cy="4191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smtClean="0">
                <a:latin typeface="Helvetica" charset="0"/>
              </a:rPr>
              <a:t>05/09/2012</a:t>
            </a:r>
            <a:endParaRPr lang="en-US" sz="1400">
              <a:latin typeface="Helvetica" charset="0"/>
            </a:endParaRP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Helvetica" charset="0"/>
              </a:rPr>
              <a:t>12.714 Sec 2 L08</a:t>
            </a: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B99B0C6-E01A-314F-981B-4B90C40258AD}" type="slidenum">
              <a:rPr lang="en-US" sz="1400">
                <a:latin typeface="Helvetica" charset="0"/>
              </a:rPr>
              <a:pPr/>
              <a:t>9</a:t>
            </a:fld>
            <a:endParaRPr lang="en-US" sz="1400">
              <a:latin typeface="Helvetica" charset="0"/>
            </a:endParaRPr>
          </a:p>
        </p:txBody>
      </p:sp>
      <p:sp>
        <p:nvSpPr>
          <p:cNvPr id="317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Periodogram: Naïve Spectrum estimation</a:t>
            </a:r>
          </a:p>
        </p:txBody>
      </p:sp>
      <p:sp>
        <p:nvSpPr>
          <p:cNvPr id="317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For a discrete, real valued stationary process with zero mean we have</a:t>
            </a:r>
          </a:p>
          <a:p>
            <a:pPr eaLnBrk="1" hangingPunct="1">
              <a:lnSpc>
                <a:spcPct val="90000"/>
              </a:lnSpc>
            </a:pPr>
            <a:endParaRPr lang="en-US" sz="20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If we s</a:t>
            </a:r>
            <a:r>
              <a:rPr lang="en-US" sz="2000" baseline="30000">
                <a:latin typeface="Helvetica" charset="0"/>
                <a:ea typeface="ＭＳ Ｐゴシック" charset="0"/>
                <a:cs typeface="ＭＳ Ｐゴシック" charset="0"/>
              </a:rPr>
              <a:t>(p)</a:t>
            </a:r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 in the above equation we have</a:t>
            </a:r>
          </a:p>
          <a:p>
            <a:pPr eaLnBrk="1" hangingPunct="1">
              <a:lnSpc>
                <a:spcPct val="90000"/>
              </a:lnSpc>
            </a:pPr>
            <a:endParaRPr lang="en-US" sz="20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000" baseline="30000">
                <a:latin typeface="Helvetica" charset="0"/>
                <a:ea typeface="ＭＳ Ｐゴシック" charset="0"/>
                <a:cs typeface="ＭＳ Ｐゴシック" charset="0"/>
              </a:rPr>
              <a:t>(p)</a:t>
            </a:r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(f) is known as the </a:t>
            </a:r>
            <a:r>
              <a:rPr lang="en-US" sz="2000" i="1">
                <a:solidFill>
                  <a:schemeClr val="folHlink"/>
                </a:solidFill>
                <a:latin typeface="Helvetica" charset="0"/>
                <a:ea typeface="ＭＳ Ｐゴシック" charset="0"/>
                <a:cs typeface="ＭＳ Ｐゴシック" charset="0"/>
              </a:rPr>
              <a:t>periodogram</a:t>
            </a:r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 (though depends of f).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1954213" y="2108200"/>
          <a:ext cx="56657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Equation" r:id="rId4" imgW="5664200" imgH="787400" progId="Equation.3">
                  <p:embed/>
                </p:oleObj>
              </mc:Choice>
              <mc:Fallback>
                <p:oleObj name="Equation" r:id="rId4" imgW="5664200" imgH="787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213" y="2108200"/>
                        <a:ext cx="5665787" cy="787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1185863" y="3505200"/>
          <a:ext cx="6770687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Equation" r:id="rId6" imgW="6769100" imgH="1879600" progId="Equation.3">
                  <p:embed/>
                </p:oleObj>
              </mc:Choice>
              <mc:Fallback>
                <p:oleObj name="Equation" r:id="rId6" imgW="6769100" imgH="1879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3" y="3505200"/>
                        <a:ext cx="6770687" cy="1879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Blank Presentatio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28209</TotalTime>
  <Words>1744</Words>
  <Application>Microsoft Macintosh PowerPoint</Application>
  <PresentationFormat>On-screen Show (4:3)</PresentationFormat>
  <Paragraphs>262</Paragraphs>
  <Slides>27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Times</vt:lpstr>
      <vt:lpstr>ＭＳ Ｐゴシック</vt:lpstr>
      <vt:lpstr>Arial</vt:lpstr>
      <vt:lpstr>Helvetica</vt:lpstr>
      <vt:lpstr>Symbol</vt:lpstr>
      <vt:lpstr>Blank Presentation</vt:lpstr>
      <vt:lpstr>Microsoft Equation</vt:lpstr>
      <vt:lpstr>12.714 Computational Data Analysis</vt:lpstr>
      <vt:lpstr>Today’s class</vt:lpstr>
      <vt:lpstr>Estimation of mean</vt:lpstr>
      <vt:lpstr>Variance of Mean estimate</vt:lpstr>
      <vt:lpstr>Asymptotically efficient estimators</vt:lpstr>
      <vt:lpstr>Estimation of Autocovariance Sequence</vt:lpstr>
      <vt:lpstr>ACVS estimators</vt:lpstr>
      <vt:lpstr>Properties of acvs estimates</vt:lpstr>
      <vt:lpstr>Periodogram: Naïve Spectrum estimation</vt:lpstr>
      <vt:lpstr>Periodogram</vt:lpstr>
      <vt:lpstr>Properties of periodogram</vt:lpstr>
      <vt:lpstr>Expectation of S(p)(f)</vt:lpstr>
      <vt:lpstr>Properties of Fejér’s Kernel</vt:lpstr>
      <vt:lpstr>Plots of Fejér’s Kernel</vt:lpstr>
      <vt:lpstr>Bias in periodogram</vt:lpstr>
      <vt:lpstr>AR(2): N16, 64</vt:lpstr>
      <vt:lpstr>A4(4), N=16,64</vt:lpstr>
      <vt:lpstr>AR(4), N=256, 1024</vt:lpstr>
      <vt:lpstr>Bias in Periodograms</vt:lpstr>
      <vt:lpstr>Bias Reduction: Tapering</vt:lpstr>
      <vt:lpstr>Types of Tapers</vt:lpstr>
      <vt:lpstr>Cosine tapers</vt:lpstr>
      <vt:lpstr>Rectangular Taper</vt:lpstr>
      <vt:lpstr>20% Cosine</vt:lpstr>
      <vt:lpstr>50% Cosine</vt:lpstr>
      <vt:lpstr>100% Cosine (Hanning Taper)</vt:lpstr>
      <vt:lpstr>Summary of Today’s class</vt:lpstr>
    </vt:vector>
  </TitlesOfParts>
  <Manager/>
  <Company>MIT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12.714 Computational Data Analysis</dc:title>
  <dc:subject/>
  <dc:creator>Thomas Herring</dc:creator>
  <cp:keywords>12.714 Computational Data Analysis</cp:keywords>
  <dc:description/>
  <cp:lastModifiedBy>Thomas Herring</cp:lastModifiedBy>
  <cp:revision>424</cp:revision>
  <cp:lastPrinted>2010-04-24T12:27:52Z</cp:lastPrinted>
  <dcterms:created xsi:type="dcterms:W3CDTF">2008-05-04T14:16:26Z</dcterms:created>
  <dcterms:modified xsi:type="dcterms:W3CDTF">2012-03-17T15:48:11Z</dcterms:modified>
  <cp:category/>
</cp:coreProperties>
</file>