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4.bin" ContentType="application/vnd.openxmlformats-officedocument.oleObject"/>
  <Override PartName="/ppt/notesSlides/notesSlide8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7.bin" ContentType="application/vnd.openxmlformats-officedocument.oleObject"/>
  <Override PartName="/ppt/notesSlides/notesSlide11.xml" ContentType="application/vnd.openxmlformats-officedocument.presentationml.notesSlide+xml"/>
  <Override PartName="/ppt/embeddings/oleObject8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9.bin" ContentType="application/vnd.openxmlformats-officedocument.oleObject"/>
  <Override PartName="/ppt/notesSlides/notesSlide18.xml" ContentType="application/vnd.openxmlformats-officedocument.presentationml.notesSlide+xml"/>
  <Override PartName="/ppt/embeddings/oleObject10.bin" ContentType="application/vnd.openxmlformats-officedocument.oleObject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FF3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E3BA1EA0-8423-4C40-975E-1C781D8A8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62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31D285B3-3B88-594B-9BB6-263F0CC35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361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37EEBF0-067F-764E-95C2-165D5C7E1B82}" type="slidenum">
              <a:rPr lang="en-US" sz="1200">
                <a:latin typeface="Times" charset="0"/>
              </a:rPr>
              <a:pPr/>
              <a:t>1</a:t>
            </a:fld>
            <a:endParaRPr lang="en-US" sz="1200">
              <a:latin typeface="Times" charset="0"/>
            </a:endParaRPr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70EB7F-2176-D348-BA86-2E1AD8CD4BB2}" type="slidenum">
              <a:rPr lang="en-US" sz="1200">
                <a:latin typeface="Times" charset="0"/>
              </a:rPr>
              <a:pPr/>
              <a:t>10</a:t>
            </a:fld>
            <a:endParaRPr lang="en-US" sz="1200">
              <a:latin typeface="Times" charset="0"/>
            </a:endParaRPr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See Page 88 of PW for derivation.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A6A72A4-17EC-ED40-B042-B8D2FE518DF2}" type="slidenum">
              <a:rPr lang="en-US" sz="1200">
                <a:latin typeface="Times" charset="0"/>
              </a:rPr>
              <a:pPr/>
              <a:t>11</a:t>
            </a:fld>
            <a:endParaRPr lang="en-US" sz="1200">
              <a:latin typeface="Times" charset="0"/>
            </a:endParaRPr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Analytic expression for D</a:t>
            </a:r>
            <a:r>
              <a:rPr lang="en-US" baseline="-25000">
                <a:latin typeface="Times" charset="0"/>
                <a:ea typeface="ＭＳ Ｐゴシック" charset="0"/>
                <a:cs typeface="ＭＳ Ｐゴシック" charset="0"/>
              </a:rPr>
              <a:t>2m+1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(f) is </a:t>
            </a:r>
            <a:r>
              <a:rPr lang="en-US">
                <a:solidFill>
                  <a:srgbClr val="000000"/>
                </a:solidFill>
                <a:latin typeface="Monaco" charset="0"/>
                <a:ea typeface="ＭＳ Ｐゴシック" charset="0"/>
                <a:cs typeface="ＭＳ Ｐゴシック" charset="0"/>
              </a:rPr>
              <a:t>exp(-i*2*pi*m*f).*(exp(i*2*pi*(2*m+1)*f)-1)./(exp(i*2*pi*f)-1)/(2*m+1);</a:t>
            </a:r>
            <a:endParaRPr lang="en-US">
              <a:latin typeface="Monac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F23EA08-7024-DC48-BD5D-A43C75912AC0}" type="slidenum">
              <a:rPr lang="en-US" sz="1200">
                <a:latin typeface="Times" charset="0"/>
              </a:rPr>
              <a:pPr/>
              <a:t>12</a:t>
            </a:fld>
            <a:endParaRPr lang="en-US" sz="1200">
              <a:latin typeface="Times" charset="0"/>
            </a:endParaRPr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1A283C9-1988-4545-A509-EC0C42480F94}" type="slidenum">
              <a:rPr lang="en-US" sz="1200">
                <a:latin typeface="Times" charset="0"/>
              </a:rPr>
              <a:pPr/>
              <a:t>13</a:t>
            </a:fld>
            <a:endParaRPr lang="en-US" sz="1200">
              <a:latin typeface="Times" charset="0"/>
            </a:endParaRPr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7E60047-A468-2844-B776-A79D53286C46}" type="slidenum">
              <a:rPr lang="en-US" sz="1200">
                <a:latin typeface="Times" charset="0"/>
              </a:rPr>
              <a:pPr/>
              <a:t>14</a:t>
            </a:fld>
            <a:endParaRPr lang="en-US" sz="1200">
              <a:latin typeface="Times" charset="0"/>
            </a:endParaRPr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effects of leakage can be seen at f=0 where function is zero but approximation is positive or negative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BB36B1B-E1A1-D542-9CFD-F6CDB244218F}" type="slidenum">
              <a:rPr lang="en-US" sz="1200">
                <a:latin typeface="Times" charset="0"/>
              </a:rPr>
              <a:pPr/>
              <a:t>15</a:t>
            </a:fld>
            <a:endParaRPr lang="en-US" sz="1200">
              <a:latin typeface="Times" charset="0"/>
            </a:endParaRPr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DCEBE07-6A8E-D940-9AD2-EFD7A7741639}" type="slidenum">
              <a:rPr lang="en-US" sz="1200">
                <a:latin typeface="Times" charset="0"/>
              </a:rPr>
              <a:pPr/>
              <a:t>16</a:t>
            </a:fld>
            <a:endParaRPr lang="en-US" sz="1200">
              <a:latin typeface="Times" charset="0"/>
            </a:endParaRPr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67053DC-8F04-2445-921E-E3B59429B850}" type="slidenum">
              <a:rPr lang="en-US" sz="1200">
                <a:latin typeface="Times" charset="0"/>
              </a:rPr>
              <a:pPr/>
              <a:t>17</a:t>
            </a:fld>
            <a:endParaRPr lang="en-US" sz="1200">
              <a:latin typeface="Times" charset="0"/>
            </a:endParaRPr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412CC63-C3DD-BE42-96FE-7C6CE00F2D0F}" type="slidenum">
              <a:rPr lang="en-US" sz="1200">
                <a:latin typeface="Times" charset="0"/>
              </a:rPr>
              <a:pPr/>
              <a:t>18</a:t>
            </a:fld>
            <a:endParaRPr lang="en-US" sz="1200">
              <a:latin typeface="Times" charset="0"/>
            </a:endParaRPr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RMS fits for this case:            For m   4 RMS  0.22  Max  0.50, For m  16 RMS  0.11  Max  0.48, For m  64 RMS  0.04  Max  0.37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RMS fits for Dirichlet</a:t>
            </a:r>
            <a:r>
              <a:rPr lang="ja-JP" altLang="en-US">
                <a:latin typeface="Time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" charset="0"/>
                <a:ea typeface="ＭＳ Ｐゴシック" charset="0"/>
                <a:cs typeface="ＭＳ Ｐゴシック" charset="0"/>
              </a:rPr>
              <a:t>s Kernel For m   4 RMS  0.15  Max  0.49, For m  16 RMS  0.08  Max  0.47, For m  64 RMS  0.04  Max  0.37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4B9A8CE-D5F8-0D4F-8DDF-4CC7CD7FBD47}" type="slidenum">
              <a:rPr lang="en-US" sz="1200">
                <a:latin typeface="Times" charset="0"/>
              </a:rPr>
              <a:pPr/>
              <a:t>20</a:t>
            </a:fld>
            <a:endParaRPr lang="en-US" sz="1200">
              <a:latin typeface="Times" charset="0"/>
            </a:endParaRPr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Notice: That the discretely sampled cos(t) is exactly the same in both cases.  Power from the higher frequencies will be folded into the frequencies less than the Nyquist frequency.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BE99D6-347C-C248-A5A6-172C32BCE141}" type="slidenum">
              <a:rPr lang="en-US" sz="1200">
                <a:latin typeface="Times" charset="0"/>
              </a:rPr>
              <a:pPr/>
              <a:t>2</a:t>
            </a:fld>
            <a:endParaRPr lang="en-US" sz="1200">
              <a:latin typeface="Times" charset="0"/>
            </a:endParaRPr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552E30C-9227-6B44-BA5A-7104B0589414}" type="slidenum">
              <a:rPr lang="en-US" sz="1200">
                <a:latin typeface="Times" charset="0"/>
              </a:rPr>
              <a:pPr/>
              <a:t>3</a:t>
            </a:fld>
            <a:endParaRPr lang="en-US" sz="1200">
              <a:latin typeface="Times" charset="0"/>
            </a:endParaRPr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F09AF0E-B5CA-D741-9D72-653BB101EE50}" type="slidenum">
              <a:rPr lang="en-US" sz="1200">
                <a:latin typeface="Times" charset="0"/>
              </a:rPr>
              <a:pPr/>
              <a:t>4</a:t>
            </a:fld>
            <a:endParaRPr lang="en-US" sz="1200">
              <a:latin typeface="Times" charset="0"/>
            </a:endParaRPr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Statements above are:</a:t>
            </a:r>
          </a:p>
          <a:p>
            <a:pPr marL="228600" indent="-228600" eaLnBrk="1" hangingPunct="1">
              <a:buFontTx/>
              <a:buAutoNum type="arabicParenBoth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transform of a convolution is the product of the transforms</a:t>
            </a:r>
          </a:p>
          <a:p>
            <a:pPr marL="228600" indent="-228600" eaLnBrk="1" hangingPunct="1">
              <a:buFontTx/>
              <a:buAutoNum type="arabicParenBoth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transform of a product is the convolution of the transforms</a:t>
            </a:r>
          </a:p>
          <a:p>
            <a:pPr marL="228600" indent="-228600" eaLnBrk="1" hangingPunct="1">
              <a:buFontTx/>
              <a:buAutoNum type="arabicParenBoth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convolution of two functions is the transform of the products of their transforms</a:t>
            </a:r>
          </a:p>
          <a:p>
            <a:pPr marL="228600" indent="-228600" eaLnBrk="1" hangingPunct="1">
              <a:buFontTx/>
              <a:buAutoNum type="arabicParenBoth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product of two functions is the transform of the convolution of their transforms.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121B07F-8E0C-4F42-AF0A-A8428C183D94}" type="slidenum">
              <a:rPr lang="en-US" sz="1200">
                <a:latin typeface="Times" charset="0"/>
              </a:rPr>
              <a:pPr/>
              <a:t>5</a:t>
            </a:fld>
            <a:endParaRPr lang="en-US" sz="1200">
              <a:latin typeface="Times" charset="0"/>
            </a:endParaRPr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753E91-A6D5-9645-AF43-6153EBF7B00A}" type="slidenum">
              <a:rPr lang="en-US" sz="1200">
                <a:latin typeface="Times" charset="0"/>
              </a:rPr>
              <a:pPr/>
              <a:t>6</a:t>
            </a:fld>
            <a:endParaRPr lang="en-US" sz="1200">
              <a:latin typeface="Times" charset="0"/>
            </a:endParaRPr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Base function </a:t>
            </a:r>
            <a:r>
              <a:rPr lang="en-US">
                <a:solidFill>
                  <a:srgbClr val="000000"/>
                </a:solidFill>
                <a:latin typeface="Monaco" charset="0"/>
                <a:ea typeface="ＭＳ Ｐゴシック" charset="0"/>
                <a:cs typeface="ＭＳ Ｐゴシック" charset="0"/>
              </a:rPr>
              <a:t>f1=1/6; f2 = 3;  gt = 5*cos(2*pi*f1*t+0.5)+cos(2*pi*f2*t+1.1);  Two results are shown.  One using conv in matlab and the other using the analytic solution on page 82 of PW.</a:t>
            </a:r>
            <a:endParaRPr lang="en-US">
              <a:latin typeface="Monac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0B4DE8C-2655-EB47-91AE-9D21A08061F0}" type="slidenum">
              <a:rPr lang="en-US" sz="1200">
                <a:latin typeface="Times" charset="0"/>
              </a:rPr>
              <a:pPr/>
              <a:t>7</a:t>
            </a:fld>
            <a:endParaRPr lang="en-US" sz="1200">
              <a:latin typeface="Times" charset="0"/>
            </a:endParaRPr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Critical difference between convolution and correlation is the time reversal in convolution.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D8B9E5B-6E85-1244-A049-36DD591843C3}" type="slidenum">
              <a:rPr lang="en-US" sz="1200">
                <a:latin typeface="Times" charset="0"/>
              </a:rPr>
              <a:pPr/>
              <a:t>8</a:t>
            </a:fld>
            <a:endParaRPr lang="en-US" sz="1200">
              <a:latin typeface="Times" charset="0"/>
            </a:endParaRPr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Width_e is the definition of width on Page 22 of Sec 2, Lec03 notes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7A13DB-A3F5-594C-8F34-FC9FD9013D5F}" type="slidenum">
              <a:rPr lang="en-US" sz="1200">
                <a:latin typeface="Times" charset="0"/>
              </a:rPr>
              <a:pPr/>
              <a:t>9</a:t>
            </a:fld>
            <a:endParaRPr lang="en-US" sz="1200">
              <a:latin typeface="Times" charset="0"/>
            </a:endParaRPr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Function here is same as in Gaussian filter case.  Again results are shown using conv and analytic result.  Smoothing is sinc(2fd) where the box car is 2d wide.  (0.17 is ~1/6 the high frequency term).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E2594-660A-684E-94F8-7B9E595F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4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1BF20-2FA9-B948-BA59-DD314F22A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9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E8C01-BC38-8346-B090-149842348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4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6D40A-5DF4-6746-B9EF-767478716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3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950BC-F97B-A64F-94AA-497858869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D533-B709-9746-A9EB-E694AD2B3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EE13C-4B5A-164E-A7D0-16D80945B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1AFE1-E799-4E4C-A560-DDB2D533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5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7A22-7404-2C49-A872-47ACBF4FA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3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91D4-72F1-C540-9A68-1CCC0379D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0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C0A53-E411-2847-BC72-06FC88D92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04/11/2012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12.714 Sec 2 L04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04DAE17-EB4C-1E43-B55D-A128B7BAD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-65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6738" indent="-2222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9163" indent="-2301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255713" indent="-1746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662113" indent="-1619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119313" indent="-1619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76513" indent="-1619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033713" indent="-1619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490913" indent="-1619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h@mit.edu" TargetMode="External"/><Relationship Id="rId4" Type="http://schemas.openxmlformats.org/officeDocument/2006/relationships/hyperlink" Target="http://geoweb.mit.edu/~tah/12.714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23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7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12.714 Computational Data Analysis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86600" cy="2057400"/>
          </a:xfrm>
        </p:spPr>
        <p:txBody>
          <a:bodyPr/>
          <a:lstStyle/>
          <a:p>
            <a:pPr eaLnBrk="1" hangingPunct="1"/>
            <a:r>
              <a:rPr lang="en-US" b="1">
                <a:latin typeface="Helvetica" charset="0"/>
                <a:ea typeface="ＭＳ Ｐゴシック" charset="0"/>
                <a:cs typeface="ＭＳ Ｐゴシック" charset="0"/>
              </a:rPr>
              <a:t>Alan Chave (alan@whoi.edu)</a:t>
            </a:r>
          </a:p>
          <a:p>
            <a:pPr eaLnBrk="1" hangingPunct="1"/>
            <a:r>
              <a:rPr lang="en-US" b="1">
                <a:latin typeface="Helvetica" charset="0"/>
                <a:ea typeface="ＭＳ Ｐゴシック" charset="0"/>
                <a:cs typeface="ＭＳ Ｐゴシック" charset="0"/>
              </a:rPr>
              <a:t>Thomas Herring (</a:t>
            </a:r>
            <a:r>
              <a:rPr lang="en-US" b="1" u="sng">
                <a:solidFill>
                  <a:srgbClr val="0000FF"/>
                </a:solidFill>
                <a:latin typeface="Helvetica" charset="0"/>
                <a:ea typeface="ＭＳ Ｐゴシック" charset="0"/>
                <a:cs typeface="ＭＳ Ｐゴシック" charset="0"/>
                <a:hlinkClick r:id="rId3"/>
              </a:rPr>
              <a:t>tah@mit.edu</a:t>
            </a:r>
            <a:r>
              <a:rPr lang="en-US" b="1">
                <a:latin typeface="Helvetica" charset="0"/>
                <a:ea typeface="ＭＳ Ｐゴシック" charset="0"/>
                <a:cs typeface="ＭＳ Ｐゴシック" charset="0"/>
              </a:rPr>
              <a:t>), </a:t>
            </a:r>
          </a:p>
          <a:p>
            <a:pPr eaLnBrk="1" hangingPunct="1"/>
            <a:endParaRPr lang="en-US" b="1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  <a:hlinkClick r:id="rId4"/>
              </a:rPr>
              <a:t>http://geoweb.mit.edu/~tah/12.714</a:t>
            </a:r>
            <a:r>
              <a:rPr lang="en-US" b="1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/>
            <a:endParaRPr lang="en-US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3D80CB3-94E9-EF4D-BF47-9CD73BD577CD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Fourier Theory: </a:t>
            </a:r>
            <a:br>
              <a:rPr lang="en-US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Discrete time/Continuous frequency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Given a function discrete in time g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=g(t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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t) t=0,±1,±2,.. where t is being used as an index; The Fourier transform is defined to be (based on continuous time case mutiplied by a comb of Dirac delta functions:</a:t>
            </a: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We can see from this equation that G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(f) is periodic because G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(f) = G</a:t>
            </a:r>
            <a:r>
              <a:rPr lang="en-US" baseline="-25000">
                <a:latin typeface="Helvetica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(f+k/</a:t>
            </a:r>
            <a:r>
              <a:rPr lang="en-US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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t) for all k.</a:t>
            </a:r>
          </a:p>
        </p:txBody>
      </p:sp>
      <p:graphicFrame>
        <p:nvGraphicFramePr>
          <p:cNvPr id="33798" name="Object 2"/>
          <p:cNvGraphicFramePr>
            <a:graphicFrameLocks noChangeAspect="1"/>
          </p:cNvGraphicFramePr>
          <p:nvPr/>
        </p:nvGraphicFramePr>
        <p:xfrm>
          <a:off x="965200" y="3263900"/>
          <a:ext cx="6554788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4" imgW="6553200" imgH="1270000" progId="Equation.3">
                  <p:embed/>
                </p:oleObj>
              </mc:Choice>
              <mc:Fallback>
                <p:oleObj name="Equation" r:id="rId4" imgW="6553200" imgH="1270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263900"/>
                        <a:ext cx="6554788" cy="1270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CD0B7D3-4625-EF46-A9EC-E659DE3C8C61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Effects of truncation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7300"/>
            <a:ext cx="7772400" cy="43434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As we did with discrete frequencies, look at effects of using a finite amount of time to determine the spectrum.</a:t>
            </a:r>
          </a:p>
        </p:txBody>
      </p:sp>
      <p:graphicFrame>
        <p:nvGraphicFramePr>
          <p:cNvPr id="35846" name="Object 2"/>
          <p:cNvGraphicFramePr>
            <a:graphicFrameLocks noChangeAspect="1"/>
          </p:cNvGraphicFramePr>
          <p:nvPr/>
        </p:nvGraphicFramePr>
        <p:xfrm>
          <a:off x="481013" y="2438400"/>
          <a:ext cx="8180387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4" imgW="8178800" imgH="2997200" progId="Equation.3">
                  <p:embed/>
                </p:oleObj>
              </mc:Choice>
              <mc:Fallback>
                <p:oleObj name="Equation" r:id="rId4" imgW="8178800" imgH="299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2438400"/>
                        <a:ext cx="8180387" cy="2997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609600" y="55626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2m+1</a:t>
            </a:r>
            <a:r>
              <a:rPr lang="en-US"/>
              <a:t>(.) is called the </a:t>
            </a:r>
            <a:r>
              <a:rPr lang="en-US" i="1">
                <a:solidFill>
                  <a:schemeClr val="folHlink"/>
                </a:solidFill>
              </a:rPr>
              <a:t>Dirichlet</a:t>
            </a:r>
            <a:r>
              <a:rPr lang="ja-JP" altLang="en-US" i="1">
                <a:solidFill>
                  <a:schemeClr val="folHlink"/>
                </a:solidFill>
              </a:rPr>
              <a:t>’</a:t>
            </a:r>
            <a:r>
              <a:rPr lang="en-US" altLang="ja-JP" i="1">
                <a:solidFill>
                  <a:schemeClr val="folHlink"/>
                </a:solidFill>
              </a:rPr>
              <a:t>s kernel</a:t>
            </a:r>
            <a:endParaRPr lang="en-US" i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3789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D971C98-5E3D-9042-9491-C9BF8FBF6F5F}" type="slidenum">
              <a:rPr lang="en-US" sz="1400"/>
              <a:pPr/>
              <a:t>12</a:t>
            </a:fld>
            <a:endParaRPr lang="en-US" sz="1400"/>
          </a:p>
        </p:txBody>
      </p:sp>
      <p:pic>
        <p:nvPicPr>
          <p:cNvPr id="37892" name="Picture 4" descr="S2L04_d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2743200" cy="838200"/>
          </a:xfrm>
        </p:spPr>
        <p:txBody>
          <a:bodyPr/>
          <a:lstStyle/>
          <a:p>
            <a:pPr eaLnBrk="1" hangingPunct="1"/>
            <a:r>
              <a:rPr lang="en-US" sz="20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Plots of Dirichlet</a:t>
            </a:r>
            <a:r>
              <a:rPr lang="ja-JP" altLang="en-US" sz="20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s Kernels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7894" name="Picture 5" descr="S2L04_d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286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6" descr="S2L04_d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572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847D7B6-946A-0048-8A91-AF832F9E8C91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Dirichlet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s Kernel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integral of (2m+1)D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2m+1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(f) over domain is unity so no loss of power per se.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central lobe effect is to smooth features that are small (in 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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frequency) compared to the width of the lobe. This is often referred to as </a:t>
            </a:r>
            <a:r>
              <a:rPr lang="en-US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loss of resolution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due to finite amount of data (remember m is related to number of data used to compute the spectrum).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width of the first nulls is 1/(2m+1) and this is considered the cutoff of frequency range. (frequency here is 1/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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 the sampling interval of the data).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Dirichlet</a:t>
            </a:r>
            <a:r>
              <a:rPr lang="ja-JP" altLang="en-US" sz="200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Helvetica" charset="0"/>
                <a:ea typeface="ＭＳ Ｐゴシック" charset="0"/>
                <a:cs typeface="ＭＳ Ｐゴシック" charset="0"/>
              </a:rPr>
              <a:t>s kernel has positive peaks at ±5/(4m+2),±9/(4m+2),.. and negative peaks at ±3/(4m+2),±7/(4m+2),.. Therefore there can be large discrepancies if large values near these peaks.  This is called </a:t>
            </a:r>
            <a:r>
              <a:rPr lang="en-US" altLang="ja-JP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leakage</a:t>
            </a:r>
            <a:r>
              <a:rPr lang="en-US" altLang="ja-JP" sz="2000">
                <a:latin typeface="Helvetica" charset="0"/>
                <a:ea typeface="ＭＳ Ｐゴシック" charset="0"/>
                <a:cs typeface="ＭＳ Ｐゴシック" charset="0"/>
              </a:rPr>
              <a:t> (see next page)</a:t>
            </a: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38390C-8E89-2746-AC10-E36ED4F3E176}" type="slidenum">
              <a:rPr lang="en-US" sz="1400"/>
              <a:pPr/>
              <a:t>14</a:t>
            </a:fld>
            <a:endParaRPr lang="en-US" sz="1400"/>
          </a:p>
        </p:txBody>
      </p:sp>
      <p:pic>
        <p:nvPicPr>
          <p:cNvPr id="41988" name="Picture 4" descr="S2L04_R1d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457200"/>
            <a:ext cx="1600200" cy="990600"/>
          </a:xfrm>
        </p:spPr>
        <p:txBody>
          <a:bodyPr/>
          <a:lstStyle/>
          <a:p>
            <a:pPr eaLnBrk="1" hangingPunct="1"/>
            <a:r>
              <a:rPr lang="en-US" sz="20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Example (resolution of peak)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1991" name="Picture 5" descr="S2L04_R1d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286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7" descr="S2L04_R1d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572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E2CB6B0-FBE6-2446-ABBD-480CFC107F28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 of Gibb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s phenomenon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Figures on next page show the convolution of the Dirichlet kernel with a box car.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Interestingly the ripples here remain about the same size: As m is increased  the ripples close up towards the discontinuity but remain the same amplitude.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Table below shows rms fit to box car and the maximum deviation.  (Max occurs in the vertical part of the curve)</a:t>
            </a:r>
          </a:p>
          <a:p>
            <a:pPr lvl="1" eaLnBrk="1" hangingPunct="1">
              <a:buFontTx/>
              <a:buNone/>
            </a:pPr>
            <a:r>
              <a:rPr lang="en-US" sz="2000">
                <a:latin typeface="Helvetica" charset="0"/>
                <a:ea typeface="ＭＳ Ｐゴシック" charset="0"/>
              </a:rPr>
              <a:t>For m   4 RMS  0.15  Max  0.49</a:t>
            </a:r>
          </a:p>
          <a:p>
            <a:pPr lvl="1" eaLnBrk="1" hangingPunct="1">
              <a:buFontTx/>
              <a:buNone/>
            </a:pPr>
            <a:r>
              <a:rPr lang="en-US" sz="2000">
                <a:latin typeface="Helvetica" charset="0"/>
                <a:ea typeface="ＭＳ Ｐゴシック" charset="0"/>
              </a:rPr>
              <a:t>For m  16 RMS  0.08  Max  0.47</a:t>
            </a:r>
          </a:p>
          <a:p>
            <a:pPr lvl="1" eaLnBrk="1" hangingPunct="1">
              <a:buFontTx/>
              <a:buNone/>
            </a:pPr>
            <a:r>
              <a:rPr lang="en-US" sz="2000">
                <a:latin typeface="Helvetica" charset="0"/>
                <a:ea typeface="ＭＳ Ｐゴシック" charset="0"/>
              </a:rPr>
              <a:t>For m  64 RMS  0.04  Max  0.37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ripples at the edges of discontinuities or large gradients is the </a:t>
            </a:r>
            <a:r>
              <a:rPr lang="en-US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Gibb</a:t>
            </a:r>
            <a:r>
              <a:rPr lang="ja-JP" altLang="en-US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s phenomena</a:t>
            </a:r>
            <a:r>
              <a:rPr lang="en-US" altLang="ja-JP" sz="2000">
                <a:latin typeface="Helvetica" charset="0"/>
                <a:ea typeface="ＭＳ Ｐゴシック" charset="0"/>
                <a:cs typeface="ＭＳ Ｐゴシック" charset="0"/>
              </a:rPr>
              <a:t>.</a:t>
            </a: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4608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1674D2B-8588-DE4B-8848-7D76960B948E}" type="slidenum">
              <a:rPr lang="en-US" sz="1400"/>
              <a:pPr/>
              <a:t>16</a:t>
            </a:fld>
            <a:endParaRPr lang="en-US" sz="1400"/>
          </a:p>
        </p:txBody>
      </p:sp>
      <p:pic>
        <p:nvPicPr>
          <p:cNvPr id="46084" name="Picture 4" descr="S2L04_R2d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1981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charset="0"/>
                <a:ea typeface="ＭＳ Ｐゴシック" charset="0"/>
                <a:cs typeface="ＭＳ Ｐゴシック" charset="0"/>
              </a:rPr>
              <a:t>Gibbs Effect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5" descr="S2L04_R2d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286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6" descr="S2L04_R2d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572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D343FC5-A9EF-B548-A8D9-0EBD175A7348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Fej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é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s Kernel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Dirichlet Kernel has a ripple problem.  By using a different Kernel, the ripple effect (Gibb</a:t>
            </a:r>
            <a:r>
              <a:rPr lang="ja-JP" altLang="en-US" sz="200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Helvetica" charset="0"/>
                <a:ea typeface="ＭＳ Ｐゴシック" charset="0"/>
                <a:cs typeface="ＭＳ Ｐゴシック" charset="0"/>
              </a:rPr>
              <a:t>s phenomena) can be reduced at the expense of resolution.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derivation of Fej</a:t>
            </a:r>
            <a:r>
              <a:rPr lang="en-US" altLang="ja-JP" sz="2000">
                <a:latin typeface="Helvetica" charset="0"/>
                <a:ea typeface="ＭＳ Ｐゴシック" charset="0"/>
                <a:cs typeface="ＭＳ Ｐゴシック" charset="0"/>
              </a:rPr>
              <a:t>é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r</a:t>
            </a:r>
            <a:r>
              <a:rPr lang="ja-JP" altLang="en-US" sz="200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Helvetica" charset="0"/>
                <a:ea typeface="ＭＳ Ｐゴシック" charset="0"/>
                <a:cs typeface="ＭＳ Ｐゴシック" charset="0"/>
              </a:rPr>
              <a:t>s Kernel is given on pages 93-94 of PW.  The derivation follows from Cesàro summability theorem.</a:t>
            </a:r>
          </a:p>
          <a:p>
            <a:pPr eaLnBrk="1" hangingPunct="1">
              <a:lnSpc>
                <a:spcPct val="90000"/>
              </a:lnSpc>
            </a:pPr>
            <a:endParaRPr lang="en-US" altLang="ja-JP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central lobe of D</a:t>
            </a:r>
            <a:r>
              <a:rPr lang="en-US" sz="2000" baseline="30000">
                <a:latin typeface="Helvetica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(.) is wider than D</a:t>
            </a:r>
            <a:r>
              <a:rPr lang="en-US" sz="2000" baseline="-25000">
                <a:latin typeface="Helvetica" charset="0"/>
                <a:ea typeface="ＭＳ Ｐゴシック" charset="0"/>
                <a:cs typeface="ＭＳ Ｐゴシック" charset="0"/>
              </a:rPr>
              <a:t>2m+1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(.) but the side lobes are smaller and always positive</a:t>
            </a:r>
          </a:p>
        </p:txBody>
      </p:sp>
      <p:graphicFrame>
        <p:nvGraphicFramePr>
          <p:cNvPr id="48134" name="Object 2"/>
          <p:cNvGraphicFramePr>
            <a:graphicFrameLocks noChangeAspect="1"/>
          </p:cNvGraphicFramePr>
          <p:nvPr/>
        </p:nvGraphicFramePr>
        <p:xfrm>
          <a:off x="1154113" y="3429000"/>
          <a:ext cx="683418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4" imgW="6832600" imgH="1676400" progId="Equation.3">
                  <p:embed/>
                </p:oleObj>
              </mc:Choice>
              <mc:Fallback>
                <p:oleObj name="Equation" r:id="rId4" imgW="6832600" imgH="167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3429000"/>
                        <a:ext cx="6834187" cy="1676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5017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976BAF7-1144-4B41-B7A4-F17B756BEE20}" type="slidenum">
              <a:rPr lang="en-US" sz="1400"/>
              <a:pPr/>
              <a:t>18</a:t>
            </a:fld>
            <a:endParaRPr lang="en-US" sz="1400"/>
          </a:p>
        </p:txBody>
      </p:sp>
      <p:pic>
        <p:nvPicPr>
          <p:cNvPr id="50180" name="Picture 4" descr="S2L04_R2d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1219200" cy="14478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sz="20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Box Car with Fej</a:t>
            </a:r>
            <a:r>
              <a:rPr lang="en-US" altLang="ja-JP" sz="20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è</a:t>
            </a:r>
            <a:r>
              <a:rPr lang="en-US" sz="20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r</a:t>
            </a:r>
            <a:r>
              <a:rPr lang="ja-JP" altLang="en-US" sz="20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s Kernel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0182" name="Picture 5" descr="S2L04_R2d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2286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6" descr="S2L04_R2d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4572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F85D560-6780-6346-BF85-32E13C9BBD53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Aliasing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Aliasing is a problem that arises for discrete time sampling when the signal contains frequencies higher than the inverse of sampling rate.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Therefore at any frequency, contributions from f, f±1/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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t,f±2/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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t,… all add together.  This effect is called </a:t>
            </a:r>
            <a:r>
              <a:rPr lang="en-US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aliasing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 highest frequency not an alias is 1/(2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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t) and this is called the </a:t>
            </a:r>
            <a:r>
              <a:rPr lang="en-US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Nyquist frequency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folding frequency</a:t>
            </a: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2230" name="Object 2"/>
          <p:cNvGraphicFramePr>
            <a:graphicFrameLocks noChangeAspect="1"/>
          </p:cNvGraphicFramePr>
          <p:nvPr/>
        </p:nvGraphicFramePr>
        <p:xfrm>
          <a:off x="1828800" y="2743200"/>
          <a:ext cx="47752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3" imgW="4775200" imgH="1727200" progId="Equation.3">
                  <p:embed/>
                </p:oleObj>
              </mc:Choice>
              <mc:Fallback>
                <p:oleObj name="Equation" r:id="rId3" imgW="4775200" imgH="172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743200"/>
                        <a:ext cx="4775200" cy="1727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3BCADF7-DEAF-0C48-A5CF-0EB8F98F926E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Today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 class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Convolution Theorem: </a:t>
            </a:r>
          </a:p>
          <a:p>
            <a:pPr lvl="2" eaLnBrk="1" hangingPunct="1"/>
            <a:r>
              <a:rPr lang="en-US">
                <a:latin typeface="Helvetica" charset="0"/>
                <a:ea typeface="ＭＳ Ｐゴシック" charset="0"/>
              </a:rPr>
              <a:t>Gaussian Smoothing</a:t>
            </a:r>
          </a:p>
          <a:p>
            <a:pPr lvl="2" eaLnBrk="1" hangingPunct="1"/>
            <a:r>
              <a:rPr lang="en-US">
                <a:latin typeface="Helvetica" charset="0"/>
                <a:ea typeface="ＭＳ Ｐゴシック" charset="0"/>
              </a:rPr>
              <a:t>Box car smoothing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Fourier Theory: Discrete time/continuous frequency</a:t>
            </a:r>
          </a:p>
          <a:p>
            <a:pPr lvl="2" eaLnBrk="1" hangingPunct="1"/>
            <a:r>
              <a:rPr lang="en-US">
                <a:latin typeface="Helvetica" charset="0"/>
                <a:ea typeface="ＭＳ Ｐゴシック" charset="0"/>
              </a:rPr>
              <a:t>Dirichlet</a:t>
            </a:r>
            <a:r>
              <a:rPr lang="ja-JP" altLang="en-US">
                <a:latin typeface="Helvetica" charset="0"/>
                <a:ea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</a:rPr>
              <a:t>s kernel (effects of small data samples)</a:t>
            </a:r>
          </a:p>
          <a:p>
            <a:pPr lvl="3" eaLnBrk="1" hangingPunct="1"/>
            <a:r>
              <a:rPr lang="en-US">
                <a:latin typeface="Helvetica" charset="0"/>
                <a:ea typeface="ＭＳ Ｐゴシック" charset="0"/>
              </a:rPr>
              <a:t>Leakage</a:t>
            </a:r>
          </a:p>
          <a:p>
            <a:pPr lvl="2" eaLnBrk="1" hangingPunct="1"/>
            <a:r>
              <a:rPr lang="en-US">
                <a:latin typeface="Helvetica" charset="0"/>
                <a:ea typeface="ＭＳ Ｐゴシック" charset="0"/>
              </a:rPr>
              <a:t>Fejer</a:t>
            </a:r>
            <a:r>
              <a:rPr lang="ja-JP" altLang="en-US">
                <a:latin typeface="Helvetica" charset="0"/>
                <a:ea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</a:rPr>
              <a:t>s kernel (method for reducing </a:t>
            </a:r>
            <a:r>
              <a:rPr lang="ja-JP" altLang="en-US">
                <a:latin typeface="Helvetica" charset="0"/>
                <a:ea typeface="ＭＳ Ｐゴシック" charset="0"/>
              </a:rPr>
              <a:t>‘</a:t>
            </a:r>
            <a:r>
              <a:rPr lang="en-US" altLang="ja-JP">
                <a:latin typeface="Helvetica" charset="0"/>
                <a:ea typeface="ＭＳ Ｐゴシック" charset="0"/>
              </a:rPr>
              <a:t>ringing</a:t>
            </a:r>
            <a:r>
              <a:rPr lang="ja-JP" altLang="en-US">
                <a:latin typeface="Helvetica" charset="0"/>
                <a:ea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</a:rPr>
              <a:t> or Gibb</a:t>
            </a:r>
            <a:r>
              <a:rPr lang="ja-JP" altLang="en-US">
                <a:latin typeface="Helvetica" charset="0"/>
                <a:ea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</a:rPr>
              <a:t>s phenomena)</a:t>
            </a:r>
          </a:p>
          <a:p>
            <a:pPr lvl="1" eaLnBrk="1" hangingPunct="1"/>
            <a:r>
              <a:rPr lang="en-US">
                <a:latin typeface="Helvetica" charset="0"/>
                <a:ea typeface="ＭＳ Ｐゴシック" charset="0"/>
              </a:rPr>
              <a:t>Aliasing problem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5325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3107827-CD42-1C45-BB56-23B87C464C7F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Alias Example</a:t>
            </a:r>
          </a:p>
        </p:txBody>
      </p:sp>
      <p:pic>
        <p:nvPicPr>
          <p:cNvPr id="53253" name="Picture 4" descr="S2L04_Alia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4478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4" name="Picture 5" descr="S2L04_Alias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37338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B6A2152-A9EE-414A-9675-7AF6AEFCBA2F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Today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s class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Convolution Theorem: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</a:rPr>
              <a:t>Gaussian Smoothing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</a:rPr>
              <a:t>Box car smoothing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Fourier Theory: Discrete time/continuous frequency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</a:rPr>
              <a:t>Dirichlet</a:t>
            </a:r>
            <a:r>
              <a:rPr lang="ja-JP" altLang="en-US" sz="2000">
                <a:latin typeface="Helvetica" charset="0"/>
                <a:ea typeface="ＭＳ Ｐゴシック" charset="0"/>
              </a:rPr>
              <a:t>’</a:t>
            </a:r>
            <a:r>
              <a:rPr lang="en-US" altLang="ja-JP" sz="2000">
                <a:latin typeface="Helvetica" charset="0"/>
                <a:ea typeface="ＭＳ Ｐゴシック" charset="0"/>
              </a:rPr>
              <a:t>s kernel (effects of small data samples)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Helvetica" charset="0"/>
                <a:ea typeface="ＭＳ Ｐゴシック" charset="0"/>
              </a:rPr>
              <a:t>Leakage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</a:rPr>
              <a:t>Fejer</a:t>
            </a:r>
            <a:r>
              <a:rPr lang="ja-JP" altLang="en-US" sz="2000">
                <a:latin typeface="Helvetica" charset="0"/>
                <a:ea typeface="ＭＳ Ｐゴシック" charset="0"/>
              </a:rPr>
              <a:t>’</a:t>
            </a:r>
            <a:r>
              <a:rPr lang="en-US" altLang="ja-JP" sz="2000">
                <a:latin typeface="Helvetica" charset="0"/>
                <a:ea typeface="ＭＳ Ｐゴシック" charset="0"/>
              </a:rPr>
              <a:t>s kernel (method for reducing </a:t>
            </a:r>
            <a:r>
              <a:rPr lang="ja-JP" altLang="en-US" sz="2000">
                <a:latin typeface="Helvetica" charset="0"/>
                <a:ea typeface="ＭＳ Ｐゴシック" charset="0"/>
              </a:rPr>
              <a:t>‘</a:t>
            </a:r>
            <a:r>
              <a:rPr lang="en-US" altLang="ja-JP" sz="2000">
                <a:latin typeface="Helvetica" charset="0"/>
                <a:ea typeface="ＭＳ Ｐゴシック" charset="0"/>
              </a:rPr>
              <a:t>ringing</a:t>
            </a:r>
            <a:r>
              <a:rPr lang="ja-JP" altLang="en-US" sz="2000">
                <a:latin typeface="Helvetica" charset="0"/>
                <a:ea typeface="ＭＳ Ｐゴシック" charset="0"/>
              </a:rPr>
              <a:t>’</a:t>
            </a:r>
            <a:r>
              <a:rPr lang="en-US" altLang="ja-JP" sz="2000">
                <a:latin typeface="Helvetica" charset="0"/>
                <a:ea typeface="ＭＳ Ｐゴシック" charset="0"/>
              </a:rPr>
              <a:t> or Gibb</a:t>
            </a:r>
            <a:r>
              <a:rPr lang="ja-JP" altLang="en-US" sz="2000">
                <a:latin typeface="Helvetica" charset="0"/>
                <a:ea typeface="ＭＳ Ｐゴシック" charset="0"/>
              </a:rPr>
              <a:t>’</a:t>
            </a:r>
            <a:r>
              <a:rPr lang="en-US" altLang="ja-JP" sz="2000">
                <a:latin typeface="Helvetica" charset="0"/>
                <a:ea typeface="ＭＳ Ｐゴシック" charset="0"/>
              </a:rPr>
              <a:t>s phenomena)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Aliasing problem: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</a:rPr>
              <a:t>Seismometers have special algorithms to allow reduced sampling rates without aliasing high frequencies into results.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Helvetica" charset="0"/>
                <a:ea typeface="ＭＳ Ｐゴシック" charset="0"/>
              </a:rPr>
              <a:t>Band-limited signals have natural sampling rates.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3B7CECA-F2ED-8F41-9E0A-BA7C97D24558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Convolution Theorem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Convolution of g(.) and h(.) is defined by:</a:t>
            </a: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Therefore convolution in one domain is multiplication in the other domain.</a:t>
            </a:r>
          </a:p>
          <a:p>
            <a:pPr eaLnBrk="1" hangingPunct="1"/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We can regard g(.) as a </a:t>
            </a:r>
            <a:r>
              <a:rPr lang="en-US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signal</a:t>
            </a: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 and h(.) as a </a:t>
            </a:r>
            <a:r>
              <a:rPr lang="en-US" sz="2000" i="1">
                <a:solidFill>
                  <a:schemeClr val="folHlink"/>
                </a:solidFill>
                <a:latin typeface="Helvetica" charset="0"/>
                <a:ea typeface="ＭＳ Ｐゴシック" charset="0"/>
                <a:cs typeface="ＭＳ Ｐゴシック" charset="0"/>
              </a:rPr>
              <a:t>smoothing kernel</a:t>
            </a: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9462" name="Object 2"/>
          <p:cNvGraphicFramePr>
            <a:graphicFrameLocks noChangeAspect="1"/>
          </p:cNvGraphicFramePr>
          <p:nvPr/>
        </p:nvGraphicFramePr>
        <p:xfrm>
          <a:off x="914400" y="2133600"/>
          <a:ext cx="7011988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4" imgW="7010400" imgH="2120900" progId="Equation.3">
                  <p:embed/>
                </p:oleObj>
              </mc:Choice>
              <mc:Fallback>
                <p:oleObj name="Equation" r:id="rId4" imgW="7010400" imgH="2120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7011988" cy="2120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0C15E65-F24E-4D4E-854F-018970273B35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Properties of convolution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 the statements below, a bar over a quantity denotes the Fourier transform.</a:t>
            </a: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Based on the relationship between convolution in one domain and multiplication in the other domain, we have</a:t>
            </a:r>
          </a:p>
        </p:txBody>
      </p:sp>
      <p:graphicFrame>
        <p:nvGraphicFramePr>
          <p:cNvPr id="21510" name="Object 2"/>
          <p:cNvGraphicFramePr>
            <a:graphicFrameLocks noChangeAspect="1"/>
          </p:cNvGraphicFramePr>
          <p:nvPr/>
        </p:nvGraphicFramePr>
        <p:xfrm>
          <a:off x="2171700" y="3733800"/>
          <a:ext cx="48006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4" imgW="4800600" imgH="2235200" progId="Equation.3">
                  <p:embed/>
                </p:oleObj>
              </mc:Choice>
              <mc:Fallback>
                <p:oleObj name="Equation" r:id="rId4" imgW="4800600" imgH="2235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3733800"/>
                        <a:ext cx="4800600" cy="2235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016F029-0909-8449-BEF3-9BDE5F8EFBDD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Convolution example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Let a function g(t) given by the sum of a finite number of periodic terms, and let h(t) by a Gaussian function.  We have: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Notice that just the amplitudes are scaled with higher frequencies being reduced. There is no phase change which is an important property.</a:t>
            </a:r>
          </a:p>
        </p:txBody>
      </p:sp>
      <p:graphicFrame>
        <p:nvGraphicFramePr>
          <p:cNvPr id="23558" name="Object 2"/>
          <p:cNvGraphicFramePr>
            <a:graphicFrameLocks noChangeAspect="1"/>
          </p:cNvGraphicFramePr>
          <p:nvPr/>
        </p:nvGraphicFramePr>
        <p:xfrm>
          <a:off x="1143000" y="2971800"/>
          <a:ext cx="6338888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4" imgW="6337300" imgH="1701800" progId="Equation.3">
                  <p:embed/>
                </p:oleObj>
              </mc:Choice>
              <mc:Fallback>
                <p:oleObj name="Equation" r:id="rId4" imgW="6337300" imgH="170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71800"/>
                        <a:ext cx="6338888" cy="1701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159FD86-50DD-7046-B4B9-6E42D163985C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Effects of sigma width</a:t>
            </a:r>
          </a:p>
        </p:txBody>
      </p:sp>
      <p:pic>
        <p:nvPicPr>
          <p:cNvPr id="25605" name="Picture 4" descr="S2L04_g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685800"/>
            <a:ext cx="857885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 descr="S2L04_g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743200"/>
            <a:ext cx="857885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6" descr="S2L04_g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797425"/>
            <a:ext cx="857885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EC74898-41E1-2241-965B-592B586FB9FF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Other convolution forms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There are many forms of the convolution integrals (see Bracewell Chapter 6).</a:t>
            </a: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One other common form is the complex cross-correlation theorem defined by</a:t>
            </a: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Cross correlation is in general not commutative.</a:t>
            </a: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Transform relationship: g*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h(.) G*(.)H(.)</a:t>
            </a: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When g=h we have autocorrelation.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7654" name="Object 2"/>
          <p:cNvGraphicFramePr>
            <a:graphicFrameLocks noChangeAspect="1"/>
          </p:cNvGraphicFramePr>
          <p:nvPr/>
        </p:nvGraphicFramePr>
        <p:xfrm>
          <a:off x="1066800" y="3429000"/>
          <a:ext cx="66817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4" imgW="6680200" imgH="787400" progId="Equation.3">
                  <p:embed/>
                </p:oleObj>
              </mc:Choice>
              <mc:Fallback>
                <p:oleObj name="Equation" r:id="rId4" imgW="6680200" imgH="787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29000"/>
                        <a:ext cx="6681788" cy="787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C536C93-7738-5B4E-8EE3-810DC6E66A02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Another equivalent width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Equivalent width as the width of the autocorrelation function:</a:t>
            </a: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If we apply this definition to rectangular function, then</a:t>
            </a:r>
          </a:p>
        </p:txBody>
      </p:sp>
      <p:graphicFrame>
        <p:nvGraphicFramePr>
          <p:cNvPr id="29702" name="Object 2"/>
          <p:cNvGraphicFramePr>
            <a:graphicFrameLocks noChangeAspect="1"/>
          </p:cNvGraphicFramePr>
          <p:nvPr/>
        </p:nvGraphicFramePr>
        <p:xfrm>
          <a:off x="2438400" y="2209800"/>
          <a:ext cx="39878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4" imgW="3987800" imgH="1625600" progId="Equation.3">
                  <p:embed/>
                </p:oleObj>
              </mc:Choice>
              <mc:Fallback>
                <p:oleObj name="Equation" r:id="rId4" imgW="3987800" imgH="1625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09800"/>
                        <a:ext cx="3987800" cy="1625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3"/>
          <p:cNvGraphicFramePr>
            <a:graphicFrameLocks noChangeAspect="1"/>
          </p:cNvGraphicFramePr>
          <p:nvPr/>
        </p:nvGraphicFramePr>
        <p:xfrm>
          <a:off x="1344613" y="4495800"/>
          <a:ext cx="645318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6" imgW="6451600" imgH="1447800" progId="Equation.3">
                  <p:embed/>
                </p:oleObj>
              </mc:Choice>
              <mc:Fallback>
                <p:oleObj name="Equation" r:id="rId6" imgW="6451600" imgH="144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4495800"/>
                        <a:ext cx="6453187" cy="1447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04/11/2012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400"/>
              <a:t>12.714 Sec 2 L04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3376F36-DB9B-4F4F-9009-1A8179B8DA8C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 with Box Car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Notice smoothing uniform with width of box car</a:t>
            </a:r>
          </a:p>
        </p:txBody>
      </p:sp>
      <p:pic>
        <p:nvPicPr>
          <p:cNvPr id="31750" name="Picture 4" descr="S2L04_b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286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5" descr="S2L04_b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572000"/>
            <a:ext cx="857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 Presenta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30229</TotalTime>
  <Words>1613</Words>
  <Application>Microsoft Macintosh PowerPoint</Application>
  <PresentationFormat>On-screen Show (4:3)</PresentationFormat>
  <Paragraphs>204</Paragraphs>
  <Slides>21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Helvetica</vt:lpstr>
      <vt:lpstr>ＭＳ Ｐゴシック</vt:lpstr>
      <vt:lpstr>Arial</vt:lpstr>
      <vt:lpstr>Times</vt:lpstr>
      <vt:lpstr>Wingdings</vt:lpstr>
      <vt:lpstr>Symbol</vt:lpstr>
      <vt:lpstr>Monaco</vt:lpstr>
      <vt:lpstr>Blank Presentation</vt:lpstr>
      <vt:lpstr>Microsoft Equation</vt:lpstr>
      <vt:lpstr>12.714 Computational Data Analysis</vt:lpstr>
      <vt:lpstr>Today’ class</vt:lpstr>
      <vt:lpstr>Convolution Theorem</vt:lpstr>
      <vt:lpstr>Properties of convolution</vt:lpstr>
      <vt:lpstr>Convolution example</vt:lpstr>
      <vt:lpstr>Effects of sigma width</vt:lpstr>
      <vt:lpstr>Other convolution forms</vt:lpstr>
      <vt:lpstr>Another equivalent width</vt:lpstr>
      <vt:lpstr>Example with Box Car</vt:lpstr>
      <vt:lpstr>Fourier Theory:  Discrete time/Continuous frequency</vt:lpstr>
      <vt:lpstr>Effects of truncation</vt:lpstr>
      <vt:lpstr>Plots of Dirichlet’s Kernels</vt:lpstr>
      <vt:lpstr>Dirichlet’s Kernel</vt:lpstr>
      <vt:lpstr>Example (resolution of peak)</vt:lpstr>
      <vt:lpstr>Example of Gibb’s phenomenon</vt:lpstr>
      <vt:lpstr>Gibbs Effect</vt:lpstr>
      <vt:lpstr>Fejér’s Kernel</vt:lpstr>
      <vt:lpstr>Box Car with Fejèr’s Kernel</vt:lpstr>
      <vt:lpstr>Aliasing</vt:lpstr>
      <vt:lpstr>Alias Example</vt:lpstr>
      <vt:lpstr>Summary of Today’s class</vt:lpstr>
    </vt:vector>
  </TitlesOfParts>
  <Manager/>
  <Company>MIT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12.215 Modern Navigation</dc:title>
  <dc:subject/>
  <dc:creator>Thomas Herring</dc:creator>
  <cp:keywords>12.215 Modern Navigation GPS</cp:keywords>
  <dc:description/>
  <cp:lastModifiedBy>Thomas Herring</cp:lastModifiedBy>
  <cp:revision>410</cp:revision>
  <cp:lastPrinted>2010-04-03T15:55:25Z</cp:lastPrinted>
  <dcterms:created xsi:type="dcterms:W3CDTF">2008-04-12T20:10:51Z</dcterms:created>
  <dcterms:modified xsi:type="dcterms:W3CDTF">2012-03-17T15:51:56Z</dcterms:modified>
  <cp:category/>
</cp:coreProperties>
</file>