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5.xml" ContentType="application/vnd.openxmlformats-officedocument.presentationml.notesSlide+xml"/>
  <Override PartName="/ppt/embeddings/oleObject3.bin" ContentType="application/vnd.openxmlformats-officedocument.oleObject"/>
  <Override PartName="/ppt/notesSlides/notesSlide6.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7.xml" ContentType="application/vnd.openxmlformats-officedocument.presentationml.notesSlide+xml"/>
  <Override PartName="/ppt/embeddings/oleObject6.bin" ContentType="application/vnd.openxmlformats-officedocument.oleObject"/>
  <Override PartName="/ppt/notesSlides/notesSlide8.xml" ContentType="application/vnd.openxmlformats-officedocument.presentationml.notesSlide+xml"/>
  <Override PartName="/ppt/embeddings/oleObject7.bin" ContentType="application/vnd.openxmlformats-officedocument.oleObject"/>
  <Override PartName="/ppt/notesSlides/notesSlide9.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notesSlides/notesSlide10.xml" ContentType="application/vnd.openxmlformats-officedocument.presentationml.notesSlide+xml"/>
  <Override PartName="/ppt/embeddings/oleObject10.bin" ContentType="application/vnd.openxmlformats-officedocument.oleObject"/>
  <Override PartName="/ppt/notesSlides/notesSlide11.xml" ContentType="application/vnd.openxmlformats-officedocument.presentationml.notesSlide+xml"/>
  <Override PartName="/ppt/embeddings/oleObject11.bin" ContentType="application/vnd.openxmlformats-officedocument.oleObject"/>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notesSlides/notesSlide14.xml" ContentType="application/vnd.openxmlformats-officedocument.presentationml.notesSlide+xml"/>
  <Override PartName="/ppt/embeddings/oleObject15.bin" ContentType="application/vnd.openxmlformats-officedocument.oleObject"/>
  <Override PartName="/ppt/embeddings/oleObject16.bin" ContentType="application/vnd.openxmlformats-officedocument.oleObject"/>
  <Override PartName="/ppt/notesSlides/notesSlide15.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notesSlides/notesSlide16.xml" ContentType="application/vnd.openxmlformats-officedocument.presentationml.notesSlide+xml"/>
  <Override PartName="/ppt/embeddings/oleObject20.bin" ContentType="application/vnd.openxmlformats-officedocument.oleObject"/>
  <Override PartName="/ppt/notesSlides/notesSlide17.xml" ContentType="application/vnd.openxmlformats-officedocument.presentationml.notesSlide+xml"/>
  <Override PartName="/ppt/embeddings/oleObject21.bin" ContentType="application/vnd.openxmlformats-officedocument.oleObject"/>
  <Override PartName="/ppt/embeddings/oleObject22.bin" ContentType="application/vnd.openxmlformats-officedocument.oleObject"/>
  <Override PartName="/ppt/notesSlides/notesSlide18.xml" ContentType="application/vnd.openxmlformats-officedocument.presentationml.notesSlide+xml"/>
  <Override PartName="/ppt/embeddings/oleObject23.bin" ContentType="application/vnd.openxmlformats-officedocument.oleObject"/>
  <Override PartName="/ppt/embeddings/oleObject2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8" r:id="rId15"/>
    <p:sldId id="279" r:id="rId16"/>
    <p:sldId id="273" r:id="rId17"/>
    <p:sldId id="274" r:id="rId18"/>
    <p:sldId id="275" r:id="rId19"/>
    <p:sldId id="276" r:id="rId20"/>
    <p:sldId id="263" r:id="rId21"/>
    <p:sldId id="270" r:id="rId22"/>
    <p:sldId id="271" r:id="rId23"/>
    <p:sldId id="272" r:id="rId24"/>
    <p:sldId id="277"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clrMru>
    <a:srgbClr val="FF32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emf"/><Relationship Id="rId2" Type="http://schemas.openxmlformats.org/officeDocument/2006/relationships/image" Target="../media/image20.emf"/><Relationship Id="rId3" Type="http://schemas.openxmlformats.org/officeDocument/2006/relationships/image" Target="../media/image2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emf"/><Relationship Id="rId2" Type="http://schemas.openxmlformats.org/officeDocument/2006/relationships/image" Target="../media/image2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emf"/><Relationship Id="rId2" Type="http://schemas.openxmlformats.org/officeDocument/2006/relationships/image" Target="../media/image25.emf"/><Relationship Id="rId3" Type="http://schemas.openxmlformats.org/officeDocument/2006/relationships/image" Target="../media/image2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0.emf"/><Relationship Id="rId2" Type="http://schemas.openxmlformats.org/officeDocument/2006/relationships/image" Target="../media/image3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286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286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6F0F946-0DB3-4E4D-A275-73840F92641E}" type="slidenum">
              <a:rPr lang="en-US"/>
              <a:pPr/>
              <a:t>‹#›</a:t>
            </a:fld>
            <a:endParaRPr lang="en-US"/>
          </a:p>
        </p:txBody>
      </p:sp>
    </p:spTree>
    <p:extLst>
      <p:ext uri="{BB962C8B-B14F-4D97-AF65-F5344CB8AC3E}">
        <p14:creationId xmlns:p14="http://schemas.microsoft.com/office/powerpoint/2010/main" val="19774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43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5A3C490-CA98-594E-AB58-7FC8A13DEAB9}" type="slidenum">
              <a:rPr lang="en-US"/>
              <a:pPr/>
              <a:t>‹#›</a:t>
            </a:fld>
            <a:endParaRPr lang="en-US"/>
          </a:p>
        </p:txBody>
      </p:sp>
    </p:spTree>
    <p:extLst>
      <p:ext uri="{BB962C8B-B14F-4D97-AF65-F5344CB8AC3E}">
        <p14:creationId xmlns:p14="http://schemas.microsoft.com/office/powerpoint/2010/main" val="25469752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65"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90181FC-861A-424E-84FF-249BEC3B1DA7}" type="slidenum">
              <a:rPr lang="en-US" sz="1200"/>
              <a:pPr/>
              <a:t>1</a:t>
            </a:fld>
            <a:endParaRPr lang="en-US" sz="120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CDD2C652-C922-954B-9E67-9D93B8E55B77}" type="slidenum">
              <a:rPr lang="en-US" sz="1200"/>
              <a:pPr/>
              <a:t>13</a:t>
            </a:fld>
            <a:endParaRPr 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Note with Gaussian: As sigma increases, g(t) increases in width, while G(f) decreases.  Common property. Functions that are sharp in time, span a large frequency range.  Signal broad in time are narrow frequency.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01CC0EBF-251A-594D-86D4-AAB1FEA008E5}" type="slidenum">
              <a:rPr lang="en-US" sz="1200"/>
              <a:pPr/>
              <a:t>14</a:t>
            </a:fld>
            <a:endParaRPr lang="en-US" sz="120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Areas under pairs are the same.  Note height of transform does not change.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7EBC534-CBAF-B24A-A448-1E6AF77E4EBF}" type="slidenum">
              <a:rPr lang="en-US" sz="1200"/>
              <a:pPr/>
              <a:t>15</a:t>
            </a:fld>
            <a:endParaRPr lang="en-US" sz="120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Sinc = sin(x)/x</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FD265436-3F70-2F48-AAEB-D069984C1F59}" type="slidenum">
              <a:rPr lang="en-US" sz="1200"/>
              <a:pPr/>
              <a:t>16</a:t>
            </a:fld>
            <a:endParaRPr lang="en-US" sz="120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Material in this section from Chapter 6, Bracewell, R, N., The Fourier Transform and its Applications, McGraw-Hill Book Company, New York, pp. 444, 1978,</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E5FA976E-E994-A24B-BE7A-73E8D849D8AB}" type="slidenum">
              <a:rPr lang="en-US" sz="1200"/>
              <a:pPr/>
              <a:t>17</a:t>
            </a:fld>
            <a:endParaRPr lang="en-US" sz="120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Modulation theorem: Write cos(wx)=1/2exp(iwx)+1/2exp(-iwx).  Same can be done for sin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96ED632-D9C8-E642-9ED7-066EFC2670F0}" type="slidenum">
              <a:rPr lang="en-US" sz="1200"/>
              <a:pPr/>
              <a:t>18</a:t>
            </a:fld>
            <a:endParaRPr lang="en-US" sz="120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The Autocovariance theorem in Bracewell is called the autocorrelation theorem.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83BA168C-82AC-B342-AD7F-7727DD15DD0C}" type="slidenum">
              <a:rPr lang="en-US" sz="1200"/>
              <a:pPr/>
              <a:t>19</a:t>
            </a:fld>
            <a:endParaRPr lang="en-US" sz="120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End of Bracewell additions.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89C17CBB-6601-8A4C-AEF6-ACD86C9208DC}" type="slidenum">
              <a:rPr lang="en-US" sz="1200"/>
              <a:pPr/>
              <a:t>20</a:t>
            </a:fld>
            <a:endParaRPr lang="en-US" sz="120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811F01BD-2DF2-724C-BAE2-A003433C9138}" type="slidenum">
              <a:rPr lang="en-US" sz="1200"/>
              <a:pPr/>
              <a:t>23</a:t>
            </a:fld>
            <a:endParaRPr lang="en-US" sz="120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Derivation Page 73-74 PW.  For a Gaussian function g(t)=bexp(-pi a^2 t^2), the equality is satisfied.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156D35F-CFED-D943-A6BD-A67C85F89E24}" type="slidenum">
              <a:rPr lang="en-US" sz="1200"/>
              <a:pPr/>
              <a:t>2</a:t>
            </a:fld>
            <a:endParaRPr lang="en-US" sz="1200"/>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Material here is from Chapter 3 of PW.</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8B33F8F7-A430-1B49-9069-C2B5AA27B4C8}" type="slidenum">
              <a:rPr lang="en-US" sz="1200"/>
              <a:pPr/>
              <a:t>3</a:t>
            </a:fld>
            <a:endParaRPr lang="en-US" sz="1200"/>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585B438A-1DE8-D04E-9116-288069536109}" type="slidenum">
              <a:rPr lang="en-US" sz="1200"/>
              <a:pPr/>
              <a:t>4</a:t>
            </a:fld>
            <a:endParaRPr lang="en-US" sz="120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(Remember the definition of a harmonic process)</a:t>
            </a:r>
          </a:p>
          <a:p>
            <a:pPr eaLnBrk="1" hangingPunct="1"/>
            <a:r>
              <a:rPr lang="en-US">
                <a:latin typeface="Times" charset="0"/>
                <a:ea typeface="ＭＳ Ｐゴシック" charset="0"/>
                <a:cs typeface="ＭＳ Ｐゴシック" charset="0"/>
              </a:rPr>
              <a:t>Eqn (1) is eqn 58 of PW.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01A5ADC4-B940-4343-A911-F35F682631ED}" type="slidenum">
              <a:rPr lang="en-US" sz="1200"/>
              <a:pPr/>
              <a:t>5</a:t>
            </a:fld>
            <a:endParaRPr lang="en-US" sz="1200"/>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charset="0"/>
                <a:ea typeface="ＭＳ Ｐゴシック" charset="0"/>
                <a:cs typeface="ＭＳ Ｐゴシック" charset="0"/>
              </a:rPr>
              <a:t>In 2-D problems, negative and positive frequencies give the sense of rotation, clockwise or counter clockwise.  Common in electrical engineering and wave propagation.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29A498D3-2070-E148-8973-3E4B1B3F3CE6}" type="slidenum">
              <a:rPr lang="en-US" sz="1200"/>
              <a:pPr/>
              <a:t>6</a:t>
            </a:fld>
            <a:endParaRPr lang="en-US" sz="120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1CC50C18-6237-8441-A4E5-C5C657C6B144}" type="slidenum">
              <a:rPr lang="en-US" sz="1200"/>
              <a:pPr/>
              <a:t>7</a:t>
            </a:fld>
            <a:endParaRPr lang="en-US" sz="120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17BE34F0-07F4-054C-B2D1-2B7AFB670546}" type="slidenum">
              <a:rPr lang="en-US" sz="1200"/>
              <a:pPr/>
              <a:t>8</a:t>
            </a:fld>
            <a:endParaRPr lang="en-US" sz="120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A2A80961-AF7C-E84B-A060-C61F989D93A7}" type="slidenum">
              <a:rPr lang="en-US" sz="1200"/>
              <a:pPr/>
              <a:t>9</a:t>
            </a:fld>
            <a:endParaRPr lang="en-US" sz="120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6" name="Rectangle 6"/>
          <p:cNvSpPr>
            <a:spLocks noGrp="1" noChangeArrowheads="1"/>
          </p:cNvSpPr>
          <p:nvPr>
            <p:ph type="sldNum" sz="quarter" idx="12"/>
          </p:nvPr>
        </p:nvSpPr>
        <p:spPr>
          <a:ln/>
        </p:spPr>
        <p:txBody>
          <a:bodyPr/>
          <a:lstStyle>
            <a:lvl1pPr>
              <a:defRPr/>
            </a:lvl1pPr>
          </a:lstStyle>
          <a:p>
            <a:fld id="{11FB9D62-0E32-5643-9C28-15667DFCE6B0}" type="slidenum">
              <a:rPr lang="en-US"/>
              <a:pPr/>
              <a:t>‹#›</a:t>
            </a:fld>
            <a:endParaRPr lang="en-US"/>
          </a:p>
        </p:txBody>
      </p:sp>
    </p:spTree>
    <p:extLst>
      <p:ext uri="{BB962C8B-B14F-4D97-AF65-F5344CB8AC3E}">
        <p14:creationId xmlns:p14="http://schemas.microsoft.com/office/powerpoint/2010/main" val="734084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6" name="Rectangle 6"/>
          <p:cNvSpPr>
            <a:spLocks noGrp="1" noChangeArrowheads="1"/>
          </p:cNvSpPr>
          <p:nvPr>
            <p:ph type="sldNum" sz="quarter" idx="12"/>
          </p:nvPr>
        </p:nvSpPr>
        <p:spPr>
          <a:ln/>
        </p:spPr>
        <p:txBody>
          <a:bodyPr/>
          <a:lstStyle>
            <a:lvl1pPr>
              <a:defRPr/>
            </a:lvl1pPr>
          </a:lstStyle>
          <a:p>
            <a:fld id="{A3AC40BD-656A-094D-8FFC-CE0C992CEBC7}" type="slidenum">
              <a:rPr lang="en-US"/>
              <a:pPr/>
              <a:t>‹#›</a:t>
            </a:fld>
            <a:endParaRPr lang="en-US"/>
          </a:p>
        </p:txBody>
      </p:sp>
    </p:spTree>
    <p:extLst>
      <p:ext uri="{BB962C8B-B14F-4D97-AF65-F5344CB8AC3E}">
        <p14:creationId xmlns:p14="http://schemas.microsoft.com/office/powerpoint/2010/main" val="141159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6" name="Rectangle 6"/>
          <p:cNvSpPr>
            <a:spLocks noGrp="1" noChangeArrowheads="1"/>
          </p:cNvSpPr>
          <p:nvPr>
            <p:ph type="sldNum" sz="quarter" idx="12"/>
          </p:nvPr>
        </p:nvSpPr>
        <p:spPr>
          <a:ln/>
        </p:spPr>
        <p:txBody>
          <a:bodyPr/>
          <a:lstStyle>
            <a:lvl1pPr>
              <a:defRPr/>
            </a:lvl1pPr>
          </a:lstStyle>
          <a:p>
            <a:fld id="{69BD8AB0-D3E6-4944-B3F3-CFF150B5B7E2}" type="slidenum">
              <a:rPr lang="en-US"/>
              <a:pPr/>
              <a:t>‹#›</a:t>
            </a:fld>
            <a:endParaRPr lang="en-US"/>
          </a:p>
        </p:txBody>
      </p:sp>
    </p:spTree>
    <p:extLst>
      <p:ext uri="{BB962C8B-B14F-4D97-AF65-F5344CB8AC3E}">
        <p14:creationId xmlns:p14="http://schemas.microsoft.com/office/powerpoint/2010/main" val="45820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6" name="Rectangle 6"/>
          <p:cNvSpPr>
            <a:spLocks noGrp="1" noChangeArrowheads="1"/>
          </p:cNvSpPr>
          <p:nvPr>
            <p:ph type="sldNum" sz="quarter" idx="12"/>
          </p:nvPr>
        </p:nvSpPr>
        <p:spPr>
          <a:ln/>
        </p:spPr>
        <p:txBody>
          <a:bodyPr/>
          <a:lstStyle>
            <a:lvl1pPr>
              <a:defRPr/>
            </a:lvl1pPr>
          </a:lstStyle>
          <a:p>
            <a:fld id="{0B78DB30-3337-2640-B9D5-E38A87AD7CC8}" type="slidenum">
              <a:rPr lang="en-US"/>
              <a:pPr/>
              <a:t>‹#›</a:t>
            </a:fld>
            <a:endParaRPr lang="en-US"/>
          </a:p>
        </p:txBody>
      </p:sp>
    </p:spTree>
    <p:extLst>
      <p:ext uri="{BB962C8B-B14F-4D97-AF65-F5344CB8AC3E}">
        <p14:creationId xmlns:p14="http://schemas.microsoft.com/office/powerpoint/2010/main" val="262317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6" name="Rectangle 6"/>
          <p:cNvSpPr>
            <a:spLocks noGrp="1" noChangeArrowheads="1"/>
          </p:cNvSpPr>
          <p:nvPr>
            <p:ph type="sldNum" sz="quarter" idx="12"/>
          </p:nvPr>
        </p:nvSpPr>
        <p:spPr>
          <a:ln/>
        </p:spPr>
        <p:txBody>
          <a:bodyPr/>
          <a:lstStyle>
            <a:lvl1pPr>
              <a:defRPr/>
            </a:lvl1pPr>
          </a:lstStyle>
          <a:p>
            <a:fld id="{AC0D77DB-C2EB-CF4F-94EC-42A0764A8CF2}" type="slidenum">
              <a:rPr lang="en-US"/>
              <a:pPr/>
              <a:t>‹#›</a:t>
            </a:fld>
            <a:endParaRPr lang="en-US"/>
          </a:p>
        </p:txBody>
      </p:sp>
    </p:spTree>
    <p:extLst>
      <p:ext uri="{BB962C8B-B14F-4D97-AF65-F5344CB8AC3E}">
        <p14:creationId xmlns:p14="http://schemas.microsoft.com/office/powerpoint/2010/main" val="242184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7" name="Rectangle 6"/>
          <p:cNvSpPr>
            <a:spLocks noGrp="1" noChangeArrowheads="1"/>
          </p:cNvSpPr>
          <p:nvPr>
            <p:ph type="sldNum" sz="quarter" idx="12"/>
          </p:nvPr>
        </p:nvSpPr>
        <p:spPr>
          <a:ln/>
        </p:spPr>
        <p:txBody>
          <a:bodyPr/>
          <a:lstStyle>
            <a:lvl1pPr>
              <a:defRPr/>
            </a:lvl1pPr>
          </a:lstStyle>
          <a:p>
            <a:fld id="{2713C0CD-DF80-9C44-90FF-6660244B1D9D}" type="slidenum">
              <a:rPr lang="en-US"/>
              <a:pPr/>
              <a:t>‹#›</a:t>
            </a:fld>
            <a:endParaRPr lang="en-US"/>
          </a:p>
        </p:txBody>
      </p:sp>
    </p:spTree>
    <p:extLst>
      <p:ext uri="{BB962C8B-B14F-4D97-AF65-F5344CB8AC3E}">
        <p14:creationId xmlns:p14="http://schemas.microsoft.com/office/powerpoint/2010/main" val="145316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9" name="Rectangle 6"/>
          <p:cNvSpPr>
            <a:spLocks noGrp="1" noChangeArrowheads="1"/>
          </p:cNvSpPr>
          <p:nvPr>
            <p:ph type="sldNum" sz="quarter" idx="12"/>
          </p:nvPr>
        </p:nvSpPr>
        <p:spPr>
          <a:ln/>
        </p:spPr>
        <p:txBody>
          <a:bodyPr/>
          <a:lstStyle>
            <a:lvl1pPr>
              <a:defRPr/>
            </a:lvl1pPr>
          </a:lstStyle>
          <a:p>
            <a:fld id="{5D8092F0-D8FD-1E4B-99FA-C524F4E5D296}" type="slidenum">
              <a:rPr lang="en-US"/>
              <a:pPr/>
              <a:t>‹#›</a:t>
            </a:fld>
            <a:endParaRPr lang="en-US"/>
          </a:p>
        </p:txBody>
      </p:sp>
    </p:spTree>
    <p:extLst>
      <p:ext uri="{BB962C8B-B14F-4D97-AF65-F5344CB8AC3E}">
        <p14:creationId xmlns:p14="http://schemas.microsoft.com/office/powerpoint/2010/main" val="140307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5" name="Rectangle 6"/>
          <p:cNvSpPr>
            <a:spLocks noGrp="1" noChangeArrowheads="1"/>
          </p:cNvSpPr>
          <p:nvPr>
            <p:ph type="sldNum" sz="quarter" idx="12"/>
          </p:nvPr>
        </p:nvSpPr>
        <p:spPr>
          <a:ln/>
        </p:spPr>
        <p:txBody>
          <a:bodyPr/>
          <a:lstStyle>
            <a:lvl1pPr>
              <a:defRPr/>
            </a:lvl1pPr>
          </a:lstStyle>
          <a:p>
            <a:fld id="{D92DC752-8AE2-FC4A-A05D-ACF8F87F7338}" type="slidenum">
              <a:rPr lang="en-US"/>
              <a:pPr/>
              <a:t>‹#›</a:t>
            </a:fld>
            <a:endParaRPr lang="en-US"/>
          </a:p>
        </p:txBody>
      </p:sp>
    </p:spTree>
    <p:extLst>
      <p:ext uri="{BB962C8B-B14F-4D97-AF65-F5344CB8AC3E}">
        <p14:creationId xmlns:p14="http://schemas.microsoft.com/office/powerpoint/2010/main" val="3267615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4" name="Rectangle 6"/>
          <p:cNvSpPr>
            <a:spLocks noGrp="1" noChangeArrowheads="1"/>
          </p:cNvSpPr>
          <p:nvPr>
            <p:ph type="sldNum" sz="quarter" idx="12"/>
          </p:nvPr>
        </p:nvSpPr>
        <p:spPr>
          <a:ln/>
        </p:spPr>
        <p:txBody>
          <a:bodyPr/>
          <a:lstStyle>
            <a:lvl1pPr>
              <a:defRPr/>
            </a:lvl1pPr>
          </a:lstStyle>
          <a:p>
            <a:fld id="{3B8FFF71-1E5A-5242-802C-23A7CA4A24A0}" type="slidenum">
              <a:rPr lang="en-US"/>
              <a:pPr/>
              <a:t>‹#›</a:t>
            </a:fld>
            <a:endParaRPr lang="en-US"/>
          </a:p>
        </p:txBody>
      </p:sp>
    </p:spTree>
    <p:extLst>
      <p:ext uri="{BB962C8B-B14F-4D97-AF65-F5344CB8AC3E}">
        <p14:creationId xmlns:p14="http://schemas.microsoft.com/office/powerpoint/2010/main" val="366300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7" name="Rectangle 6"/>
          <p:cNvSpPr>
            <a:spLocks noGrp="1" noChangeArrowheads="1"/>
          </p:cNvSpPr>
          <p:nvPr>
            <p:ph type="sldNum" sz="quarter" idx="12"/>
          </p:nvPr>
        </p:nvSpPr>
        <p:spPr>
          <a:ln/>
        </p:spPr>
        <p:txBody>
          <a:bodyPr/>
          <a:lstStyle>
            <a:lvl1pPr>
              <a:defRPr/>
            </a:lvl1pPr>
          </a:lstStyle>
          <a:p>
            <a:fld id="{77BE5CFB-F676-D840-9776-E05308EDE4EA}" type="slidenum">
              <a:rPr lang="en-US"/>
              <a:pPr/>
              <a:t>‹#›</a:t>
            </a:fld>
            <a:endParaRPr lang="en-US"/>
          </a:p>
        </p:txBody>
      </p:sp>
    </p:spTree>
    <p:extLst>
      <p:ext uri="{BB962C8B-B14F-4D97-AF65-F5344CB8AC3E}">
        <p14:creationId xmlns:p14="http://schemas.microsoft.com/office/powerpoint/2010/main" val="39406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04/09/2012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12.714 Sec 2 L03</a:t>
            </a:r>
          </a:p>
        </p:txBody>
      </p:sp>
      <p:sp>
        <p:nvSpPr>
          <p:cNvPr id="7" name="Rectangle 6"/>
          <p:cNvSpPr>
            <a:spLocks noGrp="1" noChangeArrowheads="1"/>
          </p:cNvSpPr>
          <p:nvPr>
            <p:ph type="sldNum" sz="quarter" idx="12"/>
          </p:nvPr>
        </p:nvSpPr>
        <p:spPr>
          <a:ln/>
        </p:spPr>
        <p:txBody>
          <a:bodyPr/>
          <a:lstStyle>
            <a:lvl1pPr>
              <a:defRPr/>
            </a:lvl1pPr>
          </a:lstStyle>
          <a:p>
            <a:fld id="{A02CE40D-C9C3-774F-A385-8A96A8DE2B54}" type="slidenum">
              <a:rPr lang="en-US"/>
              <a:pPr/>
              <a:t>‹#›</a:t>
            </a:fld>
            <a:endParaRPr lang="en-US"/>
          </a:p>
        </p:txBody>
      </p:sp>
    </p:spTree>
    <p:extLst>
      <p:ext uri="{BB962C8B-B14F-4D97-AF65-F5344CB8AC3E}">
        <p14:creationId xmlns:p14="http://schemas.microsoft.com/office/powerpoint/2010/main" val="6922676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Helvetica" charset="0"/>
                <a:ea typeface="+mn-ea"/>
                <a:cs typeface="+mn-cs"/>
              </a:defRPr>
            </a:lvl1pPr>
          </a:lstStyle>
          <a:p>
            <a:pPr>
              <a:defRPr/>
            </a:pPr>
            <a:r>
              <a:rPr lang="en-US" smtClean="0"/>
              <a:t>04/09/2012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Helvetica" charset="0"/>
                <a:ea typeface="+mn-ea"/>
                <a:cs typeface="+mn-cs"/>
              </a:defRPr>
            </a:lvl1pPr>
          </a:lstStyle>
          <a:p>
            <a:pPr>
              <a:defRPr/>
            </a:pPr>
            <a:r>
              <a:rPr lang="en-US"/>
              <a:t>12.714 Sec 2 L03</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Helvetica" charset="0"/>
              </a:defRPr>
            </a:lvl1pPr>
          </a:lstStyle>
          <a:p>
            <a:fld id="{6453DD6C-8BAF-4344-B195-9163A605B01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Helvetica" pitchFamily="-65"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Helvetica" pitchFamily="-65"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Helvetica" pitchFamily="-65"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Helvetica" pitchFamily="-65" charset="0"/>
          <a:ea typeface="ＭＳ Ｐゴシック" charset="-128"/>
          <a:cs typeface="ＭＳ Ｐゴシック" charset="-128"/>
        </a:defRPr>
      </a:lvl5pPr>
      <a:lvl6pPr marL="457200" algn="ctr" rtl="0" fontAlgn="base">
        <a:spcBef>
          <a:spcPct val="0"/>
        </a:spcBef>
        <a:spcAft>
          <a:spcPct val="0"/>
        </a:spcAft>
        <a:defRPr sz="3600">
          <a:solidFill>
            <a:schemeClr val="tx2"/>
          </a:solidFill>
          <a:latin typeface="Helvetica" pitchFamily="-65" charset="0"/>
        </a:defRPr>
      </a:lvl6pPr>
      <a:lvl7pPr marL="914400" algn="ctr" rtl="0" fontAlgn="base">
        <a:spcBef>
          <a:spcPct val="0"/>
        </a:spcBef>
        <a:spcAft>
          <a:spcPct val="0"/>
        </a:spcAft>
        <a:defRPr sz="3600">
          <a:solidFill>
            <a:schemeClr val="tx2"/>
          </a:solidFill>
          <a:latin typeface="Helvetica" pitchFamily="-65" charset="0"/>
        </a:defRPr>
      </a:lvl7pPr>
      <a:lvl8pPr marL="1371600" algn="ctr" rtl="0" fontAlgn="base">
        <a:spcBef>
          <a:spcPct val="0"/>
        </a:spcBef>
        <a:spcAft>
          <a:spcPct val="0"/>
        </a:spcAft>
        <a:defRPr sz="3600">
          <a:solidFill>
            <a:schemeClr val="tx2"/>
          </a:solidFill>
          <a:latin typeface="Helvetica" pitchFamily="-65" charset="0"/>
        </a:defRPr>
      </a:lvl8pPr>
      <a:lvl9pPr marL="1828800" algn="ctr" rtl="0" fontAlgn="base">
        <a:spcBef>
          <a:spcPct val="0"/>
        </a:spcBef>
        <a:spcAft>
          <a:spcPct val="0"/>
        </a:spcAft>
        <a:defRPr sz="3600">
          <a:solidFill>
            <a:schemeClr val="tx2"/>
          </a:solidFill>
          <a:latin typeface="Helvetica" pitchFamily="-65" charset="0"/>
        </a:defRPr>
      </a:lvl9pPr>
    </p:titleStyle>
    <p:bodyStyle>
      <a:lvl1pPr marL="230188" indent="-230188"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128"/>
        </a:defRPr>
      </a:lvl1pPr>
      <a:lvl2pPr marL="566738" indent="-2222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919163" indent="-230188"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255713" indent="-174625"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662113" indent="-161925"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119313" indent="-161925" algn="l" rtl="0" fontAlgn="base">
        <a:spcBef>
          <a:spcPct val="20000"/>
        </a:spcBef>
        <a:spcAft>
          <a:spcPct val="0"/>
        </a:spcAft>
        <a:buChar char="»"/>
        <a:defRPr sz="2000">
          <a:solidFill>
            <a:schemeClr val="tx1"/>
          </a:solidFill>
          <a:latin typeface="+mn-lt"/>
          <a:ea typeface="ＭＳ Ｐゴシック" pitchFamily="-65" charset="-128"/>
        </a:defRPr>
      </a:lvl6pPr>
      <a:lvl7pPr marL="2576513" indent="-161925" algn="l" rtl="0" fontAlgn="base">
        <a:spcBef>
          <a:spcPct val="20000"/>
        </a:spcBef>
        <a:spcAft>
          <a:spcPct val="0"/>
        </a:spcAft>
        <a:buChar char="»"/>
        <a:defRPr sz="2000">
          <a:solidFill>
            <a:schemeClr val="tx1"/>
          </a:solidFill>
          <a:latin typeface="+mn-lt"/>
          <a:ea typeface="ＭＳ Ｐゴシック" pitchFamily="-65" charset="-128"/>
        </a:defRPr>
      </a:lvl7pPr>
      <a:lvl8pPr marL="3033713" indent="-161925" algn="l" rtl="0" fontAlgn="base">
        <a:spcBef>
          <a:spcPct val="20000"/>
        </a:spcBef>
        <a:spcAft>
          <a:spcPct val="0"/>
        </a:spcAft>
        <a:buChar char="»"/>
        <a:defRPr sz="2000">
          <a:solidFill>
            <a:schemeClr val="tx1"/>
          </a:solidFill>
          <a:latin typeface="+mn-lt"/>
          <a:ea typeface="ＭＳ Ｐゴシック" pitchFamily="-65" charset="-128"/>
        </a:defRPr>
      </a:lvl8pPr>
      <a:lvl9pPr marL="3490913" indent="-161925"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h@mit.edu" TargetMode="External"/><Relationship Id="rId4" Type="http://schemas.openxmlformats.org/officeDocument/2006/relationships/hyperlink" Target="http://geoweb.mit.edu/~tah/12.714"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2.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3.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0.bin"/><Relationship Id="rId5" Type="http://schemas.openxmlformats.org/officeDocument/2006/relationships/image" Target="../media/image14.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11.bin"/><Relationship Id="rId5" Type="http://schemas.openxmlformats.org/officeDocument/2006/relationships/image" Target="../media/image15.emf"/><Relationship Id="rId6" Type="http://schemas.openxmlformats.org/officeDocument/2006/relationships/image" Target="../media/image16.png"/><Relationship Id="rId7" Type="http://schemas.openxmlformats.org/officeDocument/2006/relationships/image" Target="../media/image17.png"/><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12.bin"/><Relationship Id="rId5" Type="http://schemas.openxmlformats.org/officeDocument/2006/relationships/image" Target="../media/image19.emf"/><Relationship Id="rId6" Type="http://schemas.openxmlformats.org/officeDocument/2006/relationships/oleObject" Target="../embeddings/oleObject13.bin"/><Relationship Id="rId7" Type="http://schemas.openxmlformats.org/officeDocument/2006/relationships/image" Target="../media/image20.emf"/><Relationship Id="rId8" Type="http://schemas.openxmlformats.org/officeDocument/2006/relationships/oleObject" Target="../embeddings/oleObject14.bin"/><Relationship Id="rId9" Type="http://schemas.openxmlformats.org/officeDocument/2006/relationships/image" Target="../media/image21.e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15.bin"/><Relationship Id="rId5" Type="http://schemas.openxmlformats.org/officeDocument/2006/relationships/image" Target="../media/image22.emf"/><Relationship Id="rId6" Type="http://schemas.openxmlformats.org/officeDocument/2006/relationships/oleObject" Target="../embeddings/oleObject16.bin"/><Relationship Id="rId7" Type="http://schemas.openxmlformats.org/officeDocument/2006/relationships/image" Target="../media/image23.e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17.bin"/><Relationship Id="rId5" Type="http://schemas.openxmlformats.org/officeDocument/2006/relationships/image" Target="../media/image24.emf"/><Relationship Id="rId6" Type="http://schemas.openxmlformats.org/officeDocument/2006/relationships/oleObject" Target="../embeddings/oleObject18.bin"/><Relationship Id="rId7" Type="http://schemas.openxmlformats.org/officeDocument/2006/relationships/image" Target="../media/image25.emf"/><Relationship Id="rId8" Type="http://schemas.openxmlformats.org/officeDocument/2006/relationships/oleObject" Target="../embeddings/oleObject19.bin"/><Relationship Id="rId9" Type="http://schemas.openxmlformats.org/officeDocument/2006/relationships/image" Target="../media/image26.e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20.bin"/><Relationship Id="rId5" Type="http://schemas.openxmlformats.org/officeDocument/2006/relationships/image" Target="../media/image27.e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28.e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29.e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23.bin"/><Relationship Id="rId5" Type="http://schemas.openxmlformats.org/officeDocument/2006/relationships/image" Target="../media/image30.emf"/><Relationship Id="rId6" Type="http://schemas.openxmlformats.org/officeDocument/2006/relationships/oleObject" Target="../embeddings/oleObject24.bin"/><Relationship Id="rId7" Type="http://schemas.openxmlformats.org/officeDocument/2006/relationships/image" Target="../media/image31.e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1.emf"/><Relationship Id="rId6" Type="http://schemas.openxmlformats.org/officeDocument/2006/relationships/oleObject" Target="../embeddings/oleObject2.bin"/><Relationship Id="rId7"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3.bin"/><Relationship Id="rId5"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4.bin"/><Relationship Id="rId5" Type="http://schemas.openxmlformats.org/officeDocument/2006/relationships/image" Target="../media/image4.emf"/><Relationship Id="rId6" Type="http://schemas.openxmlformats.org/officeDocument/2006/relationships/oleObject" Target="../embeddings/oleObject5.bin"/><Relationship Id="rId7"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6.bin"/><Relationship Id="rId5" Type="http://schemas.openxmlformats.org/officeDocument/2006/relationships/image" Target="../media/image6.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7.bin"/><Relationship Id="rId5" Type="http://schemas.openxmlformats.org/officeDocument/2006/relationships/image" Target="../media/image7.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286000"/>
            <a:ext cx="7772400" cy="1143000"/>
          </a:xfrm>
        </p:spPr>
        <p:txBody>
          <a:bodyPr/>
          <a:lstStyle/>
          <a:p>
            <a:pPr eaLnBrk="1" hangingPunct="1"/>
            <a:r>
              <a:rPr lang="en-US">
                <a:latin typeface="Helvetica" charset="0"/>
                <a:ea typeface="ＭＳ Ｐゴシック" charset="0"/>
                <a:cs typeface="ＭＳ Ｐゴシック" charset="0"/>
              </a:rPr>
              <a:t>12.714 Computational Data Analysis</a:t>
            </a:r>
          </a:p>
        </p:txBody>
      </p:sp>
      <p:sp>
        <p:nvSpPr>
          <p:cNvPr id="15363" name="Rectangle 3"/>
          <p:cNvSpPr>
            <a:spLocks noGrp="1" noChangeArrowheads="1"/>
          </p:cNvSpPr>
          <p:nvPr>
            <p:ph type="subTitle" idx="1"/>
          </p:nvPr>
        </p:nvSpPr>
        <p:spPr>
          <a:xfrm>
            <a:off x="1066800" y="3886200"/>
            <a:ext cx="7086600" cy="2057400"/>
          </a:xfrm>
        </p:spPr>
        <p:txBody>
          <a:bodyPr/>
          <a:lstStyle/>
          <a:p>
            <a:pPr eaLnBrk="1" hangingPunct="1"/>
            <a:r>
              <a:rPr lang="en-US" b="1">
                <a:latin typeface="Helvetica" charset="0"/>
                <a:ea typeface="ＭＳ Ｐゴシック" charset="0"/>
                <a:cs typeface="ＭＳ Ｐゴシック" charset="0"/>
              </a:rPr>
              <a:t>Alan Chave (alan@whoi.edu)</a:t>
            </a:r>
          </a:p>
          <a:p>
            <a:pPr eaLnBrk="1" hangingPunct="1"/>
            <a:r>
              <a:rPr lang="en-US" b="1">
                <a:latin typeface="Helvetica" charset="0"/>
                <a:ea typeface="ＭＳ Ｐゴシック" charset="0"/>
                <a:cs typeface="ＭＳ Ｐゴシック" charset="0"/>
              </a:rPr>
              <a:t>Thomas Herring (</a:t>
            </a:r>
            <a:r>
              <a:rPr lang="en-US" b="1" u="sng">
                <a:solidFill>
                  <a:srgbClr val="0000FF"/>
                </a:solidFill>
                <a:latin typeface="Helvetica" charset="0"/>
                <a:ea typeface="ＭＳ Ｐゴシック" charset="0"/>
                <a:cs typeface="ＭＳ Ｐゴシック" charset="0"/>
                <a:hlinkClick r:id="rId3"/>
              </a:rPr>
              <a:t>tah@mit.edu</a:t>
            </a:r>
            <a:r>
              <a:rPr lang="en-US" b="1">
                <a:latin typeface="Helvetica" charset="0"/>
                <a:ea typeface="ＭＳ Ｐゴシック" charset="0"/>
                <a:cs typeface="ＭＳ Ｐゴシック" charset="0"/>
              </a:rPr>
              <a:t>), </a:t>
            </a:r>
          </a:p>
          <a:p>
            <a:pPr eaLnBrk="1" hangingPunct="1"/>
            <a:r>
              <a:rPr lang="en-US" sz="2000">
                <a:latin typeface="Helvetica" charset="0"/>
                <a:ea typeface="ＭＳ Ｐゴシック" charset="0"/>
                <a:cs typeface="ＭＳ Ｐゴシック" charset="0"/>
                <a:hlinkClick r:id="rId4"/>
              </a:rPr>
              <a:t>http://geoweb.mit.edu/~tah/12.714</a:t>
            </a:r>
            <a:r>
              <a:rPr lang="en-US" b="1">
                <a:latin typeface="Helvetica" charset="0"/>
                <a:ea typeface="ＭＳ Ｐゴシック" charset="0"/>
                <a:cs typeface="ＭＳ Ｐゴシック" charset="0"/>
              </a:rPr>
              <a:t> </a:t>
            </a:r>
          </a:p>
          <a:p>
            <a:pPr eaLnBrk="1" hangingPunct="1"/>
            <a:endParaRPr lang="en-US" b="1">
              <a:latin typeface="Helvetic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337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52A31D6-7742-3443-91B9-165E64914509}" type="slidenum">
              <a:rPr lang="en-US" sz="1400">
                <a:latin typeface="Helvetica" charset="0"/>
              </a:rPr>
              <a:pPr/>
              <a:t>10</a:t>
            </a:fld>
            <a:endParaRPr lang="en-US" sz="1400">
              <a:latin typeface="Helvetica" charset="0"/>
            </a:endParaRPr>
          </a:p>
        </p:txBody>
      </p:sp>
      <p:sp>
        <p:nvSpPr>
          <p:cNvPr id="33797"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Discrete Fourier series</a:t>
            </a:r>
          </a:p>
        </p:txBody>
      </p:sp>
      <p:sp>
        <p:nvSpPr>
          <p:cNvPr id="33798" name="Rectangle 3"/>
          <p:cNvSpPr>
            <a:spLocks noGrp="1" noChangeArrowheads="1"/>
          </p:cNvSpPr>
          <p:nvPr>
            <p:ph type="body" idx="1"/>
          </p:nvPr>
        </p:nvSpPr>
        <p:spPr/>
        <p:txBody>
          <a:bodyPr/>
          <a:lstStyle/>
          <a:p>
            <a:pPr eaLnBrk="1" hangingPunct="1"/>
            <a:r>
              <a:rPr lang="en-US">
                <a:latin typeface="Helvetica" charset="0"/>
                <a:ea typeface="ＭＳ Ｐゴシック" charset="0"/>
                <a:cs typeface="ＭＳ Ｐゴシック" charset="0"/>
              </a:rPr>
              <a:t>One question that arises in the previous example is: If we are going to truncate the Fourier series to order m, are the G</a:t>
            </a:r>
            <a:r>
              <a:rPr lang="en-US" baseline="-25000">
                <a:latin typeface="Helvetica" charset="0"/>
                <a:ea typeface="ＭＳ Ｐゴシック" charset="0"/>
                <a:cs typeface="ＭＳ Ｐゴシック" charset="0"/>
              </a:rPr>
              <a:t>n</a:t>
            </a:r>
            <a:r>
              <a:rPr lang="en-US">
                <a:latin typeface="Helvetica" charset="0"/>
                <a:ea typeface="ＭＳ Ｐゴシック" charset="0"/>
                <a:cs typeface="ＭＳ Ｐゴシック" charset="0"/>
              </a:rPr>
              <a:t> that we determine from the Fourier series the best choice or would different coefficients be better?</a:t>
            </a:r>
          </a:p>
          <a:p>
            <a:pPr eaLnBrk="1" hangingPunct="1"/>
            <a:r>
              <a:rPr lang="en-US">
                <a:latin typeface="Helvetica" charset="0"/>
                <a:ea typeface="ＭＳ Ｐゴシック" charset="0"/>
                <a:cs typeface="ＭＳ Ｐゴシック" charset="0"/>
              </a:rPr>
              <a:t>Question addressed p 60 of PW and when the energy of the difference between g</a:t>
            </a:r>
            <a:r>
              <a:rPr lang="en-US" baseline="-25000">
                <a:latin typeface="Helvetica" charset="0"/>
                <a:ea typeface="ＭＳ Ｐゴシック" charset="0"/>
                <a:cs typeface="ＭＳ Ｐゴシック" charset="0"/>
              </a:rPr>
              <a:t>p</a:t>
            </a:r>
            <a:r>
              <a:rPr lang="en-US">
                <a:latin typeface="Helvetica" charset="0"/>
                <a:ea typeface="ＭＳ Ｐゴシック" charset="0"/>
                <a:cs typeface="ＭＳ Ｐゴシック" charset="0"/>
              </a:rPr>
              <a:t>(t) and the approximation to it is used, the use of the Fourier coefficients minimizes the energy of the difference.  This is the least squares fit.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348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348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88972405-CFC1-CF42-A14F-5B0CB0CA6F9D}" type="slidenum">
              <a:rPr lang="en-US" sz="1400">
                <a:latin typeface="Helvetica" charset="0"/>
              </a:rPr>
              <a:pPr/>
              <a:t>11</a:t>
            </a:fld>
            <a:endParaRPr lang="en-US" sz="1400">
              <a:latin typeface="Helvetica" charset="0"/>
            </a:endParaRPr>
          </a:p>
        </p:txBody>
      </p:sp>
      <p:sp>
        <p:nvSpPr>
          <p:cNvPr id="34822"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Theory: Continuous Time and Frequency</a:t>
            </a:r>
          </a:p>
        </p:txBody>
      </p:sp>
      <p:sp>
        <p:nvSpPr>
          <p:cNvPr id="34823" name="Rectangle 3"/>
          <p:cNvSpPr>
            <a:spLocks noGrp="1" noChangeArrowheads="1"/>
          </p:cNvSpPr>
          <p:nvPr>
            <p:ph type="body" idx="1"/>
          </p:nvPr>
        </p:nvSpPr>
        <p:spPr/>
        <p:txBody>
          <a:bodyPr/>
          <a:lstStyle/>
          <a:p>
            <a:pPr eaLnBrk="1" hangingPunct="1"/>
            <a:r>
              <a:rPr lang="en-US">
                <a:latin typeface="Helvetica" charset="0"/>
                <a:ea typeface="ＭＳ Ｐゴシック" charset="0"/>
                <a:cs typeface="ＭＳ Ｐゴシック" charset="0"/>
              </a:rPr>
              <a:t>Suppose we have a non-periodic function.  We can not expand this function in Fourier series (i.e., discrete frequencies).</a:t>
            </a:r>
          </a:p>
          <a:p>
            <a:pPr eaLnBrk="1" hangingPunct="1"/>
            <a:r>
              <a:rPr lang="en-US">
                <a:latin typeface="Helvetica" charset="0"/>
                <a:ea typeface="ＭＳ Ｐゴシック" charset="0"/>
                <a:cs typeface="ＭＳ Ｐゴシック" charset="0"/>
              </a:rPr>
              <a:t>However, if we take a section of the function over interval T, and the function is square integrable over the interval, and replicate this piece so that it is periodic, we can expand in Fourier Series as before.</a:t>
            </a:r>
          </a:p>
        </p:txBody>
      </p:sp>
      <p:graphicFrame>
        <p:nvGraphicFramePr>
          <p:cNvPr id="34818" name="Object 2"/>
          <p:cNvGraphicFramePr>
            <a:graphicFrameLocks noChangeAspect="1"/>
          </p:cNvGraphicFramePr>
          <p:nvPr/>
        </p:nvGraphicFramePr>
        <p:xfrm>
          <a:off x="1903413" y="4495800"/>
          <a:ext cx="5335587" cy="1676400"/>
        </p:xfrm>
        <a:graphic>
          <a:graphicData uri="http://schemas.openxmlformats.org/presentationml/2006/ole">
            <mc:AlternateContent xmlns:mc="http://schemas.openxmlformats.org/markup-compatibility/2006">
              <mc:Choice xmlns:v="urn:schemas-microsoft-com:vml" Requires="v">
                <p:oleObj spid="_x0000_s34824" name="Equation" r:id="rId3" imgW="5334000" imgH="1676400" progId="Equation.3">
                  <p:embed/>
                </p:oleObj>
              </mc:Choice>
              <mc:Fallback>
                <p:oleObj name="Equation" r:id="rId3" imgW="5334000" imgH="16764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3413" y="4495800"/>
                        <a:ext cx="5335587" cy="1676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358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358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2D91224A-801B-2247-AAB0-4859D1BC88E0}" type="slidenum">
              <a:rPr lang="en-US" sz="1400">
                <a:latin typeface="Helvetica" charset="0"/>
              </a:rPr>
              <a:pPr/>
              <a:t>12</a:t>
            </a:fld>
            <a:endParaRPr lang="en-US" sz="1400">
              <a:latin typeface="Helvetica" charset="0"/>
            </a:endParaRPr>
          </a:p>
        </p:txBody>
      </p:sp>
      <p:sp>
        <p:nvSpPr>
          <p:cNvPr id="35846"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Theory: Continuous time and frequency</a:t>
            </a:r>
          </a:p>
        </p:txBody>
      </p:sp>
      <p:sp>
        <p:nvSpPr>
          <p:cNvPr id="35847" name="Rectangle 3"/>
          <p:cNvSpPr>
            <a:spLocks noGrp="1" noChangeArrowheads="1"/>
          </p:cNvSpPr>
          <p:nvPr>
            <p:ph type="body" idx="1"/>
          </p:nvPr>
        </p:nvSpPr>
        <p:spPr/>
        <p:txBody>
          <a:bodyPr/>
          <a:lstStyle/>
          <a:p>
            <a:pPr eaLnBrk="1" hangingPunct="1"/>
            <a:r>
              <a:rPr lang="en-US" sz="2000">
                <a:latin typeface="Helvetica" charset="0"/>
                <a:ea typeface="ＭＳ Ｐゴシック" charset="0"/>
                <a:cs typeface="ＭＳ Ｐゴシック" charset="0"/>
              </a:rPr>
              <a:t>Given the expansion for interval -T/2 to T/2, we have</a:t>
            </a:r>
          </a:p>
          <a:p>
            <a:pPr eaLnBrk="1" hangingPunct="1"/>
            <a:endParaRPr lang="en-US" sz="2000">
              <a:latin typeface="Helvetica" charset="0"/>
              <a:ea typeface="ＭＳ Ｐゴシック" charset="0"/>
              <a:cs typeface="ＭＳ Ｐゴシック" charset="0"/>
            </a:endParaRPr>
          </a:p>
          <a:p>
            <a:pPr eaLnBrk="1" hangingPunct="1"/>
            <a:endParaRPr lang="en-US" sz="2000">
              <a:latin typeface="Helvetica" charset="0"/>
              <a:ea typeface="ＭＳ Ｐゴシック" charset="0"/>
              <a:cs typeface="ＭＳ Ｐゴシック" charset="0"/>
            </a:endParaRPr>
          </a:p>
          <a:p>
            <a:pPr eaLnBrk="1" hangingPunct="1"/>
            <a:endParaRPr lang="en-US" sz="2000">
              <a:latin typeface="Helvetica" charset="0"/>
              <a:ea typeface="ＭＳ Ｐゴシック" charset="0"/>
              <a:cs typeface="ＭＳ Ｐゴシック" charset="0"/>
            </a:endParaRPr>
          </a:p>
          <a:p>
            <a:pPr eaLnBrk="1" hangingPunct="1"/>
            <a:endParaRPr lang="en-US" sz="2000">
              <a:latin typeface="Helvetica" charset="0"/>
              <a:ea typeface="ＭＳ Ｐゴシック" charset="0"/>
              <a:cs typeface="ＭＳ Ｐゴシック" charset="0"/>
            </a:endParaRPr>
          </a:p>
          <a:p>
            <a:pPr eaLnBrk="1" hangingPunct="1"/>
            <a:endParaRPr lang="en-US" sz="2000">
              <a:latin typeface="Helvetica" charset="0"/>
              <a:ea typeface="ＭＳ Ｐゴシック" charset="0"/>
              <a:cs typeface="ＭＳ Ｐゴシック" charset="0"/>
            </a:endParaRPr>
          </a:p>
          <a:p>
            <a:pPr eaLnBrk="1" hangingPunct="1"/>
            <a:endParaRPr lang="en-US" sz="2000">
              <a:latin typeface="Helvetica" charset="0"/>
              <a:ea typeface="ＭＳ Ｐゴシック" charset="0"/>
              <a:cs typeface="ＭＳ Ｐゴシック" charset="0"/>
            </a:endParaRPr>
          </a:p>
          <a:p>
            <a:pPr eaLnBrk="1" hangingPunct="1"/>
            <a:endParaRPr lang="en-US" sz="2000">
              <a:latin typeface="Helvetica" charset="0"/>
              <a:ea typeface="ＭＳ Ｐゴシック" charset="0"/>
              <a:cs typeface="ＭＳ Ｐゴシック" charset="0"/>
            </a:endParaRPr>
          </a:p>
          <a:p>
            <a:pPr eaLnBrk="1" hangingPunct="1"/>
            <a:r>
              <a:rPr lang="en-US" sz="2000">
                <a:latin typeface="Helvetica" charset="0"/>
                <a:ea typeface="ＭＳ Ｐゴシック" charset="0"/>
                <a:cs typeface="ＭＳ Ｐゴシック" charset="0"/>
              </a:rPr>
              <a:t>The equations above are the </a:t>
            </a:r>
            <a:r>
              <a:rPr lang="en-US" sz="2000" i="1">
                <a:solidFill>
                  <a:schemeClr val="folHlink"/>
                </a:solidFill>
                <a:latin typeface="Helvetica" charset="0"/>
                <a:ea typeface="ＭＳ Ｐゴシック" charset="0"/>
                <a:cs typeface="ＭＳ Ｐゴシック" charset="0"/>
              </a:rPr>
              <a:t>Fourier integral representation</a:t>
            </a:r>
            <a:r>
              <a:rPr lang="en-US" sz="2000">
                <a:latin typeface="Helvetica" charset="0"/>
                <a:ea typeface="ＭＳ Ｐゴシック" charset="0"/>
                <a:cs typeface="ＭＳ Ｐゴシック" charset="0"/>
              </a:rPr>
              <a:t> and G(f) is the </a:t>
            </a:r>
            <a:r>
              <a:rPr lang="en-US" sz="2000" i="1">
                <a:solidFill>
                  <a:schemeClr val="folHlink"/>
                </a:solidFill>
                <a:latin typeface="Helvetica" charset="0"/>
                <a:ea typeface="ＭＳ Ｐゴシック" charset="0"/>
                <a:cs typeface="ＭＳ Ｐゴシック" charset="0"/>
              </a:rPr>
              <a:t>Fourier Transform</a:t>
            </a:r>
            <a:r>
              <a:rPr lang="en-US" sz="2000">
                <a:latin typeface="Helvetica" charset="0"/>
                <a:ea typeface="ＭＳ Ｐゴシック" charset="0"/>
                <a:cs typeface="ＭＳ Ｐゴシック" charset="0"/>
              </a:rPr>
              <a:t> of g(t).</a:t>
            </a:r>
          </a:p>
          <a:p>
            <a:pPr eaLnBrk="1" hangingPunct="1"/>
            <a:r>
              <a:rPr lang="en-US" sz="2000">
                <a:latin typeface="Helvetica" charset="0"/>
                <a:ea typeface="ＭＳ Ｐゴシック" charset="0"/>
                <a:cs typeface="ＭＳ Ｐゴシック" charset="0"/>
              </a:rPr>
              <a:t>(In the literature you will see different normalizations of the Fourier and inverse Fourier transforms)</a:t>
            </a:r>
          </a:p>
        </p:txBody>
      </p:sp>
      <p:graphicFrame>
        <p:nvGraphicFramePr>
          <p:cNvPr id="35842" name="Object 2"/>
          <p:cNvGraphicFramePr>
            <a:graphicFrameLocks noChangeAspect="1"/>
          </p:cNvGraphicFramePr>
          <p:nvPr/>
        </p:nvGraphicFramePr>
        <p:xfrm>
          <a:off x="1033463" y="2343150"/>
          <a:ext cx="7075487" cy="2171700"/>
        </p:xfrm>
        <a:graphic>
          <a:graphicData uri="http://schemas.openxmlformats.org/presentationml/2006/ole">
            <mc:AlternateContent xmlns:mc="http://schemas.openxmlformats.org/markup-compatibility/2006">
              <mc:Choice xmlns:v="urn:schemas-microsoft-com:vml" Requires="v">
                <p:oleObj spid="_x0000_s35848" name="Equation" r:id="rId3" imgW="7073900" imgH="2171700" progId="Equation.3">
                  <p:embed/>
                </p:oleObj>
              </mc:Choice>
              <mc:Fallback>
                <p:oleObj name="Equation" r:id="rId3" imgW="7073900" imgH="21717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463" y="2343150"/>
                        <a:ext cx="7075487" cy="2171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368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368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952FAB0-8F22-1F40-8EE7-7DD3BC4BA3BE}" type="slidenum">
              <a:rPr lang="en-US" sz="1400">
                <a:latin typeface="Helvetica" charset="0"/>
              </a:rPr>
              <a:pPr/>
              <a:t>13</a:t>
            </a:fld>
            <a:endParaRPr lang="en-US" sz="1400">
              <a:latin typeface="Helvetica" charset="0"/>
            </a:endParaRPr>
          </a:p>
        </p:txBody>
      </p:sp>
      <p:sp>
        <p:nvSpPr>
          <p:cNvPr id="36870"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Transform</a:t>
            </a:r>
          </a:p>
        </p:txBody>
      </p:sp>
      <p:sp>
        <p:nvSpPr>
          <p:cNvPr id="36871" name="Rectangle 3"/>
          <p:cNvSpPr>
            <a:spLocks noGrp="1" noChangeArrowheads="1"/>
          </p:cNvSpPr>
          <p:nvPr>
            <p:ph type="body" idx="1"/>
          </p:nvPr>
        </p:nvSpPr>
        <p:spPr/>
        <p:txBody>
          <a:bodyPr/>
          <a:lstStyle/>
          <a:p>
            <a:pPr eaLnBrk="1" hangingPunct="1">
              <a:lnSpc>
                <a:spcPct val="90000"/>
              </a:lnSpc>
            </a:pPr>
            <a:r>
              <a:rPr lang="en-US">
                <a:latin typeface="Helvetica" charset="0"/>
                <a:ea typeface="ＭＳ Ｐゴシック" charset="0"/>
                <a:cs typeface="ＭＳ Ｐゴシック" charset="0"/>
              </a:rPr>
              <a:t>The function pair g(t) </a:t>
            </a:r>
            <a:r>
              <a:rPr lang="en-US">
                <a:latin typeface="Helvetica" charset="0"/>
                <a:ea typeface="ＭＳ Ｐゴシック" charset="0"/>
                <a:cs typeface="ＭＳ Ｐゴシック" charset="0"/>
                <a:sym typeface="Wingdings" charset="0"/>
              </a:rPr>
              <a:t>G(f) are Fourier transform pairs.  In general, G(f) is complex and can written as G(f) = |G(f)|e</a:t>
            </a:r>
            <a:r>
              <a:rPr lang="en-US" baseline="30000">
                <a:latin typeface="Helvetica" charset="0"/>
                <a:ea typeface="ＭＳ Ｐゴシック" charset="0"/>
                <a:cs typeface="ＭＳ Ｐゴシック" charset="0"/>
                <a:sym typeface="Wingdings" charset="0"/>
              </a:rPr>
              <a:t>i</a:t>
            </a:r>
            <a:r>
              <a:rPr lang="en-US" baseline="30000">
                <a:latin typeface="Symbol" charset="0"/>
                <a:ea typeface="ＭＳ Ｐゴシック" charset="0"/>
                <a:cs typeface="ＭＳ Ｐゴシック" charset="0"/>
                <a:sym typeface="Symbol" charset="0"/>
              </a:rPr>
              <a:t></a:t>
            </a:r>
            <a:r>
              <a:rPr lang="en-US" baseline="30000">
                <a:latin typeface="Helvetica" charset="0"/>
                <a:ea typeface="ＭＳ Ｐゴシック" charset="0"/>
                <a:cs typeface="ＭＳ Ｐゴシック" charset="0"/>
                <a:sym typeface="Wingdings" charset="0"/>
              </a:rPr>
              <a:t>(f)</a:t>
            </a:r>
            <a:r>
              <a:rPr lang="en-US">
                <a:latin typeface="Helvetica" charset="0"/>
                <a:ea typeface="ＭＳ Ｐゴシック" charset="0"/>
                <a:cs typeface="ＭＳ Ｐゴシック" charset="0"/>
                <a:sym typeface="Wingdings" charset="0"/>
              </a:rPr>
              <a:t> where </a:t>
            </a:r>
            <a:r>
              <a:rPr lang="en-US">
                <a:latin typeface="Symbol" charset="0"/>
                <a:ea typeface="ＭＳ Ｐゴシック" charset="0"/>
                <a:cs typeface="ＭＳ Ｐゴシック" charset="0"/>
                <a:sym typeface="Symbol" charset="0"/>
              </a:rPr>
              <a:t></a:t>
            </a:r>
            <a:r>
              <a:rPr lang="en-US">
                <a:latin typeface="Helvetica" charset="0"/>
                <a:ea typeface="ＭＳ Ｐゴシック" charset="0"/>
                <a:cs typeface="ＭＳ Ｐゴシック" charset="0"/>
                <a:sym typeface="Wingdings" charset="0"/>
              </a:rPr>
              <a:t>(f) is a phase as a function of frequency.  </a:t>
            </a:r>
          </a:p>
          <a:p>
            <a:pPr eaLnBrk="1" hangingPunct="1">
              <a:lnSpc>
                <a:spcPct val="90000"/>
              </a:lnSpc>
            </a:pPr>
            <a:r>
              <a:rPr lang="en-US">
                <a:latin typeface="Helvetica" charset="0"/>
                <a:ea typeface="ＭＳ Ｐゴシック" charset="0"/>
                <a:cs typeface="ＭＳ Ｐゴシック" charset="0"/>
                <a:sym typeface="Wingdings" charset="0"/>
              </a:rPr>
              <a:t>|G(f)| is often referred to as the </a:t>
            </a:r>
            <a:r>
              <a:rPr lang="en-US" i="1">
                <a:latin typeface="Helvetica" charset="0"/>
                <a:ea typeface="ＭＳ Ｐゴシック" charset="0"/>
                <a:cs typeface="ＭＳ Ｐゴシック" charset="0"/>
                <a:sym typeface="Wingdings" charset="0"/>
              </a:rPr>
              <a:t>amplitude spectrum</a:t>
            </a:r>
            <a:endParaRPr lang="en-US">
              <a:latin typeface="Helvetica" charset="0"/>
              <a:ea typeface="ＭＳ Ｐゴシック" charset="0"/>
              <a:cs typeface="ＭＳ Ｐゴシック" charset="0"/>
              <a:sym typeface="Wingdings" charset="0"/>
            </a:endParaRPr>
          </a:p>
          <a:p>
            <a:pPr eaLnBrk="1" hangingPunct="1">
              <a:lnSpc>
                <a:spcPct val="90000"/>
              </a:lnSpc>
            </a:pPr>
            <a:r>
              <a:rPr lang="en-US">
                <a:latin typeface="Helvetica" charset="0"/>
                <a:ea typeface="ＭＳ Ｐゴシック" charset="0"/>
                <a:cs typeface="ＭＳ Ｐゴシック" charset="0"/>
                <a:sym typeface="Wingdings" charset="0"/>
              </a:rPr>
              <a:t>The energy in the function is related to G through</a:t>
            </a:r>
          </a:p>
          <a:p>
            <a:pPr eaLnBrk="1" hangingPunct="1">
              <a:lnSpc>
                <a:spcPct val="90000"/>
              </a:lnSpc>
            </a:pPr>
            <a:endParaRPr lang="en-US">
              <a:latin typeface="Helvetica" charset="0"/>
              <a:ea typeface="ＭＳ Ｐゴシック" charset="0"/>
              <a:cs typeface="ＭＳ Ｐゴシック" charset="0"/>
              <a:sym typeface="Wingdings" charset="0"/>
            </a:endParaRPr>
          </a:p>
          <a:p>
            <a:pPr eaLnBrk="1" hangingPunct="1">
              <a:lnSpc>
                <a:spcPct val="90000"/>
              </a:lnSpc>
            </a:pPr>
            <a:endParaRPr lang="en-US">
              <a:latin typeface="Helvetica" charset="0"/>
              <a:ea typeface="ＭＳ Ｐゴシック" charset="0"/>
              <a:cs typeface="ＭＳ Ｐゴシック" charset="0"/>
              <a:sym typeface="Wingdings" charset="0"/>
            </a:endParaRPr>
          </a:p>
          <a:p>
            <a:pPr eaLnBrk="1" hangingPunct="1">
              <a:lnSpc>
                <a:spcPct val="90000"/>
              </a:lnSpc>
            </a:pPr>
            <a:r>
              <a:rPr lang="en-US">
                <a:latin typeface="Helvetica" charset="0"/>
                <a:ea typeface="ＭＳ Ｐゴシック" charset="0"/>
                <a:cs typeface="ＭＳ Ｐゴシック" charset="0"/>
                <a:sym typeface="Wingdings" charset="0"/>
              </a:rPr>
              <a:t>|G(f)|</a:t>
            </a:r>
            <a:r>
              <a:rPr lang="en-US" baseline="30000">
                <a:latin typeface="Helvetica" charset="0"/>
                <a:ea typeface="ＭＳ Ｐゴシック" charset="0"/>
                <a:cs typeface="ＭＳ Ｐゴシック" charset="0"/>
                <a:sym typeface="Wingdings" charset="0"/>
              </a:rPr>
              <a:t>2</a:t>
            </a:r>
            <a:r>
              <a:rPr lang="en-US">
                <a:latin typeface="Helvetica" charset="0"/>
                <a:ea typeface="ＭＳ Ｐゴシック" charset="0"/>
                <a:cs typeface="ＭＳ Ｐゴシック" charset="0"/>
                <a:sym typeface="Wingdings" charset="0"/>
              </a:rPr>
              <a:t> (=G*(f)G(f)) is called the energy spectral density function. </a:t>
            </a:r>
          </a:p>
          <a:p>
            <a:pPr eaLnBrk="1" hangingPunct="1">
              <a:lnSpc>
                <a:spcPct val="90000"/>
              </a:lnSpc>
              <a:buFontTx/>
              <a:buNone/>
            </a:pPr>
            <a:endParaRPr lang="en-US">
              <a:latin typeface="Helvetica" charset="0"/>
              <a:ea typeface="ＭＳ Ｐゴシック" charset="0"/>
              <a:cs typeface="ＭＳ Ｐゴシック" charset="0"/>
            </a:endParaRPr>
          </a:p>
        </p:txBody>
      </p:sp>
      <p:graphicFrame>
        <p:nvGraphicFramePr>
          <p:cNvPr id="36866" name="Object 2"/>
          <p:cNvGraphicFramePr>
            <a:graphicFrameLocks noChangeAspect="1"/>
          </p:cNvGraphicFramePr>
          <p:nvPr/>
        </p:nvGraphicFramePr>
        <p:xfrm>
          <a:off x="2286000" y="4038600"/>
          <a:ext cx="3238500" cy="457200"/>
        </p:xfrm>
        <a:graphic>
          <a:graphicData uri="http://schemas.openxmlformats.org/presentationml/2006/ole">
            <mc:AlternateContent xmlns:mc="http://schemas.openxmlformats.org/markup-compatibility/2006">
              <mc:Choice xmlns:v="urn:schemas-microsoft-com:vml" Requires="v">
                <p:oleObj spid="_x0000_s36872" name="Equation" r:id="rId4" imgW="3238500" imgH="457200" progId="Equation.3">
                  <p:embed/>
                </p:oleObj>
              </mc:Choice>
              <mc:Fallback>
                <p:oleObj name="Equation" r:id="rId4" imgW="3238500" imgH="457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4038600"/>
                        <a:ext cx="3238500"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389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389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AA4B7348-386A-BA46-B3FE-7E2100225D24}" type="slidenum">
              <a:rPr lang="en-US" sz="1400">
                <a:latin typeface="Helvetica" charset="0"/>
              </a:rPr>
              <a:pPr/>
              <a:t>14</a:t>
            </a:fld>
            <a:endParaRPr lang="en-US" sz="1400">
              <a:latin typeface="Helvetica" charset="0"/>
            </a:endParaRPr>
          </a:p>
        </p:txBody>
      </p:sp>
      <p:sp>
        <p:nvSpPr>
          <p:cNvPr id="38918" name="Rectangle 2"/>
          <p:cNvSpPr>
            <a:spLocks noGrp="1" noChangeArrowheads="1"/>
          </p:cNvSpPr>
          <p:nvPr>
            <p:ph type="title"/>
          </p:nvPr>
        </p:nvSpPr>
        <p:spPr>
          <a:xfrm>
            <a:off x="685800" y="304800"/>
            <a:ext cx="7772400" cy="1143000"/>
          </a:xfrm>
        </p:spPr>
        <p:txBody>
          <a:bodyPr/>
          <a:lstStyle/>
          <a:p>
            <a:pPr eaLnBrk="1" hangingPunct="1"/>
            <a:r>
              <a:rPr lang="en-US">
                <a:latin typeface="Helvetica" charset="0"/>
                <a:ea typeface="ＭＳ Ｐゴシック" charset="0"/>
                <a:cs typeface="ＭＳ Ｐゴシック" charset="0"/>
              </a:rPr>
              <a:t>Example</a:t>
            </a:r>
          </a:p>
        </p:txBody>
      </p:sp>
      <p:sp>
        <p:nvSpPr>
          <p:cNvPr id="38919" name="Rectangle 3"/>
          <p:cNvSpPr>
            <a:spLocks noGrp="1" noChangeArrowheads="1"/>
          </p:cNvSpPr>
          <p:nvPr>
            <p:ph type="body" idx="1"/>
          </p:nvPr>
        </p:nvSpPr>
        <p:spPr>
          <a:xfrm>
            <a:off x="685800" y="1447800"/>
            <a:ext cx="7772400" cy="4343400"/>
          </a:xfrm>
        </p:spPr>
        <p:txBody>
          <a:bodyPr/>
          <a:lstStyle/>
          <a:p>
            <a:pPr eaLnBrk="1" hangingPunct="1"/>
            <a:r>
              <a:rPr lang="en-US">
                <a:latin typeface="Helvetica" charset="0"/>
                <a:ea typeface="ＭＳ Ｐゴシック" charset="0"/>
                <a:cs typeface="ＭＳ Ｐゴシック" charset="0"/>
              </a:rPr>
              <a:t>Gaussian Probability density function:</a:t>
            </a:r>
          </a:p>
          <a:p>
            <a:pPr eaLnBrk="1" hangingPunct="1"/>
            <a:endParaRPr lang="en-US">
              <a:latin typeface="Helvetica" charset="0"/>
              <a:ea typeface="ＭＳ Ｐゴシック" charset="0"/>
              <a:cs typeface="ＭＳ Ｐゴシック" charset="0"/>
            </a:endParaRPr>
          </a:p>
          <a:p>
            <a:pPr eaLnBrk="1" hangingPunct="1"/>
            <a:endParaRPr lang="en-US">
              <a:latin typeface="Helvetica" charset="0"/>
              <a:ea typeface="ＭＳ Ｐゴシック" charset="0"/>
              <a:cs typeface="ＭＳ Ｐゴシック" charset="0"/>
            </a:endParaRPr>
          </a:p>
          <a:p>
            <a:pPr eaLnBrk="1" hangingPunct="1"/>
            <a:r>
              <a:rPr lang="en-US">
                <a:latin typeface="Helvetica" charset="0"/>
                <a:ea typeface="ＭＳ Ｐゴシック" charset="0"/>
                <a:cs typeface="ＭＳ Ｐゴシック" charset="0"/>
              </a:rPr>
              <a:t>Sample plots</a:t>
            </a:r>
          </a:p>
          <a:p>
            <a:pPr eaLnBrk="1" hangingPunct="1"/>
            <a:endParaRPr lang="en-US">
              <a:latin typeface="Helvetica" charset="0"/>
              <a:ea typeface="ＭＳ Ｐゴシック" charset="0"/>
              <a:cs typeface="ＭＳ Ｐゴシック" charset="0"/>
            </a:endParaRPr>
          </a:p>
        </p:txBody>
      </p:sp>
      <p:graphicFrame>
        <p:nvGraphicFramePr>
          <p:cNvPr id="38914" name="Object 2"/>
          <p:cNvGraphicFramePr>
            <a:graphicFrameLocks noChangeAspect="1"/>
          </p:cNvGraphicFramePr>
          <p:nvPr/>
        </p:nvGraphicFramePr>
        <p:xfrm>
          <a:off x="1295400" y="1905000"/>
          <a:ext cx="5691188" cy="762000"/>
        </p:xfrm>
        <a:graphic>
          <a:graphicData uri="http://schemas.openxmlformats.org/presentationml/2006/ole">
            <mc:AlternateContent xmlns:mc="http://schemas.openxmlformats.org/markup-compatibility/2006">
              <mc:Choice xmlns:v="urn:schemas-microsoft-com:vml" Requires="v">
                <p:oleObj spid="_x0000_s38922" name="Equation" r:id="rId4" imgW="5689600" imgH="762000" progId="Equation.3">
                  <p:embed/>
                </p:oleObj>
              </mc:Choice>
              <mc:Fallback>
                <p:oleObj name="Equation" r:id="rId4" imgW="5689600" imgH="762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905000"/>
                        <a:ext cx="5691188" cy="762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38920" name="Picture 5" descr="S2L03_gt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2575" y="3200400"/>
            <a:ext cx="85788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1" name="Picture 6" descr="S2L03_gt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575" y="5029200"/>
            <a:ext cx="85788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409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409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9E386BE3-9E73-AE43-A848-D8031F54FA7F}" type="slidenum">
              <a:rPr lang="en-US" sz="1400">
                <a:latin typeface="Helvetica" charset="0"/>
              </a:rPr>
              <a:pPr/>
              <a:t>15</a:t>
            </a:fld>
            <a:endParaRPr lang="en-US" sz="1400">
              <a:latin typeface="Helvetica" charset="0"/>
            </a:endParaRPr>
          </a:p>
        </p:txBody>
      </p:sp>
      <p:sp>
        <p:nvSpPr>
          <p:cNvPr id="40965" name="Rectangle 2"/>
          <p:cNvSpPr>
            <a:spLocks noGrp="1" noChangeArrowheads="1"/>
          </p:cNvSpPr>
          <p:nvPr>
            <p:ph type="title"/>
          </p:nvPr>
        </p:nvSpPr>
        <p:spPr>
          <a:xfrm>
            <a:off x="5105400" y="609600"/>
            <a:ext cx="3352800" cy="1219200"/>
          </a:xfrm>
        </p:spPr>
        <p:txBody>
          <a:bodyPr/>
          <a:lstStyle/>
          <a:p>
            <a:pPr eaLnBrk="1" hangingPunct="1"/>
            <a:r>
              <a:rPr lang="en-US">
                <a:latin typeface="Helvetica" charset="0"/>
                <a:ea typeface="ＭＳ Ｐゴシック" charset="0"/>
                <a:cs typeface="ＭＳ Ｐゴシック" charset="0"/>
              </a:rPr>
              <a:t>Examples of common transforms</a:t>
            </a:r>
          </a:p>
        </p:txBody>
      </p:sp>
      <p:sp>
        <p:nvSpPr>
          <p:cNvPr id="40966" name="Rectangle 3"/>
          <p:cNvSpPr>
            <a:spLocks noGrp="1" noChangeArrowheads="1"/>
          </p:cNvSpPr>
          <p:nvPr>
            <p:ph type="body" idx="1"/>
          </p:nvPr>
        </p:nvSpPr>
        <p:spPr>
          <a:xfrm>
            <a:off x="5257800" y="2362200"/>
            <a:ext cx="3200400" cy="3733800"/>
          </a:xfrm>
        </p:spPr>
        <p:txBody>
          <a:bodyPr/>
          <a:lstStyle/>
          <a:p>
            <a:pPr eaLnBrk="1" hangingPunct="1">
              <a:buFontTx/>
              <a:buNone/>
            </a:pPr>
            <a:r>
              <a:rPr lang="en-US">
                <a:latin typeface="Helvetica" charset="0"/>
                <a:ea typeface="ＭＳ Ｐゴシック" charset="0"/>
                <a:cs typeface="ＭＳ Ｐゴシック" charset="0"/>
              </a:rPr>
              <a:t>Bracewell p. 386-398 has a </a:t>
            </a:r>
            <a:r>
              <a:rPr lang="ja-JP" altLang="en-US">
                <a:latin typeface="Helvetica" charset="0"/>
                <a:ea typeface="ＭＳ Ｐゴシック" charset="0"/>
                <a:cs typeface="ＭＳ Ｐゴシック" charset="0"/>
              </a:rPr>
              <a:t>“</a:t>
            </a:r>
            <a:r>
              <a:rPr lang="en-US">
                <a:latin typeface="Helvetica" charset="0"/>
                <a:ea typeface="ＭＳ Ｐゴシック" charset="0"/>
                <a:cs typeface="ＭＳ Ｐゴシック" charset="0"/>
              </a:rPr>
              <a:t>pictorial</a:t>
            </a:r>
            <a:r>
              <a:rPr lang="ja-JP" altLang="en-US">
                <a:latin typeface="Helvetica" charset="0"/>
                <a:ea typeface="ＭＳ Ｐゴシック" charset="0"/>
                <a:cs typeface="ＭＳ Ｐゴシック" charset="0"/>
              </a:rPr>
              <a:t>”</a:t>
            </a:r>
            <a:r>
              <a:rPr lang="en-US">
                <a:latin typeface="Helvetica" charset="0"/>
                <a:ea typeface="ＭＳ Ｐゴシック" charset="0"/>
                <a:cs typeface="ＭＳ Ｐゴシック" charset="0"/>
              </a:rPr>
              <a:t> set of transforms</a:t>
            </a:r>
          </a:p>
          <a:p>
            <a:pPr eaLnBrk="1" hangingPunct="1">
              <a:buFontTx/>
              <a:buNone/>
            </a:pPr>
            <a:r>
              <a:rPr lang="en-US">
                <a:latin typeface="Helvetica" charset="0"/>
                <a:ea typeface="ＭＳ Ｐゴシック" charset="0"/>
                <a:cs typeface="ＭＳ Ｐゴシック" charset="0"/>
              </a:rPr>
              <a:t>Note: the i</a:t>
            </a:r>
            <a:r>
              <a:rPr lang="ja-JP" altLang="en-US">
                <a:latin typeface="Helvetica" charset="0"/>
                <a:ea typeface="ＭＳ Ｐゴシック" charset="0"/>
                <a:cs typeface="ＭＳ Ｐゴシック" charset="0"/>
              </a:rPr>
              <a:t>’</a:t>
            </a:r>
            <a:r>
              <a:rPr lang="en-US">
                <a:latin typeface="Helvetica" charset="0"/>
                <a:ea typeface="ＭＳ Ｐゴシック" charset="0"/>
                <a:cs typeface="ＭＳ Ｐゴシック" charset="0"/>
              </a:rPr>
              <a:t>s on some transform.  Real functions often have imaginary transforms.</a:t>
            </a:r>
          </a:p>
        </p:txBody>
      </p:sp>
      <p:pic>
        <p:nvPicPr>
          <p:cNvPr id="409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6200"/>
            <a:ext cx="477520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430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430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E3C26DB9-1F28-6242-AC46-474969A052E6}" type="slidenum">
              <a:rPr lang="en-US" sz="1400">
                <a:latin typeface="Helvetica" charset="0"/>
              </a:rPr>
              <a:pPr/>
              <a:t>16</a:t>
            </a:fld>
            <a:endParaRPr lang="en-US" sz="1400">
              <a:latin typeface="Helvetica" charset="0"/>
            </a:endParaRPr>
          </a:p>
        </p:txBody>
      </p:sp>
      <p:sp>
        <p:nvSpPr>
          <p:cNvPr id="43016"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Transform Theorems</a:t>
            </a:r>
          </a:p>
        </p:txBody>
      </p:sp>
      <p:sp>
        <p:nvSpPr>
          <p:cNvPr id="43017" name="Rectangle 3"/>
          <p:cNvSpPr>
            <a:spLocks noGrp="1" noChangeArrowheads="1"/>
          </p:cNvSpPr>
          <p:nvPr>
            <p:ph type="body" idx="1"/>
          </p:nvPr>
        </p:nvSpPr>
        <p:spPr/>
        <p:txBody>
          <a:bodyPr/>
          <a:lstStyle/>
          <a:p>
            <a:pPr eaLnBrk="1" hangingPunct="1"/>
            <a:r>
              <a:rPr lang="en-US">
                <a:latin typeface="Helvetica" charset="0"/>
                <a:ea typeface="ＭＳ Ｐゴシック" charset="0"/>
                <a:cs typeface="ＭＳ Ｐゴシック" charset="0"/>
              </a:rPr>
              <a:t>The following is set of basic theorems commonly encountered in working with Fourier transforms.</a:t>
            </a:r>
          </a:p>
          <a:p>
            <a:pPr eaLnBrk="1" hangingPunct="1"/>
            <a:r>
              <a:rPr lang="en-US">
                <a:latin typeface="Helvetica" charset="0"/>
                <a:ea typeface="ＭＳ Ｐゴシック" charset="0"/>
                <a:cs typeface="ＭＳ Ｐゴシック" charset="0"/>
              </a:rPr>
              <a:t>Here we use x and s as domain variables, f(x) and F(s) are the transform pair</a:t>
            </a:r>
          </a:p>
          <a:p>
            <a:pPr eaLnBrk="1" hangingPunct="1"/>
            <a:r>
              <a:rPr lang="en-US" i="1">
                <a:solidFill>
                  <a:schemeClr val="folHlink"/>
                </a:solidFill>
                <a:latin typeface="Helvetica" charset="0"/>
                <a:ea typeface="ＭＳ Ｐゴシック" charset="0"/>
                <a:cs typeface="ＭＳ Ｐゴシック" charset="0"/>
              </a:rPr>
              <a:t>Similarity  theorem</a:t>
            </a:r>
            <a:r>
              <a:rPr lang="en-US">
                <a:latin typeface="Helvetica" charset="0"/>
                <a:ea typeface="ＭＳ Ｐゴシック" charset="0"/>
                <a:cs typeface="ＭＳ Ｐゴシック" charset="0"/>
              </a:rPr>
              <a:t>:</a:t>
            </a:r>
          </a:p>
          <a:p>
            <a:pPr eaLnBrk="1" hangingPunct="1"/>
            <a:endParaRPr lang="en-US">
              <a:latin typeface="Helvetica" charset="0"/>
              <a:ea typeface="ＭＳ Ｐゴシック" charset="0"/>
              <a:cs typeface="ＭＳ Ｐゴシック" charset="0"/>
            </a:endParaRPr>
          </a:p>
          <a:p>
            <a:pPr eaLnBrk="1" hangingPunct="1"/>
            <a:r>
              <a:rPr lang="en-US" i="1">
                <a:solidFill>
                  <a:schemeClr val="folHlink"/>
                </a:solidFill>
                <a:latin typeface="Helvetica" charset="0"/>
                <a:ea typeface="ＭＳ Ｐゴシック" charset="0"/>
                <a:cs typeface="ＭＳ Ｐゴシック" charset="0"/>
              </a:rPr>
              <a:t>Addition theorem</a:t>
            </a:r>
            <a:r>
              <a:rPr lang="en-US">
                <a:latin typeface="Helvetica" charset="0"/>
                <a:ea typeface="ＭＳ Ｐゴシック" charset="0"/>
                <a:cs typeface="ＭＳ Ｐゴシック" charset="0"/>
              </a:rPr>
              <a:t>:</a:t>
            </a:r>
          </a:p>
          <a:p>
            <a:pPr eaLnBrk="1" hangingPunct="1"/>
            <a:endParaRPr lang="en-US">
              <a:latin typeface="Helvetica" charset="0"/>
              <a:ea typeface="ＭＳ Ｐゴシック" charset="0"/>
              <a:cs typeface="ＭＳ Ｐゴシック" charset="0"/>
            </a:endParaRPr>
          </a:p>
          <a:p>
            <a:pPr eaLnBrk="1" hangingPunct="1"/>
            <a:r>
              <a:rPr lang="en-US" i="1">
                <a:solidFill>
                  <a:schemeClr val="folHlink"/>
                </a:solidFill>
                <a:latin typeface="Helvetica" charset="0"/>
                <a:ea typeface="ＭＳ Ｐゴシック" charset="0"/>
                <a:cs typeface="ＭＳ Ｐゴシック" charset="0"/>
              </a:rPr>
              <a:t>Shift theorem</a:t>
            </a:r>
            <a:r>
              <a:rPr lang="en-US">
                <a:latin typeface="Helvetica" charset="0"/>
                <a:ea typeface="ＭＳ Ｐゴシック" charset="0"/>
                <a:cs typeface="ＭＳ Ｐゴシック" charset="0"/>
              </a:rPr>
              <a:t>: </a:t>
            </a:r>
          </a:p>
        </p:txBody>
      </p:sp>
      <p:graphicFrame>
        <p:nvGraphicFramePr>
          <p:cNvPr id="43010" name="Object 2"/>
          <p:cNvGraphicFramePr>
            <a:graphicFrameLocks noChangeAspect="1"/>
          </p:cNvGraphicFramePr>
          <p:nvPr/>
        </p:nvGraphicFramePr>
        <p:xfrm>
          <a:off x="3733800" y="3429000"/>
          <a:ext cx="3263900" cy="787400"/>
        </p:xfrm>
        <a:graphic>
          <a:graphicData uri="http://schemas.openxmlformats.org/presentationml/2006/ole">
            <mc:AlternateContent xmlns:mc="http://schemas.openxmlformats.org/markup-compatibility/2006">
              <mc:Choice xmlns:v="urn:schemas-microsoft-com:vml" Requires="v">
                <p:oleObj spid="_x0000_s43018" name="Equation" r:id="rId4" imgW="3263900" imgH="787400" progId="Equation.3">
                  <p:embed/>
                </p:oleObj>
              </mc:Choice>
              <mc:Fallback>
                <p:oleObj name="Equation" r:id="rId4" imgW="3263900" imgH="787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3429000"/>
                        <a:ext cx="3263900"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3011" name="Object 3"/>
          <p:cNvGraphicFramePr>
            <a:graphicFrameLocks noChangeAspect="1"/>
          </p:cNvGraphicFramePr>
          <p:nvPr/>
        </p:nvGraphicFramePr>
        <p:xfrm>
          <a:off x="3505200" y="4343400"/>
          <a:ext cx="4559300" cy="787400"/>
        </p:xfrm>
        <a:graphic>
          <a:graphicData uri="http://schemas.openxmlformats.org/presentationml/2006/ole">
            <mc:AlternateContent xmlns:mc="http://schemas.openxmlformats.org/markup-compatibility/2006">
              <mc:Choice xmlns:v="urn:schemas-microsoft-com:vml" Requires="v">
                <p:oleObj spid="_x0000_s43019" name="Equation" r:id="rId6" imgW="4559300" imgH="787400" progId="Equation.3">
                  <p:embed/>
                </p:oleObj>
              </mc:Choice>
              <mc:Fallback>
                <p:oleObj name="Equation" r:id="rId6" imgW="4559300" imgH="7874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4343400"/>
                        <a:ext cx="4559300"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3012" name="Object 4"/>
          <p:cNvGraphicFramePr>
            <a:graphicFrameLocks noChangeAspect="1"/>
          </p:cNvGraphicFramePr>
          <p:nvPr/>
        </p:nvGraphicFramePr>
        <p:xfrm>
          <a:off x="2971800" y="5257800"/>
          <a:ext cx="3987800" cy="787400"/>
        </p:xfrm>
        <a:graphic>
          <a:graphicData uri="http://schemas.openxmlformats.org/presentationml/2006/ole">
            <mc:AlternateContent xmlns:mc="http://schemas.openxmlformats.org/markup-compatibility/2006">
              <mc:Choice xmlns:v="urn:schemas-microsoft-com:vml" Requires="v">
                <p:oleObj spid="_x0000_s43020" name="Equation" r:id="rId8" imgW="3987800" imgH="787400" progId="Equation.3">
                  <p:embed/>
                </p:oleObj>
              </mc:Choice>
              <mc:Fallback>
                <p:oleObj name="Equation" r:id="rId8" imgW="3987800" imgH="7874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1800" y="5257800"/>
                        <a:ext cx="3987800"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450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450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8941062-0714-D547-9280-CD55FA4F91CC}" type="slidenum">
              <a:rPr lang="en-US" sz="1400">
                <a:latin typeface="Helvetica" charset="0"/>
              </a:rPr>
              <a:pPr/>
              <a:t>17</a:t>
            </a:fld>
            <a:endParaRPr lang="en-US" sz="1400">
              <a:latin typeface="Helvetica" charset="0"/>
            </a:endParaRPr>
          </a:p>
        </p:txBody>
      </p:sp>
      <p:sp>
        <p:nvSpPr>
          <p:cNvPr id="45063"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Transform Theorems</a:t>
            </a:r>
          </a:p>
        </p:txBody>
      </p:sp>
      <p:sp>
        <p:nvSpPr>
          <p:cNvPr id="45064" name="Rectangle 3"/>
          <p:cNvSpPr>
            <a:spLocks noGrp="1" noChangeArrowheads="1"/>
          </p:cNvSpPr>
          <p:nvPr>
            <p:ph type="body" idx="1"/>
          </p:nvPr>
        </p:nvSpPr>
        <p:spPr/>
        <p:txBody>
          <a:bodyPr/>
          <a:lstStyle/>
          <a:p>
            <a:pPr eaLnBrk="1" hangingPunct="1"/>
            <a:r>
              <a:rPr lang="en-US" i="1">
                <a:solidFill>
                  <a:schemeClr val="folHlink"/>
                </a:solidFill>
                <a:latin typeface="Helvetica" charset="0"/>
                <a:ea typeface="ＭＳ Ｐゴシック" charset="0"/>
                <a:cs typeface="ＭＳ Ｐゴシック" charset="0"/>
              </a:rPr>
              <a:t>Modulation theorem</a:t>
            </a:r>
            <a:r>
              <a:rPr lang="en-US">
                <a:latin typeface="Helvetica" charset="0"/>
                <a:ea typeface="ＭＳ Ｐゴシック" charset="0"/>
                <a:cs typeface="ＭＳ Ｐゴシック" charset="0"/>
              </a:rPr>
              <a:t>:</a:t>
            </a:r>
          </a:p>
          <a:p>
            <a:pPr eaLnBrk="1" hangingPunct="1"/>
            <a:endParaRPr lang="en-US">
              <a:latin typeface="Helvetica" charset="0"/>
              <a:ea typeface="ＭＳ Ｐゴシック" charset="0"/>
              <a:cs typeface="ＭＳ Ｐゴシック" charset="0"/>
            </a:endParaRPr>
          </a:p>
          <a:p>
            <a:pPr eaLnBrk="1" hangingPunct="1"/>
            <a:endParaRPr lang="en-US">
              <a:latin typeface="Helvetica" charset="0"/>
              <a:ea typeface="ＭＳ Ｐゴシック" charset="0"/>
              <a:cs typeface="ＭＳ Ｐゴシック" charset="0"/>
            </a:endParaRPr>
          </a:p>
          <a:p>
            <a:pPr eaLnBrk="1" hangingPunct="1"/>
            <a:r>
              <a:rPr lang="en-US" i="1">
                <a:solidFill>
                  <a:schemeClr val="folHlink"/>
                </a:solidFill>
                <a:latin typeface="Helvetica" charset="0"/>
                <a:ea typeface="ＭＳ Ｐゴシック" charset="0"/>
                <a:cs typeface="ＭＳ Ｐゴシック" charset="0"/>
              </a:rPr>
              <a:t>Convolution theorem</a:t>
            </a:r>
            <a:r>
              <a:rPr lang="en-US">
                <a:latin typeface="Helvetica" charset="0"/>
                <a:ea typeface="ＭＳ Ｐゴシック" charset="0"/>
                <a:cs typeface="ＭＳ Ｐゴシック" charset="0"/>
              </a:rPr>
              <a:t>:</a:t>
            </a:r>
          </a:p>
          <a:p>
            <a:pPr eaLnBrk="1" hangingPunct="1"/>
            <a:endParaRPr lang="en-US">
              <a:latin typeface="Helvetica" charset="0"/>
              <a:ea typeface="ＭＳ Ｐゴシック" charset="0"/>
              <a:cs typeface="ＭＳ Ｐゴシック" charset="0"/>
            </a:endParaRPr>
          </a:p>
          <a:p>
            <a:pPr eaLnBrk="1" hangingPunct="1">
              <a:buFontTx/>
              <a:buNone/>
            </a:pPr>
            <a:endParaRPr lang="en-US">
              <a:latin typeface="Helvetica" charset="0"/>
              <a:ea typeface="ＭＳ Ｐゴシック" charset="0"/>
              <a:cs typeface="ＭＳ Ｐゴシック" charset="0"/>
            </a:endParaRPr>
          </a:p>
        </p:txBody>
      </p:sp>
      <p:graphicFrame>
        <p:nvGraphicFramePr>
          <p:cNvPr id="45058" name="Object 2"/>
          <p:cNvGraphicFramePr>
            <a:graphicFrameLocks noChangeAspect="1"/>
          </p:cNvGraphicFramePr>
          <p:nvPr/>
        </p:nvGraphicFramePr>
        <p:xfrm>
          <a:off x="925513" y="2209800"/>
          <a:ext cx="7291387" cy="787400"/>
        </p:xfrm>
        <a:graphic>
          <a:graphicData uri="http://schemas.openxmlformats.org/presentationml/2006/ole">
            <mc:AlternateContent xmlns:mc="http://schemas.openxmlformats.org/markup-compatibility/2006">
              <mc:Choice xmlns:v="urn:schemas-microsoft-com:vml" Requires="v">
                <p:oleObj spid="_x0000_s45065" name="Equation" r:id="rId4" imgW="7289800" imgH="787400" progId="Equation.3">
                  <p:embed/>
                </p:oleObj>
              </mc:Choice>
              <mc:Fallback>
                <p:oleObj name="Equation" r:id="rId4" imgW="7289800" imgH="787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2209800"/>
                        <a:ext cx="7291387"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5059" name="Object 3"/>
          <p:cNvGraphicFramePr>
            <a:graphicFrameLocks noChangeAspect="1"/>
          </p:cNvGraphicFramePr>
          <p:nvPr/>
        </p:nvGraphicFramePr>
        <p:xfrm>
          <a:off x="455613" y="3581400"/>
          <a:ext cx="8231187" cy="2159000"/>
        </p:xfrm>
        <a:graphic>
          <a:graphicData uri="http://schemas.openxmlformats.org/presentationml/2006/ole">
            <mc:AlternateContent xmlns:mc="http://schemas.openxmlformats.org/markup-compatibility/2006">
              <mc:Choice xmlns:v="urn:schemas-microsoft-com:vml" Requires="v">
                <p:oleObj spid="_x0000_s45066" name="Equation" r:id="rId6" imgW="8229600" imgH="2159000" progId="Equation.3">
                  <p:embed/>
                </p:oleObj>
              </mc:Choice>
              <mc:Fallback>
                <p:oleObj name="Equation" r:id="rId6" imgW="8229600" imgH="21590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613" y="3581400"/>
                        <a:ext cx="8231187" cy="2159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471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471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DCA5F67-78F0-2A46-9811-D7B07833B4B3}" type="slidenum">
              <a:rPr lang="en-US" sz="1400">
                <a:latin typeface="Helvetica" charset="0"/>
              </a:rPr>
              <a:pPr/>
              <a:t>18</a:t>
            </a:fld>
            <a:endParaRPr lang="en-US" sz="1400">
              <a:latin typeface="Helvetica" charset="0"/>
            </a:endParaRPr>
          </a:p>
        </p:txBody>
      </p:sp>
      <p:sp>
        <p:nvSpPr>
          <p:cNvPr id="47112"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Transform Theorems</a:t>
            </a:r>
          </a:p>
        </p:txBody>
      </p:sp>
      <p:sp>
        <p:nvSpPr>
          <p:cNvPr id="47113" name="Rectangle 3"/>
          <p:cNvSpPr>
            <a:spLocks noGrp="1" noChangeArrowheads="1"/>
          </p:cNvSpPr>
          <p:nvPr>
            <p:ph type="body" idx="1"/>
          </p:nvPr>
        </p:nvSpPr>
        <p:spPr/>
        <p:txBody>
          <a:bodyPr/>
          <a:lstStyle/>
          <a:p>
            <a:pPr eaLnBrk="1" hangingPunct="1"/>
            <a:r>
              <a:rPr lang="en-US" i="1">
                <a:solidFill>
                  <a:schemeClr val="folHlink"/>
                </a:solidFill>
                <a:latin typeface="Helvetica" charset="0"/>
                <a:ea typeface="ＭＳ Ｐゴシック" charset="0"/>
                <a:cs typeface="ＭＳ Ｐゴシック" charset="0"/>
              </a:rPr>
              <a:t>Rayleigh</a:t>
            </a:r>
            <a:r>
              <a:rPr lang="ja-JP" altLang="en-US" i="1">
                <a:solidFill>
                  <a:schemeClr val="folHlink"/>
                </a:solidFill>
                <a:latin typeface="Helvetica" charset="0"/>
                <a:ea typeface="ＭＳ Ｐゴシック" charset="0"/>
                <a:cs typeface="ＭＳ Ｐゴシック" charset="0"/>
              </a:rPr>
              <a:t>’</a:t>
            </a:r>
            <a:r>
              <a:rPr lang="en-US" i="1">
                <a:solidFill>
                  <a:schemeClr val="folHlink"/>
                </a:solidFill>
                <a:latin typeface="Helvetica" charset="0"/>
                <a:ea typeface="ＭＳ Ｐゴシック" charset="0"/>
                <a:cs typeface="ＭＳ Ｐゴシック" charset="0"/>
              </a:rPr>
              <a:t>s Theorem</a:t>
            </a:r>
            <a:r>
              <a:rPr lang="en-US">
                <a:latin typeface="Helvetica" charset="0"/>
                <a:ea typeface="ＭＳ Ｐゴシック" charset="0"/>
                <a:cs typeface="ＭＳ Ｐゴシック" charset="0"/>
              </a:rPr>
              <a:t>:</a:t>
            </a:r>
          </a:p>
          <a:p>
            <a:pPr eaLnBrk="1" hangingPunct="1"/>
            <a:endParaRPr lang="en-US">
              <a:latin typeface="Helvetica" charset="0"/>
              <a:ea typeface="ＭＳ Ｐゴシック" charset="0"/>
              <a:cs typeface="ＭＳ Ｐゴシック" charset="0"/>
            </a:endParaRPr>
          </a:p>
          <a:p>
            <a:pPr eaLnBrk="1" hangingPunct="1"/>
            <a:r>
              <a:rPr lang="en-US" i="1">
                <a:solidFill>
                  <a:schemeClr val="folHlink"/>
                </a:solidFill>
                <a:latin typeface="Helvetica" charset="0"/>
                <a:ea typeface="ＭＳ Ｐゴシック" charset="0"/>
                <a:cs typeface="ＭＳ Ｐゴシック" charset="0"/>
              </a:rPr>
              <a:t>Power Theorem</a:t>
            </a:r>
            <a:r>
              <a:rPr lang="en-US">
                <a:latin typeface="Helvetica" charset="0"/>
                <a:ea typeface="ＭＳ Ｐゴシック" charset="0"/>
                <a:cs typeface="ＭＳ Ｐゴシック" charset="0"/>
              </a:rPr>
              <a:t>: </a:t>
            </a:r>
          </a:p>
          <a:p>
            <a:pPr eaLnBrk="1" hangingPunct="1"/>
            <a:endParaRPr lang="en-US">
              <a:latin typeface="Helvetica" charset="0"/>
              <a:ea typeface="ＭＳ Ｐゴシック" charset="0"/>
              <a:cs typeface="ＭＳ Ｐゴシック" charset="0"/>
            </a:endParaRPr>
          </a:p>
          <a:p>
            <a:pPr eaLnBrk="1" hangingPunct="1"/>
            <a:r>
              <a:rPr lang="en-US" i="1">
                <a:solidFill>
                  <a:schemeClr val="folHlink"/>
                </a:solidFill>
                <a:latin typeface="Helvetica" charset="0"/>
                <a:ea typeface="ＭＳ Ｐゴシック" charset="0"/>
                <a:cs typeface="ＭＳ Ｐゴシック" charset="0"/>
              </a:rPr>
              <a:t>Autocovariance theorem</a:t>
            </a:r>
            <a:r>
              <a:rPr lang="en-US">
                <a:latin typeface="Helvetica" charset="0"/>
                <a:ea typeface="ＭＳ Ｐゴシック" charset="0"/>
                <a:cs typeface="ＭＳ Ｐゴシック" charset="0"/>
              </a:rPr>
              <a:t>: Fourier transform of autocovariance function is transform squared.</a:t>
            </a:r>
          </a:p>
          <a:p>
            <a:pPr eaLnBrk="1" hangingPunct="1"/>
            <a:endParaRPr lang="en-US">
              <a:latin typeface="Helvetica" charset="0"/>
              <a:ea typeface="ＭＳ Ｐゴシック" charset="0"/>
              <a:cs typeface="ＭＳ Ｐゴシック" charset="0"/>
            </a:endParaRPr>
          </a:p>
          <a:p>
            <a:pPr eaLnBrk="1" hangingPunct="1"/>
            <a:endParaRPr lang="en-US">
              <a:latin typeface="Helvetica" charset="0"/>
              <a:ea typeface="ＭＳ Ｐゴシック" charset="0"/>
              <a:cs typeface="ＭＳ Ｐゴシック" charset="0"/>
            </a:endParaRPr>
          </a:p>
        </p:txBody>
      </p:sp>
      <p:graphicFrame>
        <p:nvGraphicFramePr>
          <p:cNvPr id="47106" name="Object 2"/>
          <p:cNvGraphicFramePr>
            <a:graphicFrameLocks noChangeAspect="1"/>
          </p:cNvGraphicFramePr>
          <p:nvPr/>
        </p:nvGraphicFramePr>
        <p:xfrm>
          <a:off x="3962400" y="1828800"/>
          <a:ext cx="2933700" cy="787400"/>
        </p:xfrm>
        <a:graphic>
          <a:graphicData uri="http://schemas.openxmlformats.org/presentationml/2006/ole">
            <mc:AlternateContent xmlns:mc="http://schemas.openxmlformats.org/markup-compatibility/2006">
              <mc:Choice xmlns:v="urn:schemas-microsoft-com:vml" Requires="v">
                <p:oleObj spid="_x0000_s47114" name="Equation" r:id="rId4" imgW="2933700" imgH="787400" progId="Equation.3">
                  <p:embed/>
                </p:oleObj>
              </mc:Choice>
              <mc:Fallback>
                <p:oleObj name="Equation" r:id="rId4" imgW="2933700" imgH="787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1828800"/>
                        <a:ext cx="2933700"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7107" name="Object 3"/>
          <p:cNvGraphicFramePr>
            <a:graphicFrameLocks noChangeAspect="1"/>
          </p:cNvGraphicFramePr>
          <p:nvPr/>
        </p:nvGraphicFramePr>
        <p:xfrm>
          <a:off x="3429000" y="2641600"/>
          <a:ext cx="4064000" cy="787400"/>
        </p:xfrm>
        <a:graphic>
          <a:graphicData uri="http://schemas.openxmlformats.org/presentationml/2006/ole">
            <mc:AlternateContent xmlns:mc="http://schemas.openxmlformats.org/markup-compatibility/2006">
              <mc:Choice xmlns:v="urn:schemas-microsoft-com:vml" Requires="v">
                <p:oleObj spid="_x0000_s47115" name="Equation" r:id="rId6" imgW="4064000" imgH="787400" progId="Equation.3">
                  <p:embed/>
                </p:oleObj>
              </mc:Choice>
              <mc:Fallback>
                <p:oleObj name="Equation" r:id="rId6" imgW="4064000" imgH="7874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2641600"/>
                        <a:ext cx="4064000"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7108" name="Object 4"/>
          <p:cNvGraphicFramePr>
            <a:graphicFrameLocks noChangeAspect="1"/>
          </p:cNvGraphicFramePr>
          <p:nvPr/>
        </p:nvGraphicFramePr>
        <p:xfrm>
          <a:off x="1587500" y="4610100"/>
          <a:ext cx="4597400" cy="787400"/>
        </p:xfrm>
        <a:graphic>
          <a:graphicData uri="http://schemas.openxmlformats.org/presentationml/2006/ole">
            <mc:AlternateContent xmlns:mc="http://schemas.openxmlformats.org/markup-compatibility/2006">
              <mc:Choice xmlns:v="urn:schemas-microsoft-com:vml" Requires="v">
                <p:oleObj spid="_x0000_s47116" name="Equation" r:id="rId8" imgW="4597400" imgH="787400" progId="Equation.3">
                  <p:embed/>
                </p:oleObj>
              </mc:Choice>
              <mc:Fallback>
                <p:oleObj name="Equation" r:id="rId8" imgW="4597400" imgH="7874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7500" y="4610100"/>
                        <a:ext cx="4597400"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491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491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759B79EF-3DAA-2B44-8CD0-453250F6E4EC}" type="slidenum">
              <a:rPr lang="en-US" sz="1400">
                <a:latin typeface="Helvetica" charset="0"/>
              </a:rPr>
              <a:pPr/>
              <a:t>19</a:t>
            </a:fld>
            <a:endParaRPr lang="en-US" sz="1400">
              <a:latin typeface="Helvetica" charset="0"/>
            </a:endParaRPr>
          </a:p>
        </p:txBody>
      </p:sp>
      <p:sp>
        <p:nvSpPr>
          <p:cNvPr id="49158"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Transform Theorems</a:t>
            </a:r>
          </a:p>
        </p:txBody>
      </p:sp>
      <p:sp>
        <p:nvSpPr>
          <p:cNvPr id="49159" name="Rectangle 3"/>
          <p:cNvSpPr>
            <a:spLocks noGrp="1" noChangeArrowheads="1"/>
          </p:cNvSpPr>
          <p:nvPr>
            <p:ph type="body" idx="1"/>
          </p:nvPr>
        </p:nvSpPr>
        <p:spPr/>
        <p:txBody>
          <a:bodyPr/>
          <a:lstStyle/>
          <a:p>
            <a:pPr eaLnBrk="1" hangingPunct="1"/>
            <a:r>
              <a:rPr lang="en-US" i="1">
                <a:solidFill>
                  <a:schemeClr val="folHlink"/>
                </a:solidFill>
                <a:latin typeface="Helvetica" charset="0"/>
                <a:ea typeface="ＭＳ Ｐゴシック" charset="0"/>
                <a:cs typeface="ＭＳ Ｐゴシック" charset="0"/>
              </a:rPr>
              <a:t>Derivative theorem</a:t>
            </a:r>
            <a:r>
              <a:rPr lang="en-US">
                <a:latin typeface="Helvetica" charset="0"/>
                <a:ea typeface="ＭＳ Ｐゴシック" charset="0"/>
                <a:cs typeface="ＭＳ Ｐゴシック" charset="0"/>
              </a:rPr>
              <a:t>:</a:t>
            </a:r>
            <a:br>
              <a:rPr lang="en-US">
                <a:latin typeface="Helvetica" charset="0"/>
                <a:ea typeface="ＭＳ Ｐゴシック" charset="0"/>
                <a:cs typeface="ＭＳ Ｐゴシック" charset="0"/>
              </a:rPr>
            </a:br>
            <a:r>
              <a:rPr lang="en-US">
                <a:latin typeface="Helvetica" charset="0"/>
                <a:ea typeface="ＭＳ Ｐゴシック" charset="0"/>
                <a:cs typeface="ＭＳ Ｐゴシック" charset="0"/>
              </a:rPr>
              <a:t/>
            </a:r>
            <a:br>
              <a:rPr lang="en-US">
                <a:latin typeface="Helvetica" charset="0"/>
                <a:ea typeface="ＭＳ Ｐゴシック" charset="0"/>
                <a:cs typeface="ＭＳ Ｐゴシック" charset="0"/>
              </a:rPr>
            </a:br>
            <a:r>
              <a:rPr lang="en-US">
                <a:latin typeface="Helvetica" charset="0"/>
                <a:ea typeface="ＭＳ Ｐゴシック" charset="0"/>
                <a:cs typeface="ＭＳ Ｐゴシック" charset="0"/>
              </a:rPr>
              <a:t/>
            </a:r>
            <a:br>
              <a:rPr lang="en-US">
                <a:latin typeface="Helvetica" charset="0"/>
                <a:ea typeface="ＭＳ Ｐゴシック" charset="0"/>
                <a:cs typeface="ＭＳ Ｐゴシック" charset="0"/>
              </a:rPr>
            </a:br>
            <a:r>
              <a:rPr lang="en-US">
                <a:latin typeface="Helvetica" charset="0"/>
                <a:ea typeface="ＭＳ Ｐゴシック" charset="0"/>
                <a:cs typeface="ＭＳ Ｐゴシック" charset="0"/>
              </a:rPr>
              <a:t>where f</a:t>
            </a:r>
            <a:r>
              <a:rPr lang="ja-JP" altLang="en-US">
                <a:latin typeface="Helvetica" charset="0"/>
                <a:ea typeface="ＭＳ Ｐゴシック" charset="0"/>
                <a:cs typeface="ＭＳ Ｐゴシック" charset="0"/>
              </a:rPr>
              <a:t>’</a:t>
            </a:r>
            <a:r>
              <a:rPr lang="en-US">
                <a:latin typeface="Helvetica" charset="0"/>
                <a:ea typeface="ＭＳ Ｐゴシック" charset="0"/>
                <a:cs typeface="ＭＳ Ｐゴシック" charset="0"/>
              </a:rPr>
              <a:t>(x) is the derivative of the function with respect to x.  (Theorem proved with shift theorem).</a:t>
            </a:r>
          </a:p>
          <a:p>
            <a:pPr eaLnBrk="1" hangingPunct="1"/>
            <a:r>
              <a:rPr lang="en-US" i="1">
                <a:solidFill>
                  <a:schemeClr val="folHlink"/>
                </a:solidFill>
                <a:latin typeface="Helvetica" charset="0"/>
                <a:ea typeface="ＭＳ Ｐゴシック" charset="0"/>
                <a:cs typeface="ＭＳ Ｐゴシック" charset="0"/>
              </a:rPr>
              <a:t>Derivative of a convolution</a:t>
            </a:r>
            <a:r>
              <a:rPr lang="en-US">
                <a:latin typeface="Helvetica" charset="0"/>
                <a:ea typeface="ＭＳ Ｐゴシック" charset="0"/>
                <a:cs typeface="ＭＳ Ｐゴシック" charset="0"/>
              </a:rPr>
              <a:t>: Derivative of a convolution is the convolution with the derivative of either function. (Shown with theorem above since one derivative to multiply transform by i2</a:t>
            </a:r>
            <a:r>
              <a:rPr lang="en-US">
                <a:latin typeface="Symbol" charset="0"/>
                <a:ea typeface="ＭＳ Ｐゴシック" charset="0"/>
                <a:cs typeface="ＭＳ Ｐゴシック" charset="0"/>
                <a:sym typeface="Symbol" charset="0"/>
              </a:rPr>
              <a:t></a:t>
            </a:r>
            <a:r>
              <a:rPr lang="en-US">
                <a:latin typeface="Helvetica" charset="0"/>
                <a:ea typeface="ＭＳ Ｐゴシック" charset="0"/>
                <a:cs typeface="ＭＳ Ｐゴシック" charset="0"/>
              </a:rPr>
              <a:t>s, then inverse will generate derivative.</a:t>
            </a:r>
          </a:p>
          <a:p>
            <a:pPr eaLnBrk="1" hangingPunct="1"/>
            <a:endParaRPr lang="en-US">
              <a:latin typeface="Helvetica" charset="0"/>
              <a:ea typeface="ＭＳ Ｐゴシック" charset="0"/>
              <a:cs typeface="ＭＳ Ｐゴシック" charset="0"/>
            </a:endParaRPr>
          </a:p>
        </p:txBody>
      </p:sp>
      <p:graphicFrame>
        <p:nvGraphicFramePr>
          <p:cNvPr id="49154" name="Object 2"/>
          <p:cNvGraphicFramePr>
            <a:graphicFrameLocks noChangeAspect="1"/>
          </p:cNvGraphicFramePr>
          <p:nvPr/>
        </p:nvGraphicFramePr>
        <p:xfrm>
          <a:off x="3733800" y="1905000"/>
          <a:ext cx="3378200" cy="787400"/>
        </p:xfrm>
        <a:graphic>
          <a:graphicData uri="http://schemas.openxmlformats.org/presentationml/2006/ole">
            <mc:AlternateContent xmlns:mc="http://schemas.openxmlformats.org/markup-compatibility/2006">
              <mc:Choice xmlns:v="urn:schemas-microsoft-com:vml" Requires="v">
                <p:oleObj spid="_x0000_s49160" name="Equation" r:id="rId4" imgW="3378200" imgH="787400" progId="Equation.3">
                  <p:embed/>
                </p:oleObj>
              </mc:Choice>
              <mc:Fallback>
                <p:oleObj name="Equation" r:id="rId4" imgW="3378200" imgH="787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905000"/>
                        <a:ext cx="3378200"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B58919C-D843-2144-8CA5-EA8250F8BC57}" type="slidenum">
              <a:rPr lang="en-US" sz="1400">
                <a:latin typeface="Helvetica" charset="0"/>
              </a:rPr>
              <a:pPr/>
              <a:t>2</a:t>
            </a:fld>
            <a:endParaRPr lang="en-US" sz="1400">
              <a:latin typeface="Helvetica" charset="0"/>
            </a:endParaRPr>
          </a:p>
        </p:txBody>
      </p:sp>
      <p:sp>
        <p:nvSpPr>
          <p:cNvPr id="17413"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Deterministic Spectral Analysis</a:t>
            </a:r>
          </a:p>
        </p:txBody>
      </p:sp>
      <p:sp>
        <p:nvSpPr>
          <p:cNvPr id="17414" name="Rectangle 3"/>
          <p:cNvSpPr>
            <a:spLocks noGrp="1" noChangeArrowheads="1"/>
          </p:cNvSpPr>
          <p:nvPr>
            <p:ph type="body" idx="1"/>
          </p:nvPr>
        </p:nvSpPr>
        <p:spPr/>
        <p:txBody>
          <a:bodyPr/>
          <a:lstStyle/>
          <a:p>
            <a:pPr eaLnBrk="1" hangingPunct="1">
              <a:lnSpc>
                <a:spcPct val="90000"/>
              </a:lnSpc>
            </a:pPr>
            <a:r>
              <a:rPr lang="en-US">
                <a:latin typeface="Helvetica" charset="0"/>
                <a:ea typeface="ＭＳ Ｐゴシック" charset="0"/>
                <a:cs typeface="ＭＳ Ｐゴシック" charset="0"/>
              </a:rPr>
              <a:t>Today</a:t>
            </a:r>
            <a:r>
              <a:rPr lang="ja-JP" altLang="en-US">
                <a:latin typeface="Helvetica" charset="0"/>
                <a:ea typeface="ＭＳ Ｐゴシック" charset="0"/>
                <a:cs typeface="ＭＳ Ｐゴシック" charset="0"/>
              </a:rPr>
              <a:t>’</a:t>
            </a:r>
            <a:r>
              <a:rPr lang="en-US">
                <a:latin typeface="Helvetica" charset="0"/>
                <a:ea typeface="ＭＳ Ｐゴシック" charset="0"/>
                <a:cs typeface="ＭＳ Ｐゴシック" charset="0"/>
              </a:rPr>
              <a:t>s class</a:t>
            </a:r>
          </a:p>
          <a:p>
            <a:pPr lvl="1" eaLnBrk="1" hangingPunct="1">
              <a:lnSpc>
                <a:spcPct val="90000"/>
              </a:lnSpc>
            </a:pPr>
            <a:r>
              <a:rPr lang="en-US">
                <a:latin typeface="Helvetica" charset="0"/>
                <a:ea typeface="ＭＳ Ｐゴシック" charset="0"/>
              </a:rPr>
              <a:t>Fourier Theory: Continuous time/Discrete frequency</a:t>
            </a:r>
          </a:p>
          <a:p>
            <a:pPr lvl="1" eaLnBrk="1" hangingPunct="1">
              <a:lnSpc>
                <a:spcPct val="90000"/>
              </a:lnSpc>
            </a:pPr>
            <a:r>
              <a:rPr lang="en-US">
                <a:latin typeface="Helvetica" charset="0"/>
                <a:ea typeface="ＭＳ Ｐゴシック" charset="0"/>
              </a:rPr>
              <a:t>Fourier Theory: Continuous time and frequency</a:t>
            </a:r>
          </a:p>
          <a:p>
            <a:pPr lvl="1" eaLnBrk="1" hangingPunct="1">
              <a:lnSpc>
                <a:spcPct val="90000"/>
              </a:lnSpc>
            </a:pPr>
            <a:r>
              <a:rPr lang="en-US">
                <a:latin typeface="Helvetica" charset="0"/>
                <a:ea typeface="ＭＳ Ｐゴシック" charset="0"/>
              </a:rPr>
              <a:t>Examples of transforms</a:t>
            </a:r>
          </a:p>
          <a:p>
            <a:pPr lvl="1" eaLnBrk="1" hangingPunct="1">
              <a:lnSpc>
                <a:spcPct val="90000"/>
              </a:lnSpc>
            </a:pPr>
            <a:r>
              <a:rPr lang="en-US">
                <a:latin typeface="Helvetica" charset="0"/>
                <a:ea typeface="ＭＳ Ｐゴシック" charset="0"/>
              </a:rPr>
              <a:t>Fourier transform theorems (from Bracewell, R, N., The Fourier Transform and its Applications, McGraw-Hill Book Company, New York, pp. 444, 1978)</a:t>
            </a:r>
          </a:p>
          <a:p>
            <a:pPr lvl="1" eaLnBrk="1" hangingPunct="1">
              <a:lnSpc>
                <a:spcPct val="90000"/>
              </a:lnSpc>
            </a:pPr>
            <a:r>
              <a:rPr lang="en-US">
                <a:latin typeface="Helvetica" charset="0"/>
                <a:ea typeface="ＭＳ Ｐゴシック" charset="0"/>
              </a:rPr>
              <a:t>Band-limited and time limited functions</a:t>
            </a:r>
          </a:p>
          <a:p>
            <a:pPr lvl="1" eaLnBrk="1" hangingPunct="1">
              <a:lnSpc>
                <a:spcPct val="90000"/>
              </a:lnSpc>
            </a:pPr>
            <a:r>
              <a:rPr lang="en-US">
                <a:latin typeface="Helvetica" charset="0"/>
                <a:ea typeface="ＭＳ Ｐゴシック" charset="0"/>
              </a:rPr>
              <a:t>Continuous/Continuous reciprocity relationships</a:t>
            </a:r>
          </a:p>
          <a:p>
            <a:pPr lvl="1" eaLnBrk="1" hangingPunct="1">
              <a:lnSpc>
                <a:spcPct val="90000"/>
              </a:lnSpc>
              <a:buFontTx/>
              <a:buNone/>
            </a:pPr>
            <a:endParaRPr lang="en-US">
              <a:latin typeface="Helvetic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512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512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6D2B686C-F253-9841-B595-E8ADFC49F2B5}" type="slidenum">
              <a:rPr lang="en-US" sz="1400">
                <a:latin typeface="Helvetica" charset="0"/>
              </a:rPr>
              <a:pPr/>
              <a:t>20</a:t>
            </a:fld>
            <a:endParaRPr lang="en-US" sz="1400">
              <a:latin typeface="Helvetica" charset="0"/>
            </a:endParaRPr>
          </a:p>
        </p:txBody>
      </p:sp>
      <p:sp>
        <p:nvSpPr>
          <p:cNvPr id="51205"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Band-Limited and Time-limited functions</a:t>
            </a:r>
          </a:p>
        </p:txBody>
      </p:sp>
      <p:sp>
        <p:nvSpPr>
          <p:cNvPr id="51206" name="Rectangle 3"/>
          <p:cNvSpPr>
            <a:spLocks noGrp="1" noChangeArrowheads="1"/>
          </p:cNvSpPr>
          <p:nvPr>
            <p:ph type="body" idx="1"/>
          </p:nvPr>
        </p:nvSpPr>
        <p:spPr/>
        <p:txBody>
          <a:bodyPr/>
          <a:lstStyle/>
          <a:p>
            <a:pPr eaLnBrk="1" hangingPunct="1"/>
            <a:r>
              <a:rPr lang="en-US" sz="2000">
                <a:latin typeface="Helvetica" charset="0"/>
                <a:ea typeface="ＭＳ Ｐゴシック" charset="0"/>
                <a:cs typeface="ＭＳ Ｐゴシック" charset="0"/>
              </a:rPr>
              <a:t>Most signals have a high-frequency cutoff (mainly due to high frequency losses).  In some cases, there are low frequency cut offs as well (e.g., seismic recorders).  If there is no energy above a frequency W, the signal is </a:t>
            </a:r>
            <a:r>
              <a:rPr lang="en-US" sz="2000" i="1">
                <a:solidFill>
                  <a:schemeClr val="folHlink"/>
                </a:solidFill>
                <a:latin typeface="Helvetica" charset="0"/>
                <a:ea typeface="ＭＳ Ｐゴシック" charset="0"/>
                <a:cs typeface="ＭＳ Ｐゴシック" charset="0"/>
              </a:rPr>
              <a:t>band-limited</a:t>
            </a:r>
            <a:r>
              <a:rPr lang="en-US" sz="2000">
                <a:latin typeface="Helvetica" charset="0"/>
                <a:ea typeface="ＭＳ Ｐゴシック" charset="0"/>
                <a:cs typeface="ＭＳ Ｐゴシック" charset="0"/>
              </a:rPr>
              <a:t> in the band [-W,W].</a:t>
            </a:r>
          </a:p>
          <a:p>
            <a:pPr eaLnBrk="1" hangingPunct="1"/>
            <a:r>
              <a:rPr lang="en-US" sz="2000">
                <a:latin typeface="Helvetica" charset="0"/>
                <a:ea typeface="ＭＳ Ｐゴシック" charset="0"/>
                <a:cs typeface="ＭＳ Ｐゴシック" charset="0"/>
              </a:rPr>
              <a:t>These signals are smooth due to finite higher derivatives (a Taylor series expansion exists for every point).</a:t>
            </a:r>
          </a:p>
          <a:p>
            <a:pPr eaLnBrk="1" hangingPunct="1"/>
            <a:r>
              <a:rPr lang="en-US" sz="2000">
                <a:latin typeface="Helvetica" charset="0"/>
                <a:ea typeface="ＭＳ Ｐゴシック" charset="0"/>
                <a:cs typeface="ＭＳ Ｐゴシック" charset="0"/>
              </a:rPr>
              <a:t>A </a:t>
            </a:r>
            <a:r>
              <a:rPr lang="en-US" sz="2000" i="1">
                <a:solidFill>
                  <a:schemeClr val="folHlink"/>
                </a:solidFill>
                <a:latin typeface="Helvetica" charset="0"/>
                <a:ea typeface="ＭＳ Ｐゴシック" charset="0"/>
                <a:cs typeface="ＭＳ Ｐゴシック" charset="0"/>
              </a:rPr>
              <a:t>time-limited</a:t>
            </a:r>
            <a:r>
              <a:rPr lang="en-US" sz="2000">
                <a:latin typeface="Helvetica" charset="0"/>
                <a:ea typeface="ＭＳ Ｐゴシック" charset="0"/>
                <a:cs typeface="ＭＳ Ｐゴシック" charset="0"/>
              </a:rPr>
              <a:t> signal is one that is zero for all |t|&gt;T/2.  (Seismic signals after earthquakes are time-limited).</a:t>
            </a:r>
          </a:p>
          <a:p>
            <a:pPr eaLnBrk="1" hangingPunct="1"/>
            <a:r>
              <a:rPr lang="en-US" sz="2000">
                <a:latin typeface="Helvetica" charset="0"/>
                <a:ea typeface="ＭＳ Ｐゴシック" charset="0"/>
                <a:cs typeface="ＭＳ Ｐゴシック" charset="0"/>
              </a:rPr>
              <a:t>The only time-limited and band-limited signal is zero. (Because a Taylor Series expansion can be made anywhere, choosing a time when the signal is zero (and all derivatives are zero) shows the whole function must be zero).</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532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532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AD8D9668-CEE6-BC40-A8F1-10ED44D52F75}" type="slidenum">
              <a:rPr lang="en-US" sz="1400">
                <a:latin typeface="Helvetica" charset="0"/>
              </a:rPr>
              <a:pPr/>
              <a:t>21</a:t>
            </a:fld>
            <a:endParaRPr lang="en-US" sz="1400">
              <a:latin typeface="Helvetica" charset="0"/>
            </a:endParaRPr>
          </a:p>
        </p:txBody>
      </p:sp>
      <p:sp>
        <p:nvSpPr>
          <p:cNvPr id="53254"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Reciprocity Relationships: Continuous/Continuous</a:t>
            </a:r>
          </a:p>
        </p:txBody>
      </p:sp>
      <p:sp>
        <p:nvSpPr>
          <p:cNvPr id="53255" name="Rectangle 3"/>
          <p:cNvSpPr>
            <a:spLocks noGrp="1" noChangeArrowheads="1"/>
          </p:cNvSpPr>
          <p:nvPr>
            <p:ph type="body" idx="1"/>
          </p:nvPr>
        </p:nvSpPr>
        <p:spPr/>
        <p:txBody>
          <a:bodyPr/>
          <a:lstStyle/>
          <a:p>
            <a:pPr eaLnBrk="1" hangingPunct="1"/>
            <a:r>
              <a:rPr lang="en-US">
                <a:latin typeface="Helvetica" charset="0"/>
                <a:ea typeface="ＭＳ Ｐゴシック" charset="0"/>
                <a:cs typeface="ＭＳ Ｐゴシック" charset="0"/>
              </a:rPr>
              <a:t>Relationship between time and frequency domains leading to fundamental uncertainty relationships</a:t>
            </a:r>
          </a:p>
          <a:p>
            <a:pPr eaLnBrk="1" hangingPunct="1"/>
            <a:r>
              <a:rPr lang="en-US" i="1">
                <a:latin typeface="Helvetica" charset="0"/>
                <a:ea typeface="ＭＳ Ｐゴシック" charset="0"/>
                <a:cs typeface="ＭＳ Ｐゴシック" charset="0"/>
              </a:rPr>
              <a:t>Similarity theorem</a:t>
            </a:r>
            <a:r>
              <a:rPr lang="en-US">
                <a:latin typeface="Helvetica" charset="0"/>
                <a:ea typeface="ＭＳ Ｐゴシック" charset="0"/>
                <a:cs typeface="ＭＳ Ｐゴシック" charset="0"/>
              </a:rPr>
              <a:t>: if g(.) and G(.) are a Fourier transform pair then</a:t>
            </a:r>
          </a:p>
          <a:p>
            <a:pPr eaLnBrk="1" hangingPunct="1"/>
            <a:endParaRPr lang="en-US">
              <a:latin typeface="Helvetica" charset="0"/>
              <a:ea typeface="ＭＳ Ｐゴシック" charset="0"/>
              <a:cs typeface="ＭＳ Ｐゴシック" charset="0"/>
            </a:endParaRPr>
          </a:p>
          <a:p>
            <a:pPr eaLnBrk="1" hangingPunct="1"/>
            <a:endParaRPr lang="en-US">
              <a:latin typeface="Helvetica" charset="0"/>
              <a:ea typeface="ＭＳ Ｐゴシック" charset="0"/>
              <a:cs typeface="ＭＳ Ｐゴシック" charset="0"/>
            </a:endParaRPr>
          </a:p>
          <a:p>
            <a:pPr eaLnBrk="1" hangingPunct="1"/>
            <a:r>
              <a:rPr lang="en-US">
                <a:latin typeface="Helvetica" charset="0"/>
                <a:ea typeface="ＭＳ Ｐゴシック" charset="0"/>
                <a:cs typeface="ＭＳ Ｐゴシック" charset="0"/>
              </a:rPr>
              <a:t>Thus if one domain expands horizontally and vertically the other contracts in the corresponding directions</a:t>
            </a:r>
          </a:p>
          <a:p>
            <a:pPr eaLnBrk="1" hangingPunct="1"/>
            <a:r>
              <a:rPr lang="en-US">
                <a:latin typeface="Helvetica" charset="0"/>
                <a:ea typeface="ＭＳ Ｐゴシック" charset="0"/>
                <a:cs typeface="ＭＳ Ｐゴシック" charset="0"/>
              </a:rPr>
              <a:t>This form is often shown with the |a| scaling on just one side  of the equation.</a:t>
            </a:r>
          </a:p>
        </p:txBody>
      </p:sp>
      <p:graphicFrame>
        <p:nvGraphicFramePr>
          <p:cNvPr id="53250" name="Object 2"/>
          <p:cNvGraphicFramePr>
            <a:graphicFrameLocks noChangeAspect="1"/>
          </p:cNvGraphicFramePr>
          <p:nvPr/>
        </p:nvGraphicFramePr>
        <p:xfrm>
          <a:off x="990600" y="3429000"/>
          <a:ext cx="6669088" cy="812800"/>
        </p:xfrm>
        <a:graphic>
          <a:graphicData uri="http://schemas.openxmlformats.org/presentationml/2006/ole">
            <mc:AlternateContent xmlns:mc="http://schemas.openxmlformats.org/markup-compatibility/2006">
              <mc:Choice xmlns:v="urn:schemas-microsoft-com:vml" Requires="v">
                <p:oleObj spid="_x0000_s53256" name="Equation" r:id="rId3" imgW="6667500" imgH="812800" progId="Equation.3">
                  <p:embed/>
                </p:oleObj>
              </mc:Choice>
              <mc:Fallback>
                <p:oleObj name="Equation" r:id="rId3" imgW="6667500" imgH="812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429000"/>
                        <a:ext cx="6669088" cy="812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542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542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27913066-5BB0-9B4E-9AD6-10C994DE5D09}" type="slidenum">
              <a:rPr lang="en-US" sz="1400">
                <a:latin typeface="Helvetica" charset="0"/>
              </a:rPr>
              <a:pPr/>
              <a:t>22</a:t>
            </a:fld>
            <a:endParaRPr lang="en-US" sz="1400">
              <a:latin typeface="Helvetica" charset="0"/>
            </a:endParaRPr>
          </a:p>
        </p:txBody>
      </p:sp>
      <p:sp>
        <p:nvSpPr>
          <p:cNvPr id="54278"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Equivalent Width</a:t>
            </a:r>
          </a:p>
        </p:txBody>
      </p:sp>
      <p:sp>
        <p:nvSpPr>
          <p:cNvPr id="54279" name="Rectangle 3"/>
          <p:cNvSpPr>
            <a:spLocks noGrp="1" noChangeArrowheads="1"/>
          </p:cNvSpPr>
          <p:nvPr>
            <p:ph type="body" idx="1"/>
          </p:nvPr>
        </p:nvSpPr>
        <p:spPr/>
        <p:txBody>
          <a:bodyPr/>
          <a:lstStyle/>
          <a:p>
            <a:pPr eaLnBrk="1" hangingPunct="1">
              <a:lnSpc>
                <a:spcPct val="90000"/>
              </a:lnSpc>
            </a:pPr>
            <a:r>
              <a:rPr lang="en-US" sz="2000">
                <a:latin typeface="Helvetica" charset="0"/>
                <a:ea typeface="ＭＳ Ｐゴシック" charset="0"/>
                <a:cs typeface="ＭＳ Ｐゴシック" charset="0"/>
              </a:rPr>
              <a:t>For real functions that are positive, peaked near zero we can define an equivalent width as the width needed for a box of the height at g(0) so that area of the box is the same as the integral of the function.</a:t>
            </a:r>
          </a:p>
          <a:p>
            <a:pPr eaLnBrk="1" hangingPunct="1">
              <a:lnSpc>
                <a:spcPct val="90000"/>
              </a:lnSpc>
            </a:pPr>
            <a:r>
              <a:rPr lang="en-US" sz="2000">
                <a:latin typeface="Helvetica" charset="0"/>
                <a:ea typeface="ＭＳ Ｐゴシック" charset="0"/>
                <a:cs typeface="ＭＳ Ｐゴシック" charset="0"/>
              </a:rPr>
              <a:t>Because of reciprocity we can do this is both Fourier domains and the widths are inversely related i.e.,</a:t>
            </a: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r>
              <a:rPr lang="en-US" sz="2000">
                <a:latin typeface="Helvetica" charset="0"/>
                <a:ea typeface="ＭＳ Ｐゴシック" charset="0"/>
                <a:cs typeface="ＭＳ Ｐゴシック" charset="0"/>
              </a:rPr>
              <a:t>These concepts used in defining bandwidth.  Note: compact signals in one domain (e.g. short pulse) are wide in the other domain.</a:t>
            </a:r>
          </a:p>
          <a:p>
            <a:pPr eaLnBrk="1" hangingPunct="1">
              <a:lnSpc>
                <a:spcPct val="90000"/>
              </a:lnSpc>
            </a:pPr>
            <a:r>
              <a:rPr lang="en-US" sz="2000">
                <a:latin typeface="Helvetica" charset="0"/>
                <a:ea typeface="ＭＳ Ｐゴシック" charset="0"/>
                <a:cs typeface="ＭＳ Ｐゴシック" charset="0"/>
              </a:rPr>
              <a:t>Example: Internet bandwidth, more bandwidth shorter time to transmit bit thus faster speed.</a:t>
            </a:r>
          </a:p>
          <a:p>
            <a:pPr eaLnBrk="1" hangingPunct="1">
              <a:lnSpc>
                <a:spcPct val="90000"/>
              </a:lnSpc>
            </a:pPr>
            <a:endParaRPr lang="en-US" sz="2000">
              <a:latin typeface="Helvetica" charset="0"/>
              <a:ea typeface="ＭＳ Ｐゴシック" charset="0"/>
              <a:cs typeface="ＭＳ Ｐゴシック" charset="0"/>
            </a:endParaRPr>
          </a:p>
        </p:txBody>
      </p:sp>
      <p:graphicFrame>
        <p:nvGraphicFramePr>
          <p:cNvPr id="54274" name="Object 2"/>
          <p:cNvGraphicFramePr>
            <a:graphicFrameLocks noChangeAspect="1"/>
          </p:cNvGraphicFramePr>
          <p:nvPr/>
        </p:nvGraphicFramePr>
        <p:xfrm>
          <a:off x="976313" y="3581400"/>
          <a:ext cx="7189787" cy="838200"/>
        </p:xfrm>
        <a:graphic>
          <a:graphicData uri="http://schemas.openxmlformats.org/presentationml/2006/ole">
            <mc:AlternateContent xmlns:mc="http://schemas.openxmlformats.org/markup-compatibility/2006">
              <mc:Choice xmlns:v="urn:schemas-microsoft-com:vml" Requires="v">
                <p:oleObj spid="_x0000_s54280" name="Equation" r:id="rId3" imgW="7188200" imgH="838200" progId="Equation.3">
                  <p:embed/>
                </p:oleObj>
              </mc:Choice>
              <mc:Fallback>
                <p:oleObj name="Equation" r:id="rId3" imgW="7188200" imgH="838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6313" y="3581400"/>
                        <a:ext cx="7189787" cy="838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553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553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C437DAA1-991B-D449-94BA-360116C409B6}" type="slidenum">
              <a:rPr lang="en-US" sz="1400">
                <a:latin typeface="Helvetica" charset="0"/>
              </a:rPr>
              <a:pPr/>
              <a:t>23</a:t>
            </a:fld>
            <a:endParaRPr lang="en-US" sz="1400">
              <a:latin typeface="Helvetica" charset="0"/>
            </a:endParaRPr>
          </a:p>
        </p:txBody>
      </p:sp>
      <p:sp>
        <p:nvSpPr>
          <p:cNvPr id="55303"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Fundamental Uncertainty Relationship</a:t>
            </a:r>
          </a:p>
        </p:txBody>
      </p:sp>
      <p:sp>
        <p:nvSpPr>
          <p:cNvPr id="55304" name="Rectangle 3"/>
          <p:cNvSpPr>
            <a:spLocks noGrp="1" noChangeArrowheads="1"/>
          </p:cNvSpPr>
          <p:nvPr>
            <p:ph type="body" idx="1"/>
          </p:nvPr>
        </p:nvSpPr>
        <p:spPr/>
        <p:txBody>
          <a:bodyPr/>
          <a:lstStyle/>
          <a:p>
            <a:pPr eaLnBrk="1" hangingPunct="1">
              <a:lnSpc>
                <a:spcPct val="90000"/>
              </a:lnSpc>
            </a:pPr>
            <a:r>
              <a:rPr lang="en-US" sz="2000">
                <a:latin typeface="Helvetica" charset="0"/>
                <a:ea typeface="ＭＳ Ｐゴシック" charset="0"/>
                <a:cs typeface="ＭＳ Ｐゴシック" charset="0"/>
              </a:rPr>
              <a:t>This is a version of the Heisenberg</a:t>
            </a:r>
            <a:r>
              <a:rPr lang="ja-JP" altLang="en-US" sz="2000">
                <a:latin typeface="Helvetica" charset="0"/>
                <a:ea typeface="ＭＳ Ｐゴシック" charset="0"/>
                <a:cs typeface="ＭＳ Ｐゴシック" charset="0"/>
              </a:rPr>
              <a:t>’</a:t>
            </a:r>
            <a:r>
              <a:rPr lang="en-US" sz="2000">
                <a:latin typeface="Helvetica" charset="0"/>
                <a:ea typeface="ＭＳ Ｐゴシック" charset="0"/>
                <a:cs typeface="ＭＳ Ｐゴシック" charset="0"/>
              </a:rPr>
              <a:t>s uncertainty principle.  Instead of using area under the function to define width we use the second moment or variance.</a:t>
            </a: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r>
              <a:rPr lang="en-US" sz="2000">
                <a:latin typeface="Helvetica" charset="0"/>
                <a:ea typeface="ＭＳ Ｐゴシック" charset="0"/>
                <a:cs typeface="ＭＳ Ｐゴシック" charset="0"/>
              </a:rPr>
              <a:t>In this form, we are treating g(.) as  a probability density function</a:t>
            </a:r>
          </a:p>
          <a:p>
            <a:pPr eaLnBrk="1" hangingPunct="1">
              <a:lnSpc>
                <a:spcPct val="90000"/>
              </a:lnSpc>
            </a:pPr>
            <a:r>
              <a:rPr lang="en-US" sz="2000">
                <a:latin typeface="Helvetica" charset="0"/>
                <a:ea typeface="ＭＳ Ｐゴシック" charset="0"/>
                <a:cs typeface="ＭＳ Ｐゴシック" charset="0"/>
              </a:rPr>
              <a:t>With some derivation the Heisenberg uncertainty principle can be shown: </a:t>
            </a: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a:p>
            <a:pPr eaLnBrk="1" hangingPunct="1">
              <a:lnSpc>
                <a:spcPct val="90000"/>
              </a:lnSpc>
            </a:pPr>
            <a:endParaRPr lang="en-US" sz="2000">
              <a:latin typeface="Helvetica" charset="0"/>
              <a:ea typeface="ＭＳ Ｐゴシック" charset="0"/>
              <a:cs typeface="ＭＳ Ｐゴシック" charset="0"/>
            </a:endParaRPr>
          </a:p>
        </p:txBody>
      </p:sp>
      <p:graphicFrame>
        <p:nvGraphicFramePr>
          <p:cNvPr id="55298" name="Object 2"/>
          <p:cNvGraphicFramePr>
            <a:graphicFrameLocks noChangeAspect="1"/>
          </p:cNvGraphicFramePr>
          <p:nvPr/>
        </p:nvGraphicFramePr>
        <p:xfrm>
          <a:off x="1471613" y="2667000"/>
          <a:ext cx="6199187" cy="2273300"/>
        </p:xfrm>
        <a:graphic>
          <a:graphicData uri="http://schemas.openxmlformats.org/presentationml/2006/ole">
            <mc:AlternateContent xmlns:mc="http://schemas.openxmlformats.org/markup-compatibility/2006">
              <mc:Choice xmlns:v="urn:schemas-microsoft-com:vml" Requires="v">
                <p:oleObj spid="_x0000_s55305" name="Equation" r:id="rId4" imgW="6197600" imgH="2273300" progId="Equation.3">
                  <p:embed/>
                </p:oleObj>
              </mc:Choice>
              <mc:Fallback>
                <p:oleObj name="Equation" r:id="rId4" imgW="6197600" imgH="22733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1613" y="2667000"/>
                        <a:ext cx="6199187" cy="22733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55299" name="Object 3"/>
          <p:cNvGraphicFramePr>
            <a:graphicFrameLocks noChangeAspect="1"/>
          </p:cNvGraphicFramePr>
          <p:nvPr/>
        </p:nvGraphicFramePr>
        <p:xfrm>
          <a:off x="1905000" y="5854700"/>
          <a:ext cx="1930400" cy="469900"/>
        </p:xfrm>
        <a:graphic>
          <a:graphicData uri="http://schemas.openxmlformats.org/presentationml/2006/ole">
            <mc:AlternateContent xmlns:mc="http://schemas.openxmlformats.org/markup-compatibility/2006">
              <mc:Choice xmlns:v="urn:schemas-microsoft-com:vml" Requires="v">
                <p:oleObj spid="_x0000_s55306" name="Equation" r:id="rId6" imgW="1930400" imgH="469900" progId="Equation.3">
                  <p:embed/>
                </p:oleObj>
              </mc:Choice>
              <mc:Fallback>
                <p:oleObj name="Equation" r:id="rId6" imgW="1930400" imgH="4699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5854700"/>
                        <a:ext cx="1930400" cy="4699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573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573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7037ED37-8E9F-6340-9AB3-75E185517964}" type="slidenum">
              <a:rPr lang="en-US" sz="1400">
                <a:latin typeface="Helvetica" charset="0"/>
              </a:rPr>
              <a:pPr/>
              <a:t>24</a:t>
            </a:fld>
            <a:endParaRPr lang="en-US" sz="1400">
              <a:latin typeface="Helvetica" charset="0"/>
            </a:endParaRPr>
          </a:p>
        </p:txBody>
      </p:sp>
      <p:sp>
        <p:nvSpPr>
          <p:cNvPr id="57349"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Summary of today</a:t>
            </a:r>
            <a:r>
              <a:rPr lang="ja-JP" altLang="en-US">
                <a:latin typeface="Helvetica" charset="0"/>
                <a:ea typeface="ＭＳ Ｐゴシック" charset="0"/>
                <a:cs typeface="ＭＳ Ｐゴシック" charset="0"/>
              </a:rPr>
              <a:t>’</a:t>
            </a:r>
            <a:r>
              <a:rPr lang="en-US">
                <a:latin typeface="Helvetica" charset="0"/>
                <a:ea typeface="ＭＳ Ｐゴシック" charset="0"/>
                <a:cs typeface="ＭＳ Ｐゴシック" charset="0"/>
              </a:rPr>
              <a:t>s class</a:t>
            </a:r>
          </a:p>
        </p:txBody>
      </p:sp>
      <p:sp>
        <p:nvSpPr>
          <p:cNvPr id="57350" name="Rectangle 3"/>
          <p:cNvSpPr>
            <a:spLocks noGrp="1" noChangeArrowheads="1"/>
          </p:cNvSpPr>
          <p:nvPr>
            <p:ph type="body" idx="1"/>
          </p:nvPr>
        </p:nvSpPr>
        <p:spPr/>
        <p:txBody>
          <a:bodyPr/>
          <a:lstStyle/>
          <a:p>
            <a:pPr eaLnBrk="1" hangingPunct="1"/>
            <a:r>
              <a:rPr lang="en-US" sz="2000">
                <a:latin typeface="Helvetica" charset="0"/>
                <a:ea typeface="ＭＳ Ｐゴシック" charset="0"/>
                <a:cs typeface="ＭＳ Ｐゴシック" charset="0"/>
              </a:rPr>
              <a:t>Matrerial covered today</a:t>
            </a:r>
          </a:p>
          <a:p>
            <a:pPr lvl="1" eaLnBrk="1" hangingPunct="1"/>
            <a:r>
              <a:rPr lang="en-US" sz="2000">
                <a:latin typeface="Helvetica" charset="0"/>
                <a:ea typeface="ＭＳ Ｐゴシック" charset="0"/>
              </a:rPr>
              <a:t>Fourier Theory: Continuous time/Discrete frequency</a:t>
            </a:r>
          </a:p>
          <a:p>
            <a:pPr lvl="1" eaLnBrk="1" hangingPunct="1"/>
            <a:r>
              <a:rPr lang="en-US" sz="2000">
                <a:latin typeface="Helvetica" charset="0"/>
                <a:ea typeface="ＭＳ Ｐゴシック" charset="0"/>
              </a:rPr>
              <a:t>Fourier Theory: Continuous time and frequency</a:t>
            </a:r>
          </a:p>
          <a:p>
            <a:pPr lvl="1" eaLnBrk="1" hangingPunct="1"/>
            <a:r>
              <a:rPr lang="en-US" sz="2000">
                <a:latin typeface="Helvetica" charset="0"/>
                <a:ea typeface="ＭＳ Ｐゴシック" charset="0"/>
              </a:rPr>
              <a:t>Examples of transforms</a:t>
            </a:r>
          </a:p>
          <a:p>
            <a:pPr lvl="1" eaLnBrk="1" hangingPunct="1"/>
            <a:r>
              <a:rPr lang="en-US" sz="2000">
                <a:latin typeface="Helvetica" charset="0"/>
                <a:ea typeface="ＭＳ Ｐゴシック" charset="0"/>
              </a:rPr>
              <a:t>Fourier transform theorems (from Bracewell, R, N., The Fourier Transform and its Applications, McGraw-Hill Book Company, New York, pp. 444, 1978)</a:t>
            </a:r>
          </a:p>
          <a:p>
            <a:pPr lvl="1" eaLnBrk="1" hangingPunct="1"/>
            <a:r>
              <a:rPr lang="en-US" sz="2000">
                <a:latin typeface="Helvetica" charset="0"/>
                <a:ea typeface="ＭＳ Ｐゴシック" charset="0"/>
              </a:rPr>
              <a:t>Band-limited and time limited functions</a:t>
            </a:r>
          </a:p>
          <a:p>
            <a:pPr lvl="1" eaLnBrk="1" hangingPunct="1"/>
            <a:r>
              <a:rPr lang="en-US" sz="2000">
                <a:latin typeface="Helvetica" charset="0"/>
                <a:ea typeface="ＭＳ Ｐゴシック" charset="0"/>
              </a:rPr>
              <a:t>Continuous/Continuous reciprocity relationships</a:t>
            </a:r>
          </a:p>
          <a:p>
            <a:pPr lvl="1" eaLnBrk="1" hangingPunct="1">
              <a:buFontTx/>
              <a:buNone/>
            </a:pPr>
            <a:endParaRPr lang="en-US" sz="2000">
              <a:latin typeface="Helvetica" charset="0"/>
              <a:ea typeface="ＭＳ Ｐゴシック" charset="0"/>
            </a:endParaRPr>
          </a:p>
          <a:p>
            <a:pPr eaLnBrk="1" hangingPunct="1"/>
            <a:endParaRPr lang="en-US" sz="2000">
              <a:latin typeface="Helvetic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3932D89A-5228-484B-9A23-803C7E0AC968}" type="slidenum">
              <a:rPr lang="en-US" sz="1400">
                <a:latin typeface="Helvetica" charset="0"/>
              </a:rPr>
              <a:pPr/>
              <a:t>3</a:t>
            </a:fld>
            <a:endParaRPr lang="en-US" sz="1400">
              <a:latin typeface="Helvetica" charset="0"/>
            </a:endParaRPr>
          </a:p>
        </p:txBody>
      </p:sp>
      <p:sp>
        <p:nvSpPr>
          <p:cNvPr id="19461"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Theory</a:t>
            </a:r>
          </a:p>
        </p:txBody>
      </p:sp>
      <p:sp>
        <p:nvSpPr>
          <p:cNvPr id="19462" name="Rectangle 3"/>
          <p:cNvSpPr>
            <a:spLocks noGrp="1" noChangeArrowheads="1"/>
          </p:cNvSpPr>
          <p:nvPr>
            <p:ph type="body" idx="1"/>
          </p:nvPr>
        </p:nvSpPr>
        <p:spPr/>
        <p:txBody>
          <a:bodyPr/>
          <a:lstStyle/>
          <a:p>
            <a:pPr eaLnBrk="1" hangingPunct="1">
              <a:lnSpc>
                <a:spcPct val="90000"/>
              </a:lnSpc>
            </a:pPr>
            <a:r>
              <a:rPr lang="en-US">
                <a:latin typeface="Helvetica" charset="0"/>
                <a:ea typeface="ＭＳ Ｐゴシック" charset="0"/>
                <a:cs typeface="ＭＳ Ｐゴシック" charset="0"/>
              </a:rPr>
              <a:t>Examine in this class definition of various spectra for deterministic functions of time (again could be other sequential quantity)</a:t>
            </a:r>
          </a:p>
          <a:p>
            <a:pPr eaLnBrk="1" hangingPunct="1">
              <a:lnSpc>
                <a:spcPct val="90000"/>
              </a:lnSpc>
            </a:pPr>
            <a:r>
              <a:rPr lang="en-US">
                <a:latin typeface="Helvetica" charset="0"/>
                <a:ea typeface="ＭＳ Ｐゴシック" charset="0"/>
                <a:cs typeface="ＭＳ Ｐゴシック" charset="0"/>
              </a:rPr>
              <a:t>Rational:</a:t>
            </a:r>
          </a:p>
          <a:p>
            <a:pPr lvl="1" eaLnBrk="1" hangingPunct="1">
              <a:lnSpc>
                <a:spcPct val="90000"/>
              </a:lnSpc>
            </a:pPr>
            <a:r>
              <a:rPr lang="en-US">
                <a:latin typeface="Helvetica" charset="0"/>
                <a:ea typeface="ＭＳ Ｐゴシック" charset="0"/>
              </a:rPr>
              <a:t>A realization of a stochastic process is </a:t>
            </a:r>
            <a:r>
              <a:rPr lang="ja-JP" altLang="en-US">
                <a:latin typeface="Helvetica" charset="0"/>
                <a:ea typeface="ＭＳ Ｐゴシック" charset="0"/>
              </a:rPr>
              <a:t>“</a:t>
            </a:r>
            <a:r>
              <a:rPr lang="en-US">
                <a:latin typeface="Helvetica" charset="0"/>
                <a:ea typeface="ＭＳ Ｐゴシック" charset="0"/>
              </a:rPr>
              <a:t>deterministic</a:t>
            </a:r>
            <a:r>
              <a:rPr lang="ja-JP" altLang="en-US">
                <a:latin typeface="Helvetica" charset="0"/>
                <a:ea typeface="ＭＳ Ｐゴシック" charset="0"/>
              </a:rPr>
              <a:t>”</a:t>
            </a:r>
            <a:r>
              <a:rPr lang="en-US">
                <a:latin typeface="Helvetica" charset="0"/>
                <a:ea typeface="ＭＳ Ｐゴシック" charset="0"/>
              </a:rPr>
              <a:t> and so material here motivates the definition of spectrum for stationary process</a:t>
            </a:r>
          </a:p>
          <a:p>
            <a:pPr lvl="1" eaLnBrk="1" hangingPunct="1">
              <a:lnSpc>
                <a:spcPct val="90000"/>
              </a:lnSpc>
            </a:pPr>
            <a:r>
              <a:rPr lang="en-US">
                <a:latin typeface="Helvetica" charset="0"/>
                <a:ea typeface="ＭＳ Ｐゴシック" charset="0"/>
              </a:rPr>
              <a:t>Concept here (reciprocity, tapers) apply to deterministic and stochastic processes</a:t>
            </a:r>
          </a:p>
          <a:p>
            <a:pPr lvl="1" eaLnBrk="1" hangingPunct="1">
              <a:lnSpc>
                <a:spcPct val="90000"/>
              </a:lnSpc>
            </a:pPr>
            <a:r>
              <a:rPr lang="en-US">
                <a:latin typeface="Helvetica" charset="0"/>
                <a:ea typeface="ＭＳ Ｐゴシック" charset="0"/>
              </a:rPr>
              <a:t>Properties of deterministic functions appear in many stochastic processes.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215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A18FA5F3-F145-B84C-9EC9-F1ECF473E79B}" type="slidenum">
              <a:rPr lang="en-US" sz="1400">
                <a:latin typeface="Helvetica" charset="0"/>
              </a:rPr>
              <a:pPr/>
              <a:t>4</a:t>
            </a:fld>
            <a:endParaRPr lang="en-US" sz="1400">
              <a:latin typeface="Helvetica" charset="0"/>
            </a:endParaRPr>
          </a:p>
        </p:txBody>
      </p:sp>
      <p:sp>
        <p:nvSpPr>
          <p:cNvPr id="21511"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Theory - Continuous time/Discrete frequency</a:t>
            </a:r>
          </a:p>
        </p:txBody>
      </p:sp>
      <p:sp>
        <p:nvSpPr>
          <p:cNvPr id="21512" name="Rectangle 3"/>
          <p:cNvSpPr>
            <a:spLocks noGrp="1" noChangeArrowheads="1"/>
          </p:cNvSpPr>
          <p:nvPr>
            <p:ph type="body" idx="1"/>
          </p:nvPr>
        </p:nvSpPr>
        <p:spPr/>
        <p:txBody>
          <a:bodyPr/>
          <a:lstStyle/>
          <a:p>
            <a:pPr eaLnBrk="1" hangingPunct="1"/>
            <a:r>
              <a:rPr lang="en-US">
                <a:latin typeface="Helvetica" charset="0"/>
                <a:ea typeface="ＭＳ Ｐゴシック" charset="0"/>
                <a:cs typeface="ＭＳ Ｐゴシック" charset="0"/>
              </a:rPr>
              <a:t>Given that cos(2</a:t>
            </a:r>
            <a:r>
              <a:rPr lang="en-US">
                <a:latin typeface="Symbol" charset="0"/>
                <a:ea typeface="ＭＳ Ｐゴシック" charset="0"/>
                <a:cs typeface="ＭＳ Ｐゴシック" charset="0"/>
                <a:sym typeface="Symbol" charset="0"/>
              </a:rPr>
              <a:t></a:t>
            </a:r>
            <a:r>
              <a:rPr lang="en-US">
                <a:latin typeface="Helvetica" charset="0"/>
                <a:ea typeface="ＭＳ Ｐゴシック" charset="0"/>
                <a:cs typeface="ＭＳ Ｐゴシック" charset="0"/>
              </a:rPr>
              <a:t>nt/T) and sin(2</a:t>
            </a:r>
            <a:r>
              <a:rPr lang="en-US">
                <a:latin typeface="Symbol" charset="0"/>
                <a:ea typeface="ＭＳ Ｐゴシック" charset="0"/>
                <a:cs typeface="ＭＳ Ｐゴシック" charset="0"/>
                <a:sym typeface="Symbol" charset="0"/>
              </a:rPr>
              <a:t></a:t>
            </a:r>
            <a:r>
              <a:rPr lang="en-US">
                <a:latin typeface="Helvetica" charset="0"/>
                <a:ea typeface="ＭＳ Ｐゴシック" charset="0"/>
                <a:cs typeface="ＭＳ Ｐゴシック" charset="0"/>
              </a:rPr>
              <a:t>nt/T) define periodic functions of t with T&gt;0, we can write a general periodic function as</a:t>
            </a:r>
          </a:p>
          <a:p>
            <a:pPr eaLnBrk="1" hangingPunct="1"/>
            <a:endParaRPr lang="en-US">
              <a:latin typeface="Helvetica" charset="0"/>
              <a:ea typeface="ＭＳ Ｐゴシック" charset="0"/>
              <a:cs typeface="ＭＳ Ｐゴシック" charset="0"/>
            </a:endParaRPr>
          </a:p>
          <a:p>
            <a:pPr eaLnBrk="1" hangingPunct="1"/>
            <a:endParaRPr lang="en-US">
              <a:latin typeface="Helvetica" charset="0"/>
              <a:ea typeface="ＭＳ Ｐゴシック" charset="0"/>
              <a:cs typeface="ＭＳ Ｐゴシック" charset="0"/>
            </a:endParaRPr>
          </a:p>
          <a:p>
            <a:pPr eaLnBrk="1" hangingPunct="1"/>
            <a:r>
              <a:rPr lang="en-US">
                <a:latin typeface="Helvetica" charset="0"/>
                <a:ea typeface="ＭＳ Ｐゴシック" charset="0"/>
                <a:cs typeface="ＭＳ Ｐゴシック" charset="0"/>
              </a:rPr>
              <a:t>This expression can be written more compactly as</a:t>
            </a:r>
          </a:p>
          <a:p>
            <a:pPr eaLnBrk="1" hangingPunct="1"/>
            <a:endParaRPr lang="en-US">
              <a:latin typeface="Helvetica" charset="0"/>
              <a:ea typeface="ＭＳ Ｐゴシック" charset="0"/>
              <a:cs typeface="ＭＳ Ｐゴシック" charset="0"/>
            </a:endParaRPr>
          </a:p>
          <a:p>
            <a:pPr eaLnBrk="1" hangingPunct="1"/>
            <a:endParaRPr lang="en-US">
              <a:latin typeface="Helvetica" charset="0"/>
              <a:ea typeface="ＭＳ Ｐゴシック" charset="0"/>
              <a:cs typeface="ＭＳ Ｐゴシック" charset="0"/>
            </a:endParaRPr>
          </a:p>
        </p:txBody>
      </p:sp>
      <p:graphicFrame>
        <p:nvGraphicFramePr>
          <p:cNvPr id="21506" name="Object 2"/>
          <p:cNvGraphicFramePr>
            <a:graphicFrameLocks noChangeAspect="1"/>
          </p:cNvGraphicFramePr>
          <p:nvPr/>
        </p:nvGraphicFramePr>
        <p:xfrm>
          <a:off x="1143000" y="2957513"/>
          <a:ext cx="6858000" cy="941387"/>
        </p:xfrm>
        <a:graphic>
          <a:graphicData uri="http://schemas.openxmlformats.org/presentationml/2006/ole">
            <mc:AlternateContent xmlns:mc="http://schemas.openxmlformats.org/markup-compatibility/2006">
              <mc:Choice xmlns:v="urn:schemas-microsoft-com:vml" Requires="v">
                <p:oleObj spid="_x0000_s21513" name="Equation" r:id="rId4" imgW="9258300" imgH="1270000" progId="Equation.3">
                  <p:embed/>
                </p:oleObj>
              </mc:Choice>
              <mc:Fallback>
                <p:oleObj name="Equation" r:id="rId4" imgW="9258300" imgH="1270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957513"/>
                        <a:ext cx="6858000" cy="9413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1507" name="Object 3"/>
          <p:cNvGraphicFramePr>
            <a:graphicFrameLocks noChangeAspect="1"/>
          </p:cNvGraphicFramePr>
          <p:nvPr/>
        </p:nvGraphicFramePr>
        <p:xfrm>
          <a:off x="1543050" y="4343400"/>
          <a:ext cx="6059488" cy="2184400"/>
        </p:xfrm>
        <a:graphic>
          <a:graphicData uri="http://schemas.openxmlformats.org/presentationml/2006/ole">
            <mc:AlternateContent xmlns:mc="http://schemas.openxmlformats.org/markup-compatibility/2006">
              <mc:Choice xmlns:v="urn:schemas-microsoft-com:vml" Requires="v">
                <p:oleObj spid="_x0000_s21514" name="Equation" r:id="rId6" imgW="6057900" imgH="2184400" progId="Equation.3">
                  <p:embed/>
                </p:oleObj>
              </mc:Choice>
              <mc:Fallback>
                <p:oleObj name="Equation" r:id="rId6" imgW="6057900" imgH="21844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3050" y="4343400"/>
                        <a:ext cx="6059488" cy="2184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235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B3CA1E3-9BA3-A443-ACD1-078269A5E6F6}" type="slidenum">
              <a:rPr lang="en-US" sz="1400">
                <a:latin typeface="Helvetica" charset="0"/>
              </a:rPr>
              <a:pPr/>
              <a:t>5</a:t>
            </a:fld>
            <a:endParaRPr lang="en-US" sz="1400">
              <a:latin typeface="Helvetica" charset="0"/>
            </a:endParaRPr>
          </a:p>
        </p:txBody>
      </p:sp>
      <p:sp>
        <p:nvSpPr>
          <p:cNvPr id="23558"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Theory Expansion</a:t>
            </a:r>
          </a:p>
        </p:txBody>
      </p:sp>
      <p:sp>
        <p:nvSpPr>
          <p:cNvPr id="23559" name="Rectangle 3"/>
          <p:cNvSpPr>
            <a:spLocks noGrp="1" noChangeArrowheads="1"/>
          </p:cNvSpPr>
          <p:nvPr>
            <p:ph type="body" idx="1"/>
          </p:nvPr>
        </p:nvSpPr>
        <p:spPr/>
        <p:txBody>
          <a:bodyPr/>
          <a:lstStyle/>
          <a:p>
            <a:pPr eaLnBrk="1" hangingPunct="1"/>
            <a:r>
              <a:rPr lang="en-US">
                <a:latin typeface="Helvetica" charset="0"/>
                <a:ea typeface="ＭＳ Ｐゴシック" charset="0"/>
                <a:cs typeface="ＭＳ Ｐゴシック" charset="0"/>
              </a:rPr>
              <a:t>The use of negative frequencies is convenient mathematical trick that allow simplification of expressions and an easy addition for complex and real functions.</a:t>
            </a:r>
          </a:p>
          <a:p>
            <a:pPr eaLnBrk="1" hangingPunct="1"/>
            <a:r>
              <a:rPr lang="en-US">
                <a:latin typeface="Helvetica" charset="0"/>
                <a:ea typeface="ＭＳ Ｐゴシック" charset="0"/>
                <a:cs typeface="ＭＳ Ｐゴシック" charset="0"/>
              </a:rPr>
              <a:t>If a and b are real then G*</a:t>
            </a:r>
            <a:r>
              <a:rPr lang="en-US" baseline="-25000">
                <a:latin typeface="Helvetica" charset="0"/>
                <a:ea typeface="ＭＳ Ｐゴシック" charset="0"/>
                <a:cs typeface="ＭＳ Ｐゴシック" charset="0"/>
              </a:rPr>
              <a:t>-n</a:t>
            </a:r>
            <a:r>
              <a:rPr lang="en-US">
                <a:latin typeface="Helvetica" charset="0"/>
                <a:ea typeface="ＭＳ Ｐゴシック" charset="0"/>
                <a:cs typeface="ＭＳ Ｐゴシック" charset="0"/>
              </a:rPr>
              <a:t>=G</a:t>
            </a:r>
            <a:r>
              <a:rPr lang="en-US" baseline="-25000">
                <a:latin typeface="Helvetica" charset="0"/>
                <a:ea typeface="ＭＳ Ｐゴシック" charset="0"/>
                <a:cs typeface="ＭＳ Ｐゴシック" charset="0"/>
              </a:rPr>
              <a:t>n</a:t>
            </a:r>
            <a:r>
              <a:rPr lang="en-US">
                <a:latin typeface="Helvetica" charset="0"/>
                <a:ea typeface="ＭＳ Ｐゴシック" charset="0"/>
                <a:cs typeface="ＭＳ Ｐゴシック" charset="0"/>
              </a:rPr>
              <a:t> and |G</a:t>
            </a:r>
            <a:r>
              <a:rPr lang="en-US" baseline="-25000">
                <a:latin typeface="Helvetica" charset="0"/>
                <a:ea typeface="ＭＳ Ｐゴシック" charset="0"/>
                <a:cs typeface="ＭＳ Ｐゴシック" charset="0"/>
              </a:rPr>
              <a:t>-n</a:t>
            </a:r>
            <a:r>
              <a:rPr lang="en-US">
                <a:latin typeface="Helvetica" charset="0"/>
                <a:ea typeface="ＭＳ Ｐゴシック" charset="0"/>
                <a:cs typeface="ＭＳ Ｐゴシック" charset="0"/>
              </a:rPr>
              <a:t>|=|G</a:t>
            </a:r>
            <a:r>
              <a:rPr lang="en-US" baseline="-25000">
                <a:latin typeface="Helvetica" charset="0"/>
                <a:ea typeface="ＭＳ Ｐゴシック" charset="0"/>
                <a:cs typeface="ＭＳ Ｐゴシック" charset="0"/>
              </a:rPr>
              <a:t>n</a:t>
            </a:r>
            <a:r>
              <a:rPr lang="en-US">
                <a:latin typeface="Helvetica" charset="0"/>
                <a:ea typeface="ＭＳ Ｐゴシック" charset="0"/>
                <a:cs typeface="ＭＳ Ｐゴシック" charset="0"/>
              </a:rPr>
              <a:t>|</a:t>
            </a:r>
          </a:p>
          <a:p>
            <a:pPr eaLnBrk="1" hangingPunct="1"/>
            <a:r>
              <a:rPr lang="en-US">
                <a:latin typeface="Helvetica" charset="0"/>
                <a:ea typeface="ＭＳ Ｐゴシック" charset="0"/>
                <a:cs typeface="ＭＳ Ｐゴシック" charset="0"/>
              </a:rPr>
              <a:t>Any bounded, periodic function can be, in a certain sense, be represented by the expansion on the previous slide.</a:t>
            </a:r>
          </a:p>
          <a:p>
            <a:pPr eaLnBrk="1" hangingPunct="1"/>
            <a:r>
              <a:rPr lang="en-US">
                <a:latin typeface="Helvetica" charset="0"/>
                <a:ea typeface="ＭＳ Ｐゴシック" charset="0"/>
                <a:cs typeface="ＭＳ Ｐゴシック" charset="0"/>
              </a:rPr>
              <a:t>This result can be shown by defining:</a:t>
            </a:r>
          </a:p>
        </p:txBody>
      </p:sp>
      <p:graphicFrame>
        <p:nvGraphicFramePr>
          <p:cNvPr id="23554" name="Object 2"/>
          <p:cNvGraphicFramePr>
            <a:graphicFrameLocks noChangeAspect="1"/>
          </p:cNvGraphicFramePr>
          <p:nvPr/>
        </p:nvGraphicFramePr>
        <p:xfrm>
          <a:off x="1066800" y="5384800"/>
          <a:ext cx="6529388" cy="787400"/>
        </p:xfrm>
        <a:graphic>
          <a:graphicData uri="http://schemas.openxmlformats.org/presentationml/2006/ole">
            <mc:AlternateContent xmlns:mc="http://schemas.openxmlformats.org/markup-compatibility/2006">
              <mc:Choice xmlns:v="urn:schemas-microsoft-com:vml" Requires="v">
                <p:oleObj spid="_x0000_s23560" name="Equation" r:id="rId4" imgW="6527800" imgH="787400" progId="Equation.3">
                  <p:embed/>
                </p:oleObj>
              </mc:Choice>
              <mc:Fallback>
                <p:oleObj name="Equation" r:id="rId4" imgW="6527800" imgH="787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384800"/>
                        <a:ext cx="6529388" cy="787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1D387DC0-2D5A-FB4F-AD2A-66F0DF795D6F}" type="slidenum">
              <a:rPr lang="en-US" sz="1400">
                <a:latin typeface="Helvetica" charset="0"/>
              </a:rPr>
              <a:pPr/>
              <a:t>6</a:t>
            </a:fld>
            <a:endParaRPr lang="en-US" sz="1400">
              <a:latin typeface="Helvetica" charset="0"/>
            </a:endParaRPr>
          </a:p>
        </p:txBody>
      </p:sp>
      <p:sp>
        <p:nvSpPr>
          <p:cNvPr id="25607"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Fourier Theory: Expansion</a:t>
            </a:r>
          </a:p>
        </p:txBody>
      </p:sp>
      <p:sp>
        <p:nvSpPr>
          <p:cNvPr id="25608" name="Rectangle 3"/>
          <p:cNvSpPr>
            <a:spLocks noGrp="1" noChangeArrowheads="1"/>
          </p:cNvSpPr>
          <p:nvPr>
            <p:ph type="body" idx="1"/>
          </p:nvPr>
        </p:nvSpPr>
        <p:spPr/>
        <p:txBody>
          <a:bodyPr/>
          <a:lstStyle/>
          <a:p>
            <a:pPr eaLnBrk="1" hangingPunct="1">
              <a:lnSpc>
                <a:spcPct val="90000"/>
              </a:lnSpc>
            </a:pPr>
            <a:r>
              <a:rPr lang="en-US">
                <a:latin typeface="Helvetica" charset="0"/>
                <a:ea typeface="ＭＳ Ｐゴシック" charset="0"/>
                <a:cs typeface="ＭＳ Ｐゴシック" charset="0"/>
              </a:rPr>
              <a:t>As m goes to infinity: g</a:t>
            </a:r>
            <a:r>
              <a:rPr lang="en-US" baseline="-25000">
                <a:latin typeface="Helvetica" charset="0"/>
                <a:ea typeface="ＭＳ Ｐゴシック" charset="0"/>
                <a:cs typeface="ＭＳ Ｐゴシック" charset="0"/>
              </a:rPr>
              <a:t>p,m</a:t>
            </a:r>
            <a:r>
              <a:rPr lang="en-US">
                <a:latin typeface="Helvetica" charset="0"/>
                <a:ea typeface="ＭＳ Ｐゴシック" charset="0"/>
                <a:cs typeface="ＭＳ Ｐゴシック" charset="0"/>
              </a:rPr>
              <a:t> will converge to g</a:t>
            </a:r>
            <a:r>
              <a:rPr lang="en-US" baseline="-25000">
                <a:latin typeface="Helvetica" charset="0"/>
                <a:ea typeface="ＭＳ Ｐゴシック" charset="0"/>
                <a:cs typeface="ＭＳ Ｐゴシック" charset="0"/>
              </a:rPr>
              <a:t>p</a:t>
            </a:r>
            <a:r>
              <a:rPr lang="en-US">
                <a:latin typeface="Helvetica" charset="0"/>
                <a:ea typeface="ＭＳ Ｐゴシック" charset="0"/>
                <a:cs typeface="ＭＳ Ｐゴシック" charset="0"/>
              </a:rPr>
              <a:t> in mean square sense i.e., </a:t>
            </a:r>
          </a:p>
          <a:p>
            <a:pPr eaLnBrk="1" hangingPunct="1">
              <a:lnSpc>
                <a:spcPct val="90000"/>
              </a:lnSpc>
            </a:pPr>
            <a:endParaRPr lang="en-US">
              <a:latin typeface="Helvetica" charset="0"/>
              <a:ea typeface="ＭＳ Ｐゴシック" charset="0"/>
              <a:cs typeface="ＭＳ Ｐゴシック" charset="0"/>
            </a:endParaRPr>
          </a:p>
          <a:p>
            <a:pPr eaLnBrk="1" hangingPunct="1">
              <a:lnSpc>
                <a:spcPct val="90000"/>
              </a:lnSpc>
            </a:pPr>
            <a:endParaRPr lang="en-US">
              <a:latin typeface="Helvetica" charset="0"/>
              <a:ea typeface="ＭＳ Ｐゴシック" charset="0"/>
              <a:cs typeface="ＭＳ Ｐゴシック" charset="0"/>
            </a:endParaRPr>
          </a:p>
          <a:p>
            <a:pPr eaLnBrk="1" hangingPunct="1">
              <a:lnSpc>
                <a:spcPct val="90000"/>
              </a:lnSpc>
            </a:pPr>
            <a:r>
              <a:rPr lang="en-US">
                <a:latin typeface="Helvetica" charset="0"/>
                <a:ea typeface="ＭＳ Ｐゴシック" charset="0"/>
                <a:cs typeface="ＭＳ Ｐゴシック" charset="0"/>
              </a:rPr>
              <a:t>This type of equality is denoted with a ms over the equals sign.</a:t>
            </a:r>
          </a:p>
          <a:p>
            <a:pPr eaLnBrk="1" hangingPunct="1">
              <a:lnSpc>
                <a:spcPct val="90000"/>
              </a:lnSpc>
            </a:pPr>
            <a:r>
              <a:rPr lang="en-US">
                <a:latin typeface="Helvetica" charset="0"/>
                <a:ea typeface="ＭＳ Ｐゴシック" charset="0"/>
                <a:cs typeface="ＭＳ Ｐゴシック" charset="0"/>
              </a:rPr>
              <a:t>Relationship derived with orthogonality relation</a:t>
            </a:r>
          </a:p>
          <a:p>
            <a:pPr eaLnBrk="1" hangingPunct="1">
              <a:lnSpc>
                <a:spcPct val="90000"/>
              </a:lnSpc>
            </a:pPr>
            <a:endParaRPr lang="en-US">
              <a:latin typeface="Helvetica" charset="0"/>
              <a:ea typeface="ＭＳ Ｐゴシック" charset="0"/>
              <a:cs typeface="ＭＳ Ｐゴシック" charset="0"/>
            </a:endParaRPr>
          </a:p>
          <a:p>
            <a:pPr eaLnBrk="1" hangingPunct="1">
              <a:lnSpc>
                <a:spcPct val="90000"/>
              </a:lnSpc>
            </a:pPr>
            <a:endParaRPr lang="en-US">
              <a:latin typeface="Helvetica" charset="0"/>
              <a:ea typeface="ＭＳ Ｐゴシック" charset="0"/>
              <a:cs typeface="ＭＳ Ｐゴシック" charset="0"/>
            </a:endParaRPr>
          </a:p>
          <a:p>
            <a:pPr eaLnBrk="1" hangingPunct="1">
              <a:lnSpc>
                <a:spcPct val="90000"/>
              </a:lnSpc>
            </a:pPr>
            <a:r>
              <a:rPr lang="en-US">
                <a:latin typeface="Helvetica" charset="0"/>
                <a:ea typeface="ＭＳ Ｐゴシック" charset="0"/>
                <a:cs typeface="ＭＳ Ｐゴシック" charset="0"/>
              </a:rPr>
              <a:t>Eqn (1) is the </a:t>
            </a:r>
            <a:r>
              <a:rPr lang="en-US" i="1">
                <a:latin typeface="Helvetica" charset="0"/>
                <a:ea typeface="ＭＳ Ｐゴシック" charset="0"/>
                <a:cs typeface="ＭＳ Ｐゴシック" charset="0"/>
              </a:rPr>
              <a:t>Fourier series representation</a:t>
            </a:r>
            <a:r>
              <a:rPr lang="en-US">
                <a:latin typeface="Helvetica" charset="0"/>
                <a:ea typeface="ＭＳ Ｐゴシック" charset="0"/>
                <a:cs typeface="ＭＳ Ｐゴシック" charset="0"/>
              </a:rPr>
              <a:t>, G</a:t>
            </a:r>
            <a:r>
              <a:rPr lang="en-US" baseline="-25000">
                <a:latin typeface="Helvetica" charset="0"/>
                <a:ea typeface="ＭＳ Ｐゴシック" charset="0"/>
                <a:cs typeface="ＭＳ Ｐゴシック" charset="0"/>
              </a:rPr>
              <a:t>n</a:t>
            </a:r>
            <a:r>
              <a:rPr lang="en-US">
                <a:latin typeface="Helvetica" charset="0"/>
                <a:ea typeface="ＭＳ Ｐゴシック" charset="0"/>
                <a:cs typeface="ＭＳ Ｐゴシック" charset="0"/>
              </a:rPr>
              <a:t> in n</a:t>
            </a:r>
            <a:r>
              <a:rPr lang="en-US" baseline="30000">
                <a:latin typeface="Helvetica" charset="0"/>
                <a:ea typeface="ＭＳ Ｐゴシック" charset="0"/>
                <a:cs typeface="ＭＳ Ｐゴシック" charset="0"/>
              </a:rPr>
              <a:t>th</a:t>
            </a:r>
            <a:r>
              <a:rPr lang="en-US">
                <a:latin typeface="Helvetica" charset="0"/>
                <a:ea typeface="ＭＳ Ｐゴシック" charset="0"/>
                <a:cs typeface="ＭＳ Ｐゴシック" charset="0"/>
              </a:rPr>
              <a:t> </a:t>
            </a:r>
            <a:r>
              <a:rPr lang="en-US" i="1">
                <a:latin typeface="Helvetica" charset="0"/>
                <a:ea typeface="ＭＳ Ｐゴシック" charset="0"/>
                <a:cs typeface="ＭＳ Ｐゴシック" charset="0"/>
              </a:rPr>
              <a:t>Fourier coefficient</a:t>
            </a:r>
            <a:r>
              <a:rPr lang="en-US">
                <a:latin typeface="Helvetica" charset="0"/>
                <a:ea typeface="ＭＳ Ｐゴシック" charset="0"/>
                <a:cs typeface="ＭＳ Ｐゴシック" charset="0"/>
              </a:rPr>
              <a:t>. </a:t>
            </a:r>
          </a:p>
        </p:txBody>
      </p:sp>
      <p:graphicFrame>
        <p:nvGraphicFramePr>
          <p:cNvPr id="25602" name="Object 2"/>
          <p:cNvGraphicFramePr>
            <a:graphicFrameLocks noChangeAspect="1"/>
          </p:cNvGraphicFramePr>
          <p:nvPr/>
        </p:nvGraphicFramePr>
        <p:xfrm>
          <a:off x="3505200" y="2247900"/>
          <a:ext cx="4102100" cy="787400"/>
        </p:xfrm>
        <a:graphic>
          <a:graphicData uri="http://schemas.openxmlformats.org/presentationml/2006/ole">
            <mc:AlternateContent xmlns:mc="http://schemas.openxmlformats.org/markup-compatibility/2006">
              <mc:Choice xmlns:v="urn:schemas-microsoft-com:vml" Requires="v">
                <p:oleObj spid="_x0000_s25609" name="Equation" r:id="rId4" imgW="4102100" imgH="787400" progId="Equation.3">
                  <p:embed/>
                </p:oleObj>
              </mc:Choice>
              <mc:Fallback>
                <p:oleObj name="Equation" r:id="rId4" imgW="4102100" imgH="787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2247900"/>
                        <a:ext cx="4102100"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5603" name="Object 3"/>
          <p:cNvGraphicFramePr>
            <a:graphicFrameLocks noChangeAspect="1"/>
          </p:cNvGraphicFramePr>
          <p:nvPr/>
        </p:nvGraphicFramePr>
        <p:xfrm>
          <a:off x="2286000" y="4445000"/>
          <a:ext cx="3873500" cy="812800"/>
        </p:xfrm>
        <a:graphic>
          <a:graphicData uri="http://schemas.openxmlformats.org/presentationml/2006/ole">
            <mc:AlternateContent xmlns:mc="http://schemas.openxmlformats.org/markup-compatibility/2006">
              <mc:Choice xmlns:v="urn:schemas-microsoft-com:vml" Requires="v">
                <p:oleObj spid="_x0000_s25610" name="Equation" r:id="rId6" imgW="3873500" imgH="812800" progId="Equation.3">
                  <p:embed/>
                </p:oleObj>
              </mc:Choice>
              <mc:Fallback>
                <p:oleObj name="Equation" r:id="rId6" imgW="3873500" imgH="8128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4445000"/>
                        <a:ext cx="3873500" cy="812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276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DC325386-8AD4-8747-9353-3AC3F7B0D4BC}" type="slidenum">
              <a:rPr lang="en-US" sz="1400">
                <a:latin typeface="Helvetica" charset="0"/>
              </a:rPr>
              <a:pPr/>
              <a:t>7</a:t>
            </a:fld>
            <a:endParaRPr lang="en-US" sz="1400">
              <a:latin typeface="Helvetica" charset="0"/>
            </a:endParaRPr>
          </a:p>
        </p:txBody>
      </p:sp>
      <p:sp>
        <p:nvSpPr>
          <p:cNvPr id="27654"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Energy in time series</a:t>
            </a:r>
          </a:p>
        </p:txBody>
      </p:sp>
      <p:sp>
        <p:nvSpPr>
          <p:cNvPr id="27655" name="Rectangle 3"/>
          <p:cNvSpPr>
            <a:spLocks noGrp="1" noChangeArrowheads="1"/>
          </p:cNvSpPr>
          <p:nvPr>
            <p:ph type="body" idx="1"/>
          </p:nvPr>
        </p:nvSpPr>
        <p:spPr/>
        <p:txBody>
          <a:bodyPr/>
          <a:lstStyle/>
          <a:p>
            <a:pPr eaLnBrk="1" hangingPunct="1"/>
            <a:r>
              <a:rPr lang="en-US" sz="2000">
                <a:latin typeface="Helvetica" charset="0"/>
                <a:ea typeface="ＭＳ Ｐゴシック" charset="0"/>
                <a:cs typeface="ＭＳ Ｐゴシック" charset="0"/>
              </a:rPr>
              <a:t>Energy in time series over period [-T/2,T/2] is the integral over the interval of g</a:t>
            </a:r>
            <a:r>
              <a:rPr lang="en-US" sz="2000" baseline="-25000">
                <a:latin typeface="Helvetica" charset="0"/>
                <a:ea typeface="ＭＳ Ｐゴシック" charset="0"/>
                <a:cs typeface="ＭＳ Ｐゴシック" charset="0"/>
              </a:rPr>
              <a:t>p</a:t>
            </a:r>
            <a:r>
              <a:rPr lang="en-US" sz="2000">
                <a:latin typeface="Helvetica" charset="0"/>
                <a:ea typeface="ＭＳ Ｐゴシック" charset="0"/>
                <a:cs typeface="ＭＳ Ｐゴシック" charset="0"/>
              </a:rPr>
              <a:t>(t)</a:t>
            </a:r>
            <a:r>
              <a:rPr lang="en-US" sz="2000" baseline="30000">
                <a:latin typeface="Helvetica" charset="0"/>
                <a:ea typeface="ＭＳ Ｐゴシック" charset="0"/>
                <a:cs typeface="ＭＳ Ｐゴシック" charset="0"/>
              </a:rPr>
              <a:t>2</a:t>
            </a:r>
            <a:r>
              <a:rPr lang="en-US" sz="2000">
                <a:latin typeface="Helvetica" charset="0"/>
                <a:ea typeface="ＭＳ Ｐゴシック" charset="0"/>
                <a:cs typeface="ＭＳ Ｐゴシック" charset="0"/>
              </a:rPr>
              <a:t>.  Using orthogonality we can show</a:t>
            </a:r>
          </a:p>
          <a:p>
            <a:pPr eaLnBrk="1" hangingPunct="1"/>
            <a:endParaRPr lang="en-US" sz="2000">
              <a:latin typeface="Helvetica" charset="0"/>
              <a:ea typeface="ＭＳ Ｐゴシック" charset="0"/>
              <a:cs typeface="ＭＳ Ｐゴシック" charset="0"/>
            </a:endParaRPr>
          </a:p>
          <a:p>
            <a:pPr eaLnBrk="1" hangingPunct="1"/>
            <a:endParaRPr lang="en-US" sz="2000">
              <a:latin typeface="Helvetica" charset="0"/>
              <a:ea typeface="ＭＳ Ｐゴシック" charset="0"/>
              <a:cs typeface="ＭＳ Ｐゴシック" charset="0"/>
            </a:endParaRPr>
          </a:p>
          <a:p>
            <a:pPr eaLnBrk="1" hangingPunct="1"/>
            <a:endParaRPr lang="en-US" sz="2000">
              <a:latin typeface="Helvetica" charset="0"/>
              <a:ea typeface="ＭＳ Ｐゴシック" charset="0"/>
              <a:cs typeface="ＭＳ Ｐゴシック" charset="0"/>
            </a:endParaRPr>
          </a:p>
          <a:p>
            <a:pPr eaLnBrk="1" hangingPunct="1"/>
            <a:r>
              <a:rPr lang="en-US" sz="2000">
                <a:latin typeface="Helvetica" charset="0"/>
                <a:ea typeface="ＭＳ Ｐゴシック" charset="0"/>
                <a:cs typeface="ＭＳ Ｐゴシック" charset="0"/>
              </a:rPr>
              <a:t>This is </a:t>
            </a:r>
            <a:r>
              <a:rPr lang="en-US" sz="2000" i="1">
                <a:latin typeface="Helvetica" charset="0"/>
                <a:ea typeface="ＭＳ Ｐゴシック" charset="0"/>
                <a:cs typeface="ＭＳ Ｐゴシック" charset="0"/>
              </a:rPr>
              <a:t>Parseval</a:t>
            </a:r>
            <a:r>
              <a:rPr lang="ja-JP" altLang="en-US" sz="2000" i="1">
                <a:latin typeface="Helvetica" charset="0"/>
                <a:ea typeface="ＭＳ Ｐゴシック" charset="0"/>
                <a:cs typeface="ＭＳ Ｐゴシック" charset="0"/>
              </a:rPr>
              <a:t>’</a:t>
            </a:r>
            <a:r>
              <a:rPr lang="en-US" sz="2000" i="1">
                <a:latin typeface="Helvetica" charset="0"/>
                <a:ea typeface="ＭＳ Ｐゴシック" charset="0"/>
                <a:cs typeface="ＭＳ Ｐゴシック" charset="0"/>
              </a:rPr>
              <a:t>s Theorem</a:t>
            </a:r>
            <a:r>
              <a:rPr lang="en-US" sz="2000">
                <a:latin typeface="Helvetica" charset="0"/>
                <a:ea typeface="ＭＳ Ｐゴシック" charset="0"/>
                <a:cs typeface="ＭＳ Ｐゴシック" charset="0"/>
              </a:rPr>
              <a:t> (or </a:t>
            </a:r>
            <a:r>
              <a:rPr lang="en-US" sz="2000" i="1">
                <a:latin typeface="Helvetica" charset="0"/>
                <a:ea typeface="ＭＳ Ｐゴシック" charset="0"/>
                <a:cs typeface="ＭＳ Ｐゴシック" charset="0"/>
              </a:rPr>
              <a:t>Rayleigh</a:t>
            </a:r>
            <a:r>
              <a:rPr lang="ja-JP" altLang="en-US" sz="2000" i="1">
                <a:latin typeface="Helvetica" charset="0"/>
                <a:ea typeface="ＭＳ Ｐゴシック" charset="0"/>
                <a:cs typeface="ＭＳ Ｐゴシック" charset="0"/>
              </a:rPr>
              <a:t>’</a:t>
            </a:r>
            <a:r>
              <a:rPr lang="en-US" sz="2000" i="1">
                <a:latin typeface="Helvetica" charset="0"/>
                <a:ea typeface="ＭＳ Ｐゴシック" charset="0"/>
                <a:cs typeface="ＭＳ Ｐゴシック" charset="0"/>
              </a:rPr>
              <a:t>s Theorem</a:t>
            </a:r>
            <a:r>
              <a:rPr lang="en-US" sz="2000">
                <a:latin typeface="Helvetica" charset="0"/>
                <a:ea typeface="ＭＳ Ｐゴシック" charset="0"/>
                <a:cs typeface="ＭＳ Ｐゴシック" charset="0"/>
              </a:rPr>
              <a:t>) for Fourier series.</a:t>
            </a:r>
          </a:p>
          <a:p>
            <a:pPr eaLnBrk="1" hangingPunct="1"/>
            <a:r>
              <a:rPr lang="en-US" sz="2000">
                <a:latin typeface="Helvetica" charset="0"/>
                <a:ea typeface="ＭＳ Ｐゴシック" charset="0"/>
                <a:cs typeface="ＭＳ Ｐゴシック" charset="0"/>
              </a:rPr>
              <a:t>Since the function is periodic, there is infinite energy over infinite time and so the concept of </a:t>
            </a:r>
            <a:r>
              <a:rPr lang="en-US" sz="2000" i="1">
                <a:solidFill>
                  <a:schemeClr val="folHlink"/>
                </a:solidFill>
                <a:latin typeface="Helvetica" charset="0"/>
                <a:ea typeface="ＭＳ Ｐゴシック" charset="0"/>
                <a:cs typeface="ＭＳ Ｐゴシック" charset="0"/>
              </a:rPr>
              <a:t>power</a:t>
            </a:r>
            <a:r>
              <a:rPr lang="en-US" sz="2000">
                <a:latin typeface="Helvetica" charset="0"/>
                <a:ea typeface="ＭＳ Ｐゴシック" charset="0"/>
                <a:cs typeface="ＭＳ Ｐゴシック" charset="0"/>
              </a:rPr>
              <a:t> is introduced: Energy per unit time.  This is the above equation divided by T</a:t>
            </a:r>
          </a:p>
          <a:p>
            <a:pPr eaLnBrk="1" hangingPunct="1"/>
            <a:r>
              <a:rPr lang="en-US" sz="2000">
                <a:latin typeface="Helvetica" charset="0"/>
                <a:ea typeface="ＭＳ Ｐゴシック" charset="0"/>
                <a:cs typeface="ＭＳ Ｐゴシック" charset="0"/>
              </a:rPr>
              <a:t>While the energy is infinite, over infinite time, the power is finite.</a:t>
            </a:r>
          </a:p>
          <a:p>
            <a:pPr eaLnBrk="1" hangingPunct="1"/>
            <a:r>
              <a:rPr lang="en-US" sz="2000">
                <a:latin typeface="Helvetica" charset="0"/>
                <a:ea typeface="ＭＳ Ｐゴシック" charset="0"/>
                <a:cs typeface="ＭＳ Ｐゴシック" charset="0"/>
              </a:rPr>
              <a:t>The </a:t>
            </a:r>
            <a:r>
              <a:rPr lang="en-US" sz="2000" i="1">
                <a:solidFill>
                  <a:schemeClr val="folHlink"/>
                </a:solidFill>
                <a:latin typeface="Helvetica" charset="0"/>
                <a:ea typeface="ＭＳ Ｐゴシック" charset="0"/>
                <a:cs typeface="ＭＳ Ｐゴシック" charset="0"/>
              </a:rPr>
              <a:t>discrete power spectrum</a:t>
            </a:r>
            <a:r>
              <a:rPr lang="en-US" sz="2000">
                <a:latin typeface="Helvetica" charset="0"/>
                <a:ea typeface="ＭＳ Ｐゴシック" charset="0"/>
                <a:cs typeface="ＭＳ Ｐゴシック" charset="0"/>
              </a:rPr>
              <a:t> is defined to be S</a:t>
            </a:r>
            <a:r>
              <a:rPr lang="en-US" sz="2000" baseline="-25000">
                <a:latin typeface="Helvetica" charset="0"/>
                <a:ea typeface="ＭＳ Ｐゴシック" charset="0"/>
                <a:cs typeface="ＭＳ Ｐゴシック" charset="0"/>
              </a:rPr>
              <a:t>n</a:t>
            </a:r>
            <a:r>
              <a:rPr lang="en-US" sz="2000">
                <a:latin typeface="Helvetica" charset="0"/>
                <a:ea typeface="ＭＳ Ｐゴシック" charset="0"/>
                <a:cs typeface="ＭＳ Ｐゴシック" charset="0"/>
              </a:rPr>
              <a:t>=|G</a:t>
            </a:r>
            <a:r>
              <a:rPr lang="en-US" sz="2000" baseline="-25000">
                <a:latin typeface="Helvetica" charset="0"/>
                <a:ea typeface="ＭＳ Ｐゴシック" charset="0"/>
                <a:cs typeface="ＭＳ Ｐゴシック" charset="0"/>
              </a:rPr>
              <a:t>n</a:t>
            </a:r>
            <a:r>
              <a:rPr lang="en-US" sz="2000">
                <a:latin typeface="Helvetica" charset="0"/>
                <a:ea typeface="ＭＳ Ｐゴシック" charset="0"/>
                <a:cs typeface="ＭＳ Ｐゴシック" charset="0"/>
              </a:rPr>
              <a:t>|</a:t>
            </a:r>
            <a:r>
              <a:rPr lang="en-US" sz="2000" baseline="30000">
                <a:latin typeface="Helvetica" charset="0"/>
                <a:ea typeface="ＭＳ Ｐゴシック" charset="0"/>
                <a:cs typeface="ＭＳ Ｐゴシック" charset="0"/>
              </a:rPr>
              <a:t>2</a:t>
            </a:r>
            <a:endParaRPr lang="en-US" sz="2000">
              <a:latin typeface="Helvetica" charset="0"/>
              <a:ea typeface="ＭＳ Ｐゴシック" charset="0"/>
              <a:cs typeface="ＭＳ Ｐゴシック" charset="0"/>
            </a:endParaRPr>
          </a:p>
        </p:txBody>
      </p:sp>
      <p:graphicFrame>
        <p:nvGraphicFramePr>
          <p:cNvPr id="27650" name="Object 2"/>
          <p:cNvGraphicFramePr>
            <a:graphicFrameLocks noChangeAspect="1"/>
          </p:cNvGraphicFramePr>
          <p:nvPr/>
        </p:nvGraphicFramePr>
        <p:xfrm>
          <a:off x="830263" y="2514600"/>
          <a:ext cx="7481887" cy="787400"/>
        </p:xfrm>
        <a:graphic>
          <a:graphicData uri="http://schemas.openxmlformats.org/presentationml/2006/ole">
            <mc:AlternateContent xmlns:mc="http://schemas.openxmlformats.org/markup-compatibility/2006">
              <mc:Choice xmlns:v="urn:schemas-microsoft-com:vml" Requires="v">
                <p:oleObj spid="_x0000_s27656" name="Equation" r:id="rId4" imgW="7480300" imgH="787400" progId="Equation.3">
                  <p:embed/>
                </p:oleObj>
              </mc:Choice>
              <mc:Fallback>
                <p:oleObj name="Equation" r:id="rId4" imgW="7480300" imgH="787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0263" y="2514600"/>
                        <a:ext cx="7481887" cy="787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297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4A9BD33B-56E3-FB4A-B646-18F4745404F1}" type="slidenum">
              <a:rPr lang="en-US" sz="1400">
                <a:latin typeface="Helvetica" charset="0"/>
              </a:rPr>
              <a:pPr/>
              <a:t>8</a:t>
            </a:fld>
            <a:endParaRPr lang="en-US" sz="1400">
              <a:latin typeface="Helvetica" charset="0"/>
            </a:endParaRPr>
          </a:p>
        </p:txBody>
      </p:sp>
      <p:sp>
        <p:nvSpPr>
          <p:cNvPr id="29702" name="Rectangl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Discrete Power Spectrum</a:t>
            </a:r>
          </a:p>
        </p:txBody>
      </p:sp>
      <p:sp>
        <p:nvSpPr>
          <p:cNvPr id="29703" name="Rectangle 3"/>
          <p:cNvSpPr>
            <a:spLocks noGrp="1" noChangeArrowheads="1"/>
          </p:cNvSpPr>
          <p:nvPr>
            <p:ph type="body" idx="1"/>
          </p:nvPr>
        </p:nvSpPr>
        <p:spPr/>
        <p:txBody>
          <a:bodyPr/>
          <a:lstStyle/>
          <a:p>
            <a:pPr eaLnBrk="1" hangingPunct="1"/>
            <a:r>
              <a:rPr lang="en-US">
                <a:latin typeface="Helvetica" charset="0"/>
                <a:ea typeface="ＭＳ Ｐゴシック" charset="0"/>
                <a:cs typeface="ＭＳ Ｐゴシック" charset="0"/>
              </a:rPr>
              <a:t>The original signal can not be recovered from the power spectrum but can be recovered for the Fourier coefficients themselves</a:t>
            </a:r>
          </a:p>
          <a:p>
            <a:pPr eaLnBrk="1" hangingPunct="1"/>
            <a:r>
              <a:rPr lang="en-US">
                <a:latin typeface="Helvetica" charset="0"/>
                <a:ea typeface="ＭＳ Ｐゴシック" charset="0"/>
                <a:cs typeface="ＭＳ Ｐゴシック" charset="0"/>
              </a:rPr>
              <a:t>The following example demonstrates this.</a:t>
            </a:r>
          </a:p>
        </p:txBody>
      </p:sp>
      <p:graphicFrame>
        <p:nvGraphicFramePr>
          <p:cNvPr id="29698" name="Object 2"/>
          <p:cNvGraphicFramePr>
            <a:graphicFrameLocks noChangeAspect="1"/>
          </p:cNvGraphicFramePr>
          <p:nvPr/>
        </p:nvGraphicFramePr>
        <p:xfrm>
          <a:off x="1676400" y="3429000"/>
          <a:ext cx="5029200" cy="2311400"/>
        </p:xfrm>
        <a:graphic>
          <a:graphicData uri="http://schemas.openxmlformats.org/presentationml/2006/ole">
            <mc:AlternateContent xmlns:mc="http://schemas.openxmlformats.org/markup-compatibility/2006">
              <mc:Choice xmlns:v="urn:schemas-microsoft-com:vml" Requires="v">
                <p:oleObj spid="_x0000_s29704" name="Equation" r:id="rId4" imgW="5029200" imgH="2311400" progId="Equation.3">
                  <p:embed/>
                </p:oleObj>
              </mc:Choice>
              <mc:Fallback>
                <p:oleObj name="Equation" r:id="rId4" imgW="5029200" imgH="2311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429000"/>
                        <a:ext cx="5029200" cy="2311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smtClean="0">
                <a:latin typeface="Helvetica" charset="0"/>
              </a:rPr>
              <a:t>04/09/2012</a:t>
            </a:r>
            <a:endParaRPr lang="en-US" sz="1400">
              <a:latin typeface="Helvetica" charset="0"/>
            </a:endParaRPr>
          </a:p>
        </p:txBody>
      </p:sp>
      <p:sp>
        <p:nvSpPr>
          <p:cNvPr id="3174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Helvetica" charset="0"/>
              </a:rPr>
              <a:t>12.714 Sec 2 L03</a:t>
            </a: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027BBBEA-D6C6-9C42-AC72-B1F277C01C13}" type="slidenum">
              <a:rPr lang="en-US" sz="1400">
                <a:latin typeface="Helvetica" charset="0"/>
              </a:rPr>
              <a:pPr/>
              <a:t>9</a:t>
            </a:fld>
            <a:endParaRPr lang="en-US" sz="1400">
              <a:latin typeface="Helvetica" charset="0"/>
            </a:endParaRPr>
          </a:p>
        </p:txBody>
      </p:sp>
      <p:pic>
        <p:nvPicPr>
          <p:cNvPr id="31749" name="Picture 4" descr="S2L03_gp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575" y="0"/>
            <a:ext cx="85788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5" descr="S2L03_gp0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575" y="1676400"/>
            <a:ext cx="85788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6" descr="S2L03_gp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575" y="3352800"/>
            <a:ext cx="85788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7" descr="S2L03_gp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2575" y="5029200"/>
            <a:ext cx="85788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35565</TotalTime>
  <Words>1949</Words>
  <Application>Microsoft Macintosh PowerPoint</Application>
  <PresentationFormat>On-screen Show (4:3)</PresentationFormat>
  <Paragraphs>243</Paragraphs>
  <Slides>24</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Times</vt:lpstr>
      <vt:lpstr>ＭＳ Ｐゴシック</vt:lpstr>
      <vt:lpstr>Arial</vt:lpstr>
      <vt:lpstr>Helvetica</vt:lpstr>
      <vt:lpstr>Symbol</vt:lpstr>
      <vt:lpstr>Wingdings</vt:lpstr>
      <vt:lpstr>Blank Presentation</vt:lpstr>
      <vt:lpstr>Microsoft Equation</vt:lpstr>
      <vt:lpstr>12.714 Computational Data Analysis</vt:lpstr>
      <vt:lpstr>Deterministic Spectral Analysis</vt:lpstr>
      <vt:lpstr>Fourier Theory</vt:lpstr>
      <vt:lpstr>Fourier Theory - Continuous time/Discrete frequency</vt:lpstr>
      <vt:lpstr>Fourier Theory Expansion</vt:lpstr>
      <vt:lpstr>Fourier Theory: Expansion</vt:lpstr>
      <vt:lpstr>Energy in time series</vt:lpstr>
      <vt:lpstr>Discrete Power Spectrum</vt:lpstr>
      <vt:lpstr>PowerPoint Presentation</vt:lpstr>
      <vt:lpstr>Discrete Fourier series</vt:lpstr>
      <vt:lpstr>Fourier Theory: Continuous Time and Frequency</vt:lpstr>
      <vt:lpstr>Fourier Theory: Continuous time and frequency</vt:lpstr>
      <vt:lpstr>Fourier Transform</vt:lpstr>
      <vt:lpstr>Example</vt:lpstr>
      <vt:lpstr>Examples of common transforms</vt:lpstr>
      <vt:lpstr>Fourier Transform Theorems</vt:lpstr>
      <vt:lpstr>Fourier Transform Theorems</vt:lpstr>
      <vt:lpstr>Fourier Transform Theorems</vt:lpstr>
      <vt:lpstr>Fourier Transform Theorems</vt:lpstr>
      <vt:lpstr>Band-Limited and Time-limited functions</vt:lpstr>
      <vt:lpstr>Reciprocity Relationships: Continuous/Continuous</vt:lpstr>
      <vt:lpstr>Equivalent Width</vt:lpstr>
      <vt:lpstr>Fundamental Uncertainty Relationship</vt:lpstr>
      <vt:lpstr>Summary of today’s class</vt:lpstr>
    </vt:vector>
  </TitlesOfParts>
  <Manager/>
  <Company>MIT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12.215 Modern Navigation</dc:title>
  <dc:subject/>
  <dc:creator>Thomas Herring</dc:creator>
  <cp:keywords>12.215 Modern Navigation GPS</cp:keywords>
  <dc:description/>
  <cp:lastModifiedBy>Thomas Herring</cp:lastModifiedBy>
  <cp:revision>410</cp:revision>
  <cp:lastPrinted>2010-04-03T15:55:58Z</cp:lastPrinted>
  <dcterms:created xsi:type="dcterms:W3CDTF">2002-09-06T01:51:31Z</dcterms:created>
  <dcterms:modified xsi:type="dcterms:W3CDTF">2012-03-17T15:34:35Z</dcterms:modified>
  <cp:category/>
</cp:coreProperties>
</file>