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embeddings/oleObject4.bin" ContentType="application/vnd.openxmlformats-officedocument.oleObject"/>
  <Override PartName="/ppt/notesSlides/notesSlide7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8.xml" ContentType="application/vnd.openxmlformats-officedocument.presentationml.notesSlide+xml"/>
  <Override PartName="/ppt/embeddings/oleObject7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8.bin" ContentType="application/vnd.openxmlformats-officedocument.oleObject"/>
  <Override PartName="/ppt/notesSlides/notesSlide11.xml" ContentType="application/vnd.openxmlformats-officedocument.presentationml.notesSlide+xml"/>
  <Override PartName="/ppt/embeddings/oleObject9.bin" ContentType="application/vnd.openxmlformats-officedocument.oleObject"/>
  <Override PartName="/ppt/notesSlides/notesSlide12.xml" ContentType="application/vnd.openxmlformats-officedocument.presentationml.notesSlide+xml"/>
  <Override PartName="/ppt/embeddings/oleObject10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5.xml" ContentType="application/vnd.openxmlformats-officedocument.presentationml.notesSlide+xml"/>
  <Override PartName="/ppt/embeddings/oleObject13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4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15.bin" ContentType="application/vnd.openxmlformats-officedocument.oleObject"/>
  <Override PartName="/ppt/notesSlides/notesSlide20.xml" ContentType="application/vnd.openxmlformats-officedocument.presentationml.notesSlide+xml"/>
  <Override PartName="/ppt/embeddings/oleObject16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1D1F6FED-D4BF-6C46-9221-E9D74312D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22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66735864-36F7-5847-B459-13CB5F512E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20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8DEBB73-2FE7-E443-BBFD-662370FCB065}" type="slidenum">
              <a:rPr lang="en-US" sz="1200">
                <a:latin typeface="Times" charset="0"/>
              </a:rPr>
              <a:pPr/>
              <a:t>1</a:t>
            </a:fld>
            <a:endParaRPr lang="en-US" sz="1200">
              <a:latin typeface="Times" charset="0"/>
            </a:endParaRPr>
          </a:p>
        </p:txBody>
      </p:sp>
      <p:sp>
        <p:nvSpPr>
          <p:cNvPr id="1638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15F2FA-C231-A045-9D3F-3092AD997DB2}" type="slidenum">
              <a:rPr lang="en-US" sz="1200">
                <a:latin typeface="Times" charset="0"/>
              </a:rPr>
              <a:pPr/>
              <a:t>10</a:t>
            </a:fld>
            <a:endParaRPr lang="en-US" sz="1200">
              <a:latin typeface="Times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2D51A38-C7A4-3F4C-9F1D-19EA588CE73C}" type="slidenum">
              <a:rPr lang="en-US" sz="1200">
                <a:latin typeface="Times" charset="0"/>
              </a:rPr>
              <a:pPr/>
              <a:t>11</a:t>
            </a:fld>
            <a:endParaRPr lang="en-US" sz="1200">
              <a:latin typeface="Times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4026A36-4117-2A4F-A61B-CB8E0DA423EE}" type="slidenum">
              <a:rPr lang="en-US" sz="1200">
                <a:latin typeface="Times" charset="0"/>
              </a:rPr>
              <a:pPr/>
              <a:t>12</a:t>
            </a:fld>
            <a:endParaRPr lang="en-US" sz="1200">
              <a:latin typeface="Times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D92CE3B-67AF-EA49-B833-EEB5041F6D2B}" type="slidenum">
              <a:rPr lang="en-US" sz="1200">
                <a:latin typeface="Times" charset="0"/>
              </a:rPr>
              <a:pPr/>
              <a:t>13</a:t>
            </a:fld>
            <a:endParaRPr lang="en-US" sz="1200">
              <a:latin typeface="Times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41ABC5C-DB63-A741-B268-482F4CEEFBE9}" type="slidenum">
              <a:rPr lang="en-US" sz="1200">
                <a:latin typeface="Times" charset="0"/>
              </a:rPr>
              <a:pPr/>
              <a:t>14</a:t>
            </a:fld>
            <a:endParaRPr lang="en-US" sz="1200">
              <a:latin typeface="Times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D3D765F-4A71-EF49-B118-9BA7CB97815C}" type="slidenum">
              <a:rPr lang="en-US" sz="1200">
                <a:latin typeface="Times" charset="0"/>
              </a:rPr>
              <a:pPr/>
              <a:t>15</a:t>
            </a:fld>
            <a:endParaRPr lang="en-US" sz="1200">
              <a:latin typeface="Times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CF56FA-109E-8C4E-8502-E3626359DA4D}" type="slidenum">
              <a:rPr lang="en-US" sz="1200">
                <a:latin typeface="Times" charset="0"/>
              </a:rPr>
              <a:pPr/>
              <a:t>16</a:t>
            </a:fld>
            <a:endParaRPr lang="en-US" sz="1200">
              <a:latin typeface="Times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D03BD4C-D1C5-B04A-A16A-BB846C0C7886}" type="slidenum">
              <a:rPr lang="en-US" sz="1200">
                <a:latin typeface="Times" charset="0"/>
              </a:rPr>
              <a:pPr/>
              <a:t>17</a:t>
            </a:fld>
            <a:endParaRPr lang="en-US" sz="1200">
              <a:latin typeface="Times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4E3688B-42E6-BB40-9198-FCCB030A9280}" type="slidenum">
              <a:rPr lang="en-US" sz="1200">
                <a:latin typeface="Times" charset="0"/>
              </a:rPr>
              <a:pPr/>
              <a:t>18</a:t>
            </a:fld>
            <a:endParaRPr lang="en-US" sz="1200">
              <a:latin typeface="Times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AR(2) Xt,2=0.75X(t-1)-0.5X(t-2)+e(t)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AR(4) Xt,4 = 2.7607X(t-1)-3.8106X(t-2)+2.65235X(t-3)-0.9238*X(t-4)+e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F3CE89B-8A65-E742-9CF1-C42042076A5C}" type="slidenum">
              <a:rPr lang="en-US" sz="1200">
                <a:latin typeface="Times" charset="0"/>
              </a:rPr>
              <a:pPr/>
              <a:t>19</a:t>
            </a:fld>
            <a:endParaRPr lang="en-US" sz="1200">
              <a:latin typeface="Times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0386BE0-A480-0A40-B8D5-C1E78747B95F}" type="slidenum">
              <a:rPr lang="en-US" sz="1200">
                <a:latin typeface="Times" charset="0"/>
              </a:rPr>
              <a:pPr/>
              <a:t>2</a:t>
            </a:fld>
            <a:endParaRPr lang="en-US" sz="1200">
              <a:latin typeface="Times" charset="0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225B05A-1138-9145-8A9F-1D181FDED3BF}" type="slidenum">
              <a:rPr lang="en-US" sz="1200">
                <a:latin typeface="Times" charset="0"/>
              </a:rPr>
              <a:pPr/>
              <a:t>20</a:t>
            </a:fld>
            <a:endParaRPr lang="en-US" sz="1200">
              <a:latin typeface="Times" charset="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Covariance deviation is straigt forward and given p46-47 of PV.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8C015CF-3244-9E47-A686-C0D781399A1E}" type="slidenum">
              <a:rPr lang="en-US" sz="1200">
                <a:latin typeface="Times" charset="0"/>
              </a:rPr>
              <a:pPr/>
              <a:t>21</a:t>
            </a:fld>
            <a:endParaRPr lang="en-US" sz="1200">
              <a:latin typeface="Times" charset="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38157FD-77AA-174D-A3D3-1B5D7C4385FB}" type="slidenum">
              <a:rPr lang="en-US" sz="1200">
                <a:latin typeface="Times" charset="0"/>
              </a:rPr>
              <a:pPr/>
              <a:t>24</a:t>
            </a:fld>
            <a:endParaRPr lang="en-US" sz="1200">
              <a:latin typeface="Times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Example of multiple point difference given page 52 of PV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61E5FCD-20AD-EA44-A66B-3658F7C71937}" type="slidenum">
              <a:rPr lang="en-US" sz="1200">
                <a:latin typeface="Times" charset="0"/>
              </a:rPr>
              <a:pPr/>
              <a:t>3</a:t>
            </a:fld>
            <a:endParaRPr lang="en-US" sz="1200">
              <a:latin typeface="Times" charset="0"/>
            </a:endParaRPr>
          </a:p>
        </p:txBody>
      </p:sp>
      <p:sp>
        <p:nvSpPr>
          <p:cNvPr id="2048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C4122A2-DF5A-4E45-84B2-F923A23116D3}" type="slidenum">
              <a:rPr lang="en-US" sz="1200">
                <a:latin typeface="Times" charset="0"/>
              </a:rPr>
              <a:pPr/>
              <a:t>4</a:t>
            </a:fld>
            <a:endParaRPr lang="en-US" sz="1200">
              <a:latin typeface="Times" charset="0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Note: t in discrete case is non-dimensional, in the continuous parameter it will have units of time (e.g. seconds)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PW is</a:t>
            </a:r>
            <a:r>
              <a:rPr lang="en-US" baseline="0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Times" charset="0"/>
                <a:ea typeface="ＭＳ Ｐゴシック" charset="0"/>
                <a:cs typeface="ＭＳ Ｐゴシック" charset="0"/>
              </a:rPr>
              <a:t>Persival</a:t>
            </a:r>
            <a:r>
              <a:rPr lang="en-US" baseline="0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smtClean="0">
                <a:latin typeface="Times" charset="0"/>
                <a:ea typeface="ＭＳ Ｐゴシック" charset="0"/>
                <a:cs typeface="ＭＳ Ｐゴシック" charset="0"/>
              </a:rPr>
              <a:t>and Walden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86E463E-8E2A-8048-99B5-E5CF240862B1}" type="slidenum">
              <a:rPr lang="en-US" sz="1200">
                <a:latin typeface="Times" charset="0"/>
              </a:rPr>
              <a:pPr/>
              <a:t>5</a:t>
            </a:fld>
            <a:endParaRPr lang="en-US" sz="1200">
              <a:latin typeface="Times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Discussion of Riemann-Steieltjies integral is on Page 34-35 of PV. If Ft is differentiable, reduces to Riemann integral Ft</a:t>
            </a:r>
            <a:r>
              <a:rPr lang="ja-JP" altLang="en-US">
                <a:latin typeface="Times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 dx.  Discrete case is handled with Heavy-side step function.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EE0FCC0-CD06-974A-8CE8-B8BBAD6FCECA}" type="slidenum">
              <a:rPr lang="en-US" sz="1200">
                <a:latin typeface="Times" charset="0"/>
              </a:rPr>
              <a:pPr/>
              <a:t>6</a:t>
            </a:fld>
            <a:endParaRPr lang="en-US" sz="1200">
              <a:latin typeface="Times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5816C02-AC4A-6948-8C3D-0BCC90A6717B}" type="slidenum">
              <a:rPr lang="en-US" sz="1200">
                <a:latin typeface="Times" charset="0"/>
              </a:rPr>
              <a:pPr/>
              <a:t>7</a:t>
            </a:fld>
            <a:endParaRPr lang="en-US" sz="1200">
              <a:latin typeface="Times" charset="0"/>
            </a:endParaRPr>
          </a:p>
        </p:txBody>
      </p:sp>
      <p:sp>
        <p:nvSpPr>
          <p:cNvPr id="2867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1ADC9AF-DD68-F141-9055-764323879878}" type="slidenum">
              <a:rPr lang="en-US" sz="1200">
                <a:latin typeface="Times" charset="0"/>
              </a:rPr>
              <a:pPr/>
              <a:t>8</a:t>
            </a:fld>
            <a:endParaRPr lang="en-US" sz="1200">
              <a:latin typeface="Times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007F8C8-DC1E-5D42-8B3D-C1BBA31DB459}" type="slidenum">
              <a:rPr lang="en-US" sz="1200">
                <a:latin typeface="Times" charset="0"/>
              </a:rPr>
              <a:pPr/>
              <a:t>9</a:t>
            </a:fld>
            <a:endParaRPr lang="en-US" sz="1200">
              <a:latin typeface="Times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err="1" smtClean="0">
                <a:latin typeface="Times" charset="0"/>
                <a:ea typeface="ＭＳ Ｐゴシック" charset="0"/>
                <a:cs typeface="ＭＳ Ｐゴシック" charset="0"/>
              </a:rPr>
              <a:t>Acvs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– auto covariance sequence</a:t>
            </a:r>
            <a:r>
              <a:rPr lang="en-US" baseline="0" dirty="0" smtClean="0">
                <a:latin typeface="Times" charset="0"/>
                <a:ea typeface="ＭＳ Ｐゴシック" charset="0"/>
                <a:cs typeface="ＭＳ Ｐゴシック" charset="0"/>
              </a:rPr>
              <a:t> (discrete).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FEA71-01EB-0A49-92B2-FFC5D9E33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9B23A-1EC1-734E-841E-85E2089F33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1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7C95C-E57E-AB4A-9044-98978723D0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2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10647-C800-244C-842C-5061D966F7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0656E-2325-CA46-9DEC-CB7F87F8B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5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55EE1-551C-3F4F-BFB2-2D4953960D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1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6DC1D-7B5F-3640-ADBA-9D6A3B786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4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E8ED0-FE24-804F-9AD6-8FF62A04D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2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203DA-E71F-1A46-BAA3-BD7E90D358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0C464-338F-FB40-B576-2C33F5F99E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5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9AEB1-C528-9040-8603-8E2076DCCF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7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03/21/2012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12.714 Sec 2 Lec02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935150-F5E1-A44B-88F3-3580CDEDD67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6738" indent="-2222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9163" indent="-2301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255713" indent="-1746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662113" indent="-1619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119313" indent="-1619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576513" indent="-1619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033713" indent="-1619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490913" indent="-1619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h@mit.edu" TargetMode="External"/><Relationship Id="rId4" Type="http://schemas.openxmlformats.org/officeDocument/2006/relationships/hyperlink" Target="http://geoweb.mit.edu/~tah/12.714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4.e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5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6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9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22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23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12.714 Computational Data Analysis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162800" cy="2057400"/>
          </a:xfrm>
        </p:spPr>
        <p:txBody>
          <a:bodyPr/>
          <a:lstStyle/>
          <a:p>
            <a:pPr eaLnBrk="1" hangingPunct="1"/>
            <a:r>
              <a:rPr lang="en-US" b="1">
                <a:latin typeface="Helvetica" charset="0"/>
                <a:ea typeface="ＭＳ Ｐゴシック" charset="0"/>
                <a:cs typeface="ＭＳ Ｐゴシック" charset="0"/>
              </a:rPr>
              <a:t>Alan Chave (alan@whoi.edu)</a:t>
            </a:r>
          </a:p>
          <a:p>
            <a:pPr eaLnBrk="1" hangingPunct="1"/>
            <a:r>
              <a:rPr lang="en-US" b="1">
                <a:latin typeface="Helvetica" charset="0"/>
                <a:ea typeface="ＭＳ Ｐゴシック" charset="0"/>
                <a:cs typeface="ＭＳ Ｐゴシック" charset="0"/>
              </a:rPr>
              <a:t>Thomas Herring (</a:t>
            </a:r>
            <a:r>
              <a:rPr lang="en-US" b="1" u="sng">
                <a:solidFill>
                  <a:srgbClr val="0000FF"/>
                </a:solidFill>
                <a:latin typeface="Helvetica" charset="0"/>
                <a:ea typeface="ＭＳ Ｐゴシック" charset="0"/>
                <a:cs typeface="ＭＳ Ｐゴシック" charset="0"/>
                <a:hlinkClick r:id="rId3"/>
              </a:rPr>
              <a:t>tah@mit.edu</a:t>
            </a:r>
            <a:r>
              <a:rPr lang="en-US" b="1">
                <a:latin typeface="Helvetica" charset="0"/>
                <a:ea typeface="ＭＳ Ｐゴシック" charset="0"/>
                <a:cs typeface="ＭＳ Ｐゴシック" charset="0"/>
              </a:rPr>
              <a:t>), </a:t>
            </a:r>
          </a:p>
          <a:p>
            <a:pPr eaLnBrk="1" hangingPunct="1"/>
            <a:endParaRPr lang="en-US" b="1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  <a:hlinkClick r:id="rId4"/>
              </a:rPr>
              <a:t>http://geoweb.mit.edu/~tah/12.714</a:t>
            </a: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16E4A1-6D06-1F4F-B215-1A5165E74C08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Complex Stationary processes</a:t>
            </a:r>
          </a:p>
        </p:txBody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Complete processes are similar to real valued ones with some exceptions (actually all the complex formulas are valid for real valued ones but not visa-versa.).</a:t>
            </a: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The differences arise from the definition of covariance.</a:t>
            </a:r>
          </a:p>
          <a:p>
            <a:pPr eaLnBrk="1" hangingPunct="1"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Now s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-</a:t>
            </a:r>
            <a:r>
              <a:rPr lang="en-US" baseline="-25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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=s</a:t>
            </a:r>
            <a:r>
              <a:rPr lang="en-US" baseline="-25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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* and for continuous s(-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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)=s*(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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90600" y="3810000"/>
          <a:ext cx="7659688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4" imgW="7658100" imgH="1498600" progId="Equation.3">
                  <p:embed/>
                </p:oleObj>
              </mc:Choice>
              <mc:Fallback>
                <p:oleObj name="Equation" r:id="rId4" imgW="7658100" imgH="149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7659688" cy="1498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4A19CF-551D-FA49-9A87-6A3F5B748B83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358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Complex processes</a:t>
            </a:r>
          </a:p>
        </p:txBody>
      </p:sp>
      <p:sp>
        <p:nvSpPr>
          <p:cNvPr id="358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The positive semi-definite condition becomes</a:t>
            </a: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Notice the conjugate on the covariance element </a:t>
            </a: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For complex processes, the covariance matrix is Hermitian Toeplitz because the off-diagonal terms are conjugates.</a:t>
            </a: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Z is Complex Gaussian is its real and imaginary parts are defined by a bi-variate Gaussian distribution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828800" y="2209800"/>
          <a:ext cx="431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4" imgW="4318000" imgH="914400" progId="Equation.3">
                  <p:embed/>
                </p:oleObj>
              </mc:Choice>
              <mc:Fallback>
                <p:oleObj name="Equation" r:id="rId4" imgW="43180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09800"/>
                        <a:ext cx="4318000" cy="914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2C941DC-ADB7-7E4F-8B26-7562870D5A7C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Examples of Stationary processes</a:t>
            </a:r>
          </a:p>
        </p:txBody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White noise process: E{X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}=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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and var{X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}=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</a:t>
            </a:r>
            <a:r>
              <a:rPr lang="en-US" baseline="30000">
                <a:latin typeface="Helvetica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for all t.  Uncorrelated means cov{X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,T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t+</a:t>
            </a:r>
            <a:r>
              <a:rPr lang="en-US" baseline="-25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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}=0 for all t and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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≠0.  The acvs is</a:t>
            </a: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White noise processes are useful for forming other processes.  Uncorrelated noise samples are easy to generate and can be used to generate many other processes.  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774950" y="2743200"/>
          <a:ext cx="3594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Equation" r:id="rId4" imgW="3594100" imgH="914400" progId="Equation.3">
                  <p:embed/>
                </p:oleObj>
              </mc:Choice>
              <mc:Fallback>
                <p:oleObj name="Equation" r:id="rId4" imgW="35941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2743200"/>
                        <a:ext cx="3594100" cy="914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F2EA455-38DB-2F4D-A41A-74A199B5BD53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Examples of White noise</a:t>
            </a:r>
          </a:p>
        </p:txBody>
      </p:sp>
      <p:pic>
        <p:nvPicPr>
          <p:cNvPr id="39942" name="Picture 6" descr="S2L02_u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838200"/>
            <a:ext cx="9151938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7" descr="S2L02_gw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2773363"/>
            <a:ext cx="9151938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8" descr="S2L02_cw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9151938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52DF92D-1824-3646-9019-D22E110B55DD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Moving average process</a:t>
            </a:r>
          </a:p>
        </p:txBody>
      </p:sp>
      <p:sp>
        <p:nvSpPr>
          <p:cNvPr id="419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 process {X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} is called a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q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 order moving average process, MA(q), if it can be expressed as</a:t>
            </a: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where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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j,q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are constants (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0,q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=-1 and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q,q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≠0) and {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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} is a white noise process with zero mean and variance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</a:t>
            </a:r>
            <a:r>
              <a:rPr lang="en-US" baseline="-25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</a:t>
            </a:r>
            <a:r>
              <a:rPr lang="en-US" baseline="30000">
                <a:latin typeface="Helvetica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.  Expectation of {X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} is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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Assume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=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0.</a:t>
            </a: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330450" y="2819400"/>
          <a:ext cx="4483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4" imgW="4483100" imgH="381000" progId="Equation.3">
                  <p:embed/>
                </p:oleObj>
              </mc:Choice>
              <mc:Fallback>
                <p:oleObj name="Equation" r:id="rId4" imgW="44831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2819400"/>
                        <a:ext cx="4483100" cy="381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627063" y="4724400"/>
          <a:ext cx="788828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6" imgW="7886700" imgH="850900" progId="Equation.3">
                  <p:embed/>
                </p:oleObj>
              </mc:Choice>
              <mc:Fallback>
                <p:oleObj name="Equation" r:id="rId6" imgW="7886700" imgH="850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4724400"/>
                        <a:ext cx="7888287" cy="850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C8968B7-75BB-7341-AE25-A749ACAD27AC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Moving Average Process</a:t>
            </a:r>
          </a:p>
        </p:txBody>
      </p:sp>
      <p:sp>
        <p:nvSpPr>
          <p:cNvPr id="440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No special restrictions on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j,q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to ensure stationarity.</a:t>
            </a: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Variance of process given by</a:t>
            </a: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Examples on next slide show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0,1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= -1 and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1,1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= +1 and -1.  For these two case r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= -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1,1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/(1+ 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baseline="30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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1,1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) which becomes -1/2 and 1/2</a:t>
            </a: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5105400" y="2425700"/>
          <a:ext cx="17145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Equation" r:id="rId4" imgW="1714500" imgH="850900" progId="Equation.3">
                  <p:embed/>
                </p:oleObj>
              </mc:Choice>
              <mc:Fallback>
                <p:oleObj name="Equation" r:id="rId4" imgW="1714500" imgH="850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425700"/>
                        <a:ext cx="1714500" cy="850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D899772-FB9B-524F-A5EF-314039890976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Examples of MA(1) processes</a:t>
            </a:r>
          </a:p>
        </p:txBody>
      </p:sp>
      <p:pic>
        <p:nvPicPr>
          <p:cNvPr id="46086" name="Picture 4" descr="S2L02_maq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838200"/>
            <a:ext cx="9151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5" descr="S2L02_maqm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3276600"/>
            <a:ext cx="9151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952500" y="57912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As expected -1 values looks more correlated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A4D187-A8BB-7140-A0B1-DC9A6CCD96D3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481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Autoregressive processes</a:t>
            </a:r>
          </a:p>
        </p:txBody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A process {Xt} with zero mean is </a:t>
            </a:r>
            <a:r>
              <a:rPr lang="en-US" sz="2000" i="1">
                <a:latin typeface="Helvetica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 order autoregressive process. AR(p), if it satisfies</a:t>
            </a:r>
          </a:p>
          <a:p>
            <a:pPr eaLnBrk="1" hangingPunct="1"/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where 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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1,p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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p,p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≠0 are constants and 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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 is a zero mean white noise sequence with variance 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</a:t>
            </a:r>
            <a:r>
              <a:rPr lang="en-US" sz="2000" baseline="-25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</a:t>
            </a:r>
            <a:r>
              <a:rPr lang="en-US" sz="2000" baseline="30000">
                <a:latin typeface="Helvetica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. X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 is a linear combination of previous values plus white noise.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Not all choices for 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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1,p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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p,p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 lead to stationary processes.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If AR(p) is stationary and non-deterministic, then it can expressed as an infinite order MA process. The MA coefficients can be determined from the AR coefficients.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1524000" y="2667000"/>
          <a:ext cx="51577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4" imgW="5156200" imgH="381000" progId="Equation.3">
                  <p:embed/>
                </p:oleObj>
              </mc:Choice>
              <mc:Fallback>
                <p:oleObj name="Equation" r:id="rId4" imgW="51562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5157788" cy="381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D54EDDF-5D26-6843-A9F7-D0C6B052DA4B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Examples of AR(2) and AR(4)</a:t>
            </a:r>
          </a:p>
        </p:txBody>
      </p:sp>
      <p:pic>
        <p:nvPicPr>
          <p:cNvPr id="50182" name="Picture 4" descr="S2L02_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762000"/>
            <a:ext cx="9151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5" descr="S2L02_A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3200400"/>
            <a:ext cx="9151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1219200" y="57912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Noise generated with N(0,1)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522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9658A2E-B831-1A42-BA09-CB45DBF17EB8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38099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/>
              <a:t>Other processes</a:t>
            </a:r>
          </a:p>
        </p:txBody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Autoregressive moving average: ARMA(p,q) is combination of the two processes.  This combination can provide a rich variety process characteristics.</a:t>
            </a:r>
          </a:p>
          <a:p>
            <a:pPr eaLnBrk="1" hangingPunct="1"/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Harmonic process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A process {X</a:t>
            </a:r>
            <a:r>
              <a:rPr lang="en-US" baseline="-25000">
                <a:latin typeface="Helvetica" charset="0"/>
                <a:ea typeface="ＭＳ Ｐゴシック" charset="0"/>
              </a:rPr>
              <a:t>t</a:t>
            </a:r>
            <a:r>
              <a:rPr lang="en-US">
                <a:latin typeface="Helvetica" charset="0"/>
                <a:ea typeface="ＭＳ Ｐゴシック" charset="0"/>
              </a:rPr>
              <a:t>} is harmonic if it can be written as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154113" y="3886200"/>
          <a:ext cx="6834187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4" imgW="6832600" imgH="1689100" progId="Equation.3">
                  <p:embed/>
                </p:oleObj>
              </mc:Choice>
              <mc:Fallback>
                <p:oleObj name="Equation" r:id="rId4" imgW="6832600" imgH="168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3886200"/>
                        <a:ext cx="6834187" cy="1689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5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6EC5C87-D438-A24F-88A3-01301948CFC2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Stationary Stochastic Processes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Class Today:</a:t>
            </a: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Stochastic Processes</a:t>
            </a: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Notation</a:t>
            </a: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Basic Theory </a:t>
            </a: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Real-valued stationary processes</a:t>
            </a: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Complex-valued stationary processes</a:t>
            </a: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Discrete Parameter Stationary Processes</a:t>
            </a: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Continuous parameter processes</a:t>
            </a: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Use as models of data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542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9F1445A-EAEC-214D-A4CA-B1ABB94C43A1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Harmonic Process</a:t>
            </a:r>
          </a:p>
        </p:txBody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E{X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}=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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; The covariance is given by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Note that S</a:t>
            </a:r>
            <a:r>
              <a:rPr lang="en-US" sz="2000" baseline="-25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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 does not damp as 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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 goes to infinity.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Since the phases are fixed once generated, any segment of a harmonic process with enough data to determine all of the parameters, can be used to determine the complete realization.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All stationary processes can be written as a harmonic process with infinite numbers of terms.  (Essential for spectral representation)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905000" y="2133600"/>
          <a:ext cx="4800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Equation" r:id="rId4" imgW="4800600" imgH="1676400" progId="Equation.3">
                  <p:embed/>
                </p:oleObj>
              </mc:Choice>
              <mc:Fallback>
                <p:oleObj name="Equation" r:id="rId4" imgW="4800600" imgH="167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33600"/>
                        <a:ext cx="4800600" cy="1676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434B419-CB6F-4B42-934D-9C08F9301877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Harmonic Processes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Harmonic processes are only stationary if the phases are independent random variables.  (Assumption may be violated by ocean tide studies).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The D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l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cos(2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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l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t+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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l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) can be separated into a A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l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cos(2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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) and B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l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sin(2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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).  For this form to represent the same process there are restrictions on the generation of the A and B coefficients.  Specially, random generation of A and B will be different because the amplitude will not be constant.  The A and B formulation is more general.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Harmonic processes are the justification for stationary periodic processes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15F0E62-0D21-FD44-A5F9-80A8BAFE6D25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Continuous Parameter Processes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Processes (except harmonic ones) can be constructed by taking (possible infinite) linear combinations of discrete white noise (see matlab codes for this class).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When continuous processes are generated with continuous white noise there is a problem: Continuous white noise can not exist.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Continuous white noise requires infinite power in the process.  In practice, a Dirac-delta function provide a useful approximation.  The area under the Dirac-delta function is the variance of the white noise.  (As the width of the Dirac-delta function goes to zero, its amplitude must go to infinity.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C871745-82F3-DF4F-89FD-38C0CAC646E9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Stationary processes as Models for Data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Care should taken in making conclusions based on stationarity assumptions when this assumption maybe suspect for a data set.  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Some common problems can corrected.</a:t>
            </a:r>
          </a:p>
          <a:p>
            <a:pPr eaLnBrk="1" hangingPunct="1"/>
            <a:r>
              <a:rPr lang="en-US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Linear trends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: Given a process X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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+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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t+Y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, stationary process can be generated with:</a:t>
            </a:r>
          </a:p>
          <a:p>
            <a:pPr lvl="1" eaLnBrk="1" hangingPunct="1"/>
            <a:r>
              <a:rPr lang="en-US" sz="2000">
                <a:latin typeface="Helvetica" charset="0"/>
                <a:ea typeface="ＭＳ Ｐゴシック" charset="0"/>
              </a:rPr>
              <a:t>Residuals to least squares fit to line </a:t>
            </a:r>
          </a:p>
          <a:p>
            <a:pPr lvl="1" eaLnBrk="1" hangingPunct="1"/>
            <a:r>
              <a:rPr lang="en-US" sz="2000">
                <a:latin typeface="Helvetica" charset="0"/>
                <a:ea typeface="ＭＳ Ｐゴシック" charset="0"/>
              </a:rPr>
              <a:t>Using differences (mean is then estimate of </a:t>
            </a:r>
            <a:r>
              <a:rPr lang="en-US" sz="2000">
                <a:latin typeface="Symbol" charset="0"/>
                <a:ea typeface="ＭＳ Ｐゴシック" charset="0"/>
                <a:sym typeface="Symbol" charset="0"/>
              </a:rPr>
              <a:t></a:t>
            </a:r>
            <a:r>
              <a:rPr lang="en-US" sz="2000">
                <a:latin typeface="Helvetica" charset="0"/>
                <a:ea typeface="ＭＳ Ｐゴシック" charset="0"/>
              </a:rPr>
              <a:t>).  Later we will see that spectral properties of Y</a:t>
            </a:r>
            <a:r>
              <a:rPr lang="en-US" sz="2000" baseline="-25000">
                <a:latin typeface="Helvetica" charset="0"/>
                <a:ea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</a:rPr>
              <a:t> can be determined for spectum of Y</a:t>
            </a:r>
            <a:r>
              <a:rPr lang="en-US" sz="2000" baseline="-25000">
                <a:latin typeface="Helvetica" charset="0"/>
                <a:ea typeface="ＭＳ Ｐゴシック" charset="0"/>
              </a:rPr>
              <a:t>t+1</a:t>
            </a:r>
            <a:r>
              <a:rPr lang="en-US" sz="2000">
                <a:latin typeface="Helvetica" charset="0"/>
                <a:ea typeface="ＭＳ Ｐゴシック" charset="0"/>
              </a:rPr>
              <a:t>-Y</a:t>
            </a:r>
            <a:r>
              <a:rPr lang="en-US" sz="2000" baseline="-25000">
                <a:latin typeface="Helvetica" charset="0"/>
                <a:ea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</a:rPr>
              <a:t>.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Always problem here with the lowest frequencies in Y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 being lost in fitting or differencing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EA80F4E-CAA9-DB49-B522-2C1E299B0784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Models for data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Periodic signals: Again fitting can be used if frequencies are know.  (Periodic signals do not necessarily violate stationarity so can be often ignored)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Use of differences (separated by period) can also be used.  If not an exact multiple of period, then differencing between several points can be used.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Some non-stationary cases can be treated by dividing data to segments; variance changes (if known) handled by normalizing data with standard deviation.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Formulation with multiple noise processes sometimes can be used, if non-stationary ones can be removed.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0F037F8-C6F1-5743-BE0C-DA41DC942C40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latin typeface="Helvetica" charset="0"/>
                <a:ea typeface="ＭＳ Ｐゴシック" charset="0"/>
                <a:cs typeface="ＭＳ Ｐゴシック" charset="0"/>
              </a:rPr>
              <a:t>Today we covered:</a:t>
            </a:r>
          </a:p>
          <a:p>
            <a:pPr lvl="1" eaLnBrk="1" hangingPunct="1"/>
            <a:r>
              <a:rPr lang="en-US" sz="2000" dirty="0">
                <a:latin typeface="Helvetica" charset="0"/>
                <a:ea typeface="ＭＳ Ｐゴシック" charset="0"/>
              </a:rPr>
              <a:t>Stochastic Processes</a:t>
            </a:r>
          </a:p>
          <a:p>
            <a:pPr lvl="1" eaLnBrk="1" hangingPunct="1"/>
            <a:r>
              <a:rPr lang="en-US" sz="2000" dirty="0">
                <a:latin typeface="Helvetica" charset="0"/>
                <a:ea typeface="ＭＳ Ｐゴシック" charset="0"/>
              </a:rPr>
              <a:t>Notation</a:t>
            </a:r>
          </a:p>
          <a:p>
            <a:pPr lvl="1" eaLnBrk="1" hangingPunct="1"/>
            <a:r>
              <a:rPr lang="en-US" sz="2000" dirty="0">
                <a:latin typeface="Helvetica" charset="0"/>
                <a:ea typeface="ＭＳ Ｐゴシック" charset="0"/>
              </a:rPr>
              <a:t>Basic Theory </a:t>
            </a:r>
          </a:p>
          <a:p>
            <a:pPr lvl="1" eaLnBrk="1" hangingPunct="1"/>
            <a:r>
              <a:rPr lang="en-US" sz="2000" dirty="0">
                <a:latin typeface="Helvetica" charset="0"/>
                <a:ea typeface="ＭＳ Ｐゴシック" charset="0"/>
              </a:rPr>
              <a:t>Real-valued stationary processes</a:t>
            </a:r>
          </a:p>
          <a:p>
            <a:pPr lvl="1" eaLnBrk="1" hangingPunct="1"/>
            <a:r>
              <a:rPr lang="en-US" sz="2000" dirty="0">
                <a:latin typeface="Helvetica" charset="0"/>
                <a:ea typeface="ＭＳ Ｐゴシック" charset="0"/>
              </a:rPr>
              <a:t>Complex-valued stationary processes</a:t>
            </a:r>
          </a:p>
          <a:p>
            <a:pPr lvl="1" eaLnBrk="1" hangingPunct="1"/>
            <a:r>
              <a:rPr lang="en-US" sz="2000" dirty="0">
                <a:latin typeface="Helvetica" charset="0"/>
                <a:ea typeface="ＭＳ Ｐゴシック" charset="0"/>
              </a:rPr>
              <a:t>Discrete Parameter Stationary Processes</a:t>
            </a:r>
          </a:p>
          <a:p>
            <a:pPr lvl="1" eaLnBrk="1" hangingPunct="1"/>
            <a:r>
              <a:rPr lang="en-US" sz="2000" dirty="0">
                <a:latin typeface="Helvetica" charset="0"/>
                <a:ea typeface="ＭＳ Ｐゴシック" charset="0"/>
              </a:rPr>
              <a:t>Continuous parameter processes</a:t>
            </a:r>
          </a:p>
          <a:p>
            <a:pPr lvl="1" eaLnBrk="1" hangingPunct="1"/>
            <a:r>
              <a:rPr lang="en-US" sz="2000" dirty="0">
                <a:latin typeface="Helvetica" charset="0"/>
                <a:ea typeface="ＭＳ Ｐゴシック" charset="0"/>
              </a:rPr>
              <a:t>Use as models of data</a:t>
            </a:r>
          </a:p>
          <a:p>
            <a:pPr eaLnBrk="1" hangingPunct="1"/>
            <a:r>
              <a:rPr lang="en-US" sz="2000" dirty="0">
                <a:latin typeface="Helvetica" charset="0"/>
                <a:ea typeface="ＭＳ Ｐゴシック" charset="0"/>
                <a:cs typeface="ＭＳ Ｐゴシック" charset="0"/>
              </a:rPr>
              <a:t>Next class: Deterministic Spectral Analysis. Chapter 3 of PW</a:t>
            </a:r>
          </a:p>
          <a:p>
            <a:pPr eaLnBrk="1" hangingPunct="1"/>
            <a:endParaRPr lang="en-US" sz="20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F832FBE-FAB2-A146-AF6D-39A498DD18D0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Stochastic Processes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A stochastic process is a family of random variables indexed by t where t belongs to an index set T.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A stochastic process is one which a particular sample, called a </a:t>
            </a:r>
            <a:r>
              <a:rPr lang="en-US" sz="2000" i="1">
                <a:latin typeface="Helvetica" charset="0"/>
                <a:ea typeface="ＭＳ Ｐゴシック" charset="0"/>
                <a:cs typeface="ＭＳ Ｐゴシック" charset="0"/>
              </a:rPr>
              <a:t>realization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, from all possible realizations, called the </a:t>
            </a:r>
            <a:r>
              <a:rPr lang="en-US" sz="2000" i="1">
                <a:latin typeface="Helvetica" charset="0"/>
                <a:ea typeface="ＭＳ Ｐゴシック" charset="0"/>
                <a:cs typeface="ＭＳ Ｐゴシック" charset="0"/>
              </a:rPr>
              <a:t>ensemble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 is selected.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A stochastic is denoted by: 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index t is often time but can be other quantities such as distance. </a:t>
            </a:r>
          </a:p>
          <a:p>
            <a:pPr lvl="1" eaLnBrk="1" hangingPunct="1"/>
            <a:r>
              <a:rPr lang="en-US" sz="2000">
                <a:latin typeface="Helvetica" charset="0"/>
                <a:ea typeface="ＭＳ Ｐゴシック" charset="0"/>
              </a:rPr>
              <a:t>If t is continuous, the process is called </a:t>
            </a:r>
            <a:r>
              <a:rPr lang="en-US" sz="2000" i="1">
                <a:latin typeface="Helvetica" charset="0"/>
                <a:ea typeface="ＭＳ Ｐゴシック" charset="0"/>
              </a:rPr>
              <a:t>continuous parameter (or continuous time)</a:t>
            </a:r>
            <a:endParaRPr lang="en-US" sz="2000">
              <a:latin typeface="Helvetica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Helvetica" charset="0"/>
                <a:ea typeface="ＭＳ Ｐゴシック" charset="0"/>
              </a:rPr>
              <a:t>If t is discrete, the process is called </a:t>
            </a:r>
            <a:r>
              <a:rPr lang="en-US" sz="2000" i="1">
                <a:latin typeface="Helvetica" charset="0"/>
                <a:ea typeface="ＭＳ Ｐゴシック" charset="0"/>
              </a:rPr>
              <a:t>discrete parameter (or discrete time)</a:t>
            </a:r>
            <a:r>
              <a:rPr lang="en-US" sz="2000">
                <a:latin typeface="Helvetica" charset="0"/>
                <a:ea typeface="ＭＳ Ｐゴシック" charset="0"/>
              </a:rPr>
              <a:t>.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114800" y="3429000"/>
          <a:ext cx="1638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4" imgW="1638300" imgH="355600" progId="Equation.3">
                  <p:embed/>
                </p:oleObj>
              </mc:Choice>
              <mc:Fallback>
                <p:oleObj name="Equation" r:id="rId4" imgW="1638300" imgH="355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429000"/>
                        <a:ext cx="1638300" cy="355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1477666-9650-834E-849C-16ED48DE6FEA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Notation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Notation to be used (and used in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PW)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{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 dirty="0" err="1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} discrete parameter, {X(t)} continuous parameter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If a range for t is not specified, then all integers for discrete, and all real axis for continuous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Multiple stochastic processes will be given separate names (e.g. {Y(t)}) or an additional index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e.g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{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 dirty="0" err="1">
                <a:latin typeface="Helvetica" charset="0"/>
                <a:ea typeface="ＭＳ Ｐゴシック" charset="0"/>
                <a:cs typeface="ＭＳ Ｐゴシック" charset="0"/>
              </a:rPr>
              <a:t>t,j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} and {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 dirty="0" err="1">
                <a:latin typeface="Helvetica" charset="0"/>
                <a:ea typeface="ＭＳ Ｐゴシック" charset="0"/>
                <a:cs typeface="ＭＳ Ｐゴシック" charset="0"/>
              </a:rPr>
              <a:t>t,k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} or {X(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t,j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)} and {X(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t,k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)} for discrete and continuous parameters.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Symbol Z will be reserved for complex process such as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Z</a:t>
            </a:r>
            <a:r>
              <a:rPr lang="en-US" baseline="-25000" dirty="0" err="1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= X</a:t>
            </a:r>
            <a:r>
              <a:rPr lang="en-US" baseline="-25000" dirty="0">
                <a:latin typeface="Helvetica" charset="0"/>
                <a:ea typeface="ＭＳ Ｐゴシック" charset="0"/>
                <a:cs typeface="ＭＳ Ｐゴシック" charset="0"/>
              </a:rPr>
              <a:t>t,1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+ </a:t>
            </a:r>
            <a:r>
              <a:rPr lang="en-US" i="1" dirty="0">
                <a:latin typeface="Helvetica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 dirty="0">
                <a:latin typeface="Helvetica" charset="0"/>
                <a:ea typeface="ＭＳ Ｐゴシック" charset="0"/>
                <a:cs typeface="ＭＳ Ｐゴシック" charset="0"/>
              </a:rPr>
              <a:t>t,2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i="1" dirty="0" err="1">
                <a:latin typeface="Helvetica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=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sqrt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(-1). X</a:t>
            </a:r>
            <a:r>
              <a:rPr lang="en-US" baseline="-25000" dirty="0">
                <a:latin typeface="Helvetica" charset="0"/>
                <a:ea typeface="ＭＳ Ｐゴシック" charset="0"/>
                <a:cs typeface="ＭＳ Ｐゴシック" charset="0"/>
              </a:rPr>
              <a:t>t,1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+ </a:t>
            </a:r>
            <a:r>
              <a:rPr lang="en-US" i="1" dirty="0">
                <a:latin typeface="Helvetica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 dirty="0">
                <a:latin typeface="Helvetica" charset="0"/>
                <a:ea typeface="ＭＳ Ｐゴシック" charset="0"/>
                <a:cs typeface="ＭＳ Ｐゴシック" charset="0"/>
              </a:rPr>
              <a:t>t,2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are real valued stochastic processes.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E2847BB-EAD0-D844-A682-ABD81DF60FA2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Theory</a:t>
            </a:r>
          </a:p>
        </p:txBody>
      </p:sp>
      <p:sp>
        <p:nvSpPr>
          <p:cNvPr id="235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Since a stochastic process is composed of a set of random variables, we can define at a specific t the cumulative probability distribution function (CPDF) F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(a) = P[X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≤a], then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This called the Riemann-Stieltjes integral.  This form has the advantage that continuous and discrete probability distributions can be used depending on the continuity of the derivatives of F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(a)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full stochastic process can be defined by the n-dimensional cumulative probability distribution function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743200" y="2667000"/>
          <a:ext cx="4191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4" imgW="4191000" imgH="990600" progId="Equation.3">
                  <p:embed/>
                </p:oleObj>
              </mc:Choice>
              <mc:Fallback>
                <p:oleObj name="Equation" r:id="rId4" imgW="4191000" imgH="990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667000"/>
                        <a:ext cx="4191000" cy="990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04813" y="5562600"/>
          <a:ext cx="8334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6" imgW="8331200" imgH="393700" progId="Equation.3">
                  <p:embed/>
                </p:oleObj>
              </mc:Choice>
              <mc:Fallback>
                <p:oleObj name="Equation" r:id="rId6" imgW="83312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5562600"/>
                        <a:ext cx="8334375" cy="393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0358BAF-FE98-3B46-8EA4-313736845A5F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Real Value Stationary Processes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Stationary processes have properties that are invariant with time: Two types</a:t>
            </a:r>
          </a:p>
          <a:p>
            <a:pPr lvl="1" eaLnBrk="1" hangingPunct="1"/>
            <a:r>
              <a:rPr lang="en-US" i="1">
                <a:latin typeface="Helvetica" charset="0"/>
                <a:ea typeface="ＭＳ Ｐゴシック" charset="0"/>
              </a:rPr>
              <a:t>Complete stationarity</a:t>
            </a:r>
            <a:r>
              <a:rPr lang="en-US">
                <a:latin typeface="Helvetica" charset="0"/>
                <a:ea typeface="ＭＳ Ｐゴシック" charset="0"/>
              </a:rPr>
              <a:t> (</a:t>
            </a:r>
            <a:r>
              <a:rPr lang="en-US" i="1">
                <a:latin typeface="Helvetica" charset="0"/>
                <a:ea typeface="ＭＳ Ｐゴシック" charset="0"/>
              </a:rPr>
              <a:t>strong/strict sense</a:t>
            </a:r>
            <a:r>
              <a:rPr lang="en-US">
                <a:latin typeface="Helvetica" charset="0"/>
                <a:ea typeface="ＭＳ Ｐゴシック" charset="0"/>
              </a:rPr>
              <a:t>): If the CPDF for all n≥1 and for any t</a:t>
            </a:r>
            <a:r>
              <a:rPr lang="en-US" baseline="-25000">
                <a:latin typeface="Helvetica" charset="0"/>
                <a:ea typeface="ＭＳ Ｐゴシック" charset="0"/>
              </a:rPr>
              <a:t>1</a:t>
            </a:r>
            <a:r>
              <a:rPr lang="en-US">
                <a:latin typeface="Helvetica" charset="0"/>
                <a:ea typeface="ＭＳ Ｐゴシック" charset="0"/>
              </a:rPr>
              <a:t>,t</a:t>
            </a:r>
            <a:r>
              <a:rPr lang="en-US" baseline="-25000">
                <a:latin typeface="Helvetica" charset="0"/>
                <a:ea typeface="ＭＳ Ｐゴシック" charset="0"/>
              </a:rPr>
              <a:t>2</a:t>
            </a:r>
            <a:r>
              <a:rPr lang="en-US">
                <a:latin typeface="Helvetica" charset="0"/>
                <a:ea typeface="ＭＳ Ｐゴシック" charset="0"/>
              </a:rPr>
              <a:t>,….,t</a:t>
            </a:r>
            <a:r>
              <a:rPr lang="en-US" baseline="-25000">
                <a:latin typeface="Helvetica" charset="0"/>
                <a:ea typeface="ＭＳ Ｐゴシック" charset="0"/>
              </a:rPr>
              <a:t>n</a:t>
            </a:r>
            <a:r>
              <a:rPr lang="en-US">
                <a:latin typeface="Helvetica" charset="0"/>
                <a:ea typeface="ＭＳ Ｐゴシック" charset="0"/>
              </a:rPr>
              <a:t> in the index set, and for any </a:t>
            </a:r>
            <a:r>
              <a:rPr lang="en-US">
                <a:latin typeface="Symbol" charset="0"/>
                <a:ea typeface="ＭＳ Ｐゴシック" charset="0"/>
                <a:sym typeface="Symbol" charset="0"/>
              </a:rPr>
              <a:t></a:t>
            </a:r>
            <a:r>
              <a:rPr lang="en-US">
                <a:latin typeface="Helvetica" charset="0"/>
                <a:ea typeface="ＭＳ Ｐゴシック" charset="0"/>
              </a:rPr>
              <a:t> such that t</a:t>
            </a:r>
            <a:r>
              <a:rPr lang="en-US" baseline="-25000">
                <a:latin typeface="Helvetica" charset="0"/>
                <a:ea typeface="ＭＳ Ｐゴシック" charset="0"/>
              </a:rPr>
              <a:t>1</a:t>
            </a:r>
            <a:r>
              <a:rPr lang="en-US">
                <a:latin typeface="Helvetica" charset="0"/>
                <a:ea typeface="ＭＳ Ｐゴシック" charset="0"/>
              </a:rPr>
              <a:t>+</a:t>
            </a:r>
            <a:r>
              <a:rPr lang="en-US">
                <a:latin typeface="Symbol" charset="0"/>
                <a:ea typeface="ＭＳ Ｐゴシック" charset="0"/>
                <a:sym typeface="Symbol" charset="0"/>
              </a:rPr>
              <a:t></a:t>
            </a:r>
            <a:r>
              <a:rPr lang="en-US">
                <a:latin typeface="Helvetica" charset="0"/>
                <a:ea typeface="ＭＳ Ｐゴシック" charset="0"/>
              </a:rPr>
              <a:t>,…,t</a:t>
            </a:r>
            <a:r>
              <a:rPr lang="en-US" baseline="-25000">
                <a:latin typeface="Helvetica" charset="0"/>
                <a:ea typeface="ＭＳ Ｐゴシック" charset="0"/>
              </a:rPr>
              <a:t>n</a:t>
            </a:r>
            <a:r>
              <a:rPr lang="en-US">
                <a:latin typeface="Helvetica" charset="0"/>
                <a:ea typeface="ＭＳ Ｐゴシック" charset="0"/>
              </a:rPr>
              <a:t>+</a:t>
            </a:r>
            <a:r>
              <a:rPr lang="en-US">
                <a:latin typeface="Symbol" charset="0"/>
                <a:ea typeface="ＭＳ Ｐゴシック" charset="0"/>
                <a:sym typeface="Symbol" charset="0"/>
              </a:rPr>
              <a:t></a:t>
            </a:r>
            <a:r>
              <a:rPr lang="en-US">
                <a:latin typeface="Helvetica" charset="0"/>
                <a:ea typeface="ＭＳ Ｐゴシック" charset="0"/>
              </a:rPr>
              <a:t> are in the index set</a:t>
            </a:r>
          </a:p>
          <a:p>
            <a:pPr lvl="1" eaLnBrk="1" hangingPunct="1">
              <a:buFontTx/>
              <a:buNone/>
            </a:pPr>
            <a:endParaRPr lang="en-US">
              <a:latin typeface="Helvetica" charset="0"/>
              <a:ea typeface="ＭＳ Ｐゴシック" charset="0"/>
            </a:endParaRPr>
          </a:p>
          <a:p>
            <a:pPr lvl="1" eaLnBrk="1" hangingPunct="1"/>
            <a:r>
              <a:rPr lang="en-US" i="1">
                <a:latin typeface="Helvetica" charset="0"/>
                <a:ea typeface="ＭＳ Ｐゴシック" charset="0"/>
              </a:rPr>
              <a:t>Second-order stationarity</a:t>
            </a:r>
            <a:r>
              <a:rPr lang="en-US">
                <a:latin typeface="Helvetica" charset="0"/>
                <a:ea typeface="ＭＳ Ｐゴシック" charset="0"/>
              </a:rPr>
              <a:t> (</a:t>
            </a:r>
            <a:r>
              <a:rPr lang="en-US" i="1">
                <a:latin typeface="Helvetica" charset="0"/>
                <a:ea typeface="ＭＳ Ｐゴシック" charset="0"/>
              </a:rPr>
              <a:t>weak/wide-sense/covariance</a:t>
            </a:r>
            <a:r>
              <a:rPr lang="en-US">
                <a:latin typeface="Helvetica" charset="0"/>
                <a:ea typeface="ＭＳ Ｐゴシック" charset="0"/>
              </a:rPr>
              <a:t>) all joint first and second moments exist and are the same for the conditions above (ie., expectation and variance are the same).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401763" y="4114800"/>
          <a:ext cx="63388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4" imgW="6337300" imgH="393700" progId="Equation.3">
                  <p:embed/>
                </p:oleObj>
              </mc:Choice>
              <mc:Fallback>
                <p:oleObj name="Equation" r:id="rId4" imgW="63373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4114800"/>
                        <a:ext cx="6338887" cy="393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BE24B8C-6F30-2446-A33A-456038DB65AE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Stationary processes</a:t>
            </a:r>
          </a:p>
        </p:txBody>
      </p:sp>
      <p:sp>
        <p:nvSpPr>
          <p:cNvPr id="276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Second-order stationarity: From the definition we have</a:t>
            </a: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We define the autocovariance sequence (acvs) for a discrete process as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274763" y="2286000"/>
          <a:ext cx="6592887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4" imgW="6591300" imgH="1409700" progId="Equation.3">
                  <p:embed/>
                </p:oleObj>
              </mc:Choice>
              <mc:Fallback>
                <p:oleObj name="Equation" r:id="rId4" imgW="6591300" imgH="1409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2286000"/>
                        <a:ext cx="6592887" cy="1409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173163" y="4876800"/>
          <a:ext cx="67960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6" imgW="6794500" imgH="939800" progId="Equation.3">
                  <p:embed/>
                </p:oleObj>
              </mc:Choice>
              <mc:Fallback>
                <p:oleObj name="Equation" r:id="rId6" imgW="6794500" imgH="93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4876800"/>
                        <a:ext cx="6796087" cy="939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0C19239-C0FF-3841-B6AA-4A5D01825AA7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Stationary procsses: Continuous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For a continuous process the autocovariance function (acvf) is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i="1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i="1">
                <a:latin typeface="Helvetica" charset="0"/>
                <a:ea typeface="ＭＳ Ｐゴシック" charset="0"/>
                <a:cs typeface="ＭＳ Ｐゴシック" charset="0"/>
              </a:rPr>
              <a:t>Some Properties of acvs and acvf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</a:rPr>
              <a:t>The variance of the process is given by s</a:t>
            </a:r>
            <a:r>
              <a:rPr lang="en-US" sz="2000" baseline="-25000">
                <a:latin typeface="Helvetica" charset="0"/>
                <a:ea typeface="ＭＳ Ｐゴシック" charset="0"/>
              </a:rPr>
              <a:t>0</a:t>
            </a:r>
            <a:r>
              <a:rPr lang="en-US" sz="2000">
                <a:latin typeface="Helvetica" charset="0"/>
                <a:ea typeface="ＭＳ Ｐゴシック" charset="0"/>
              </a:rPr>
              <a:t> or S(0)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</a:rPr>
              <a:t>The autocorrelation sequence (acs) and autocorrelation function (acf) are </a:t>
            </a:r>
            <a:r>
              <a:rPr lang="en-US" sz="2000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000" baseline="-25000">
                <a:latin typeface="Symbol" charset="0"/>
                <a:ea typeface="ＭＳ Ｐゴシック" charset="0"/>
                <a:sym typeface="Symbol" charset="0"/>
              </a:rPr>
              <a:t></a:t>
            </a:r>
            <a:r>
              <a:rPr lang="en-US" sz="2000">
                <a:latin typeface="Helvetica" charset="0"/>
                <a:ea typeface="ＭＳ Ｐゴシック" charset="0"/>
              </a:rPr>
              <a:t>=s</a:t>
            </a:r>
            <a:r>
              <a:rPr lang="en-US" sz="2000" baseline="-25000">
                <a:latin typeface="Helvetica" charset="0"/>
                <a:ea typeface="ＭＳ Ｐゴシック" charset="0"/>
              </a:rPr>
              <a:t>t</a:t>
            </a:r>
            <a:r>
              <a:rPr lang="en-US" sz="2000">
                <a:latin typeface="Helvetica" charset="0"/>
                <a:ea typeface="ＭＳ Ｐゴシック" charset="0"/>
              </a:rPr>
              <a:t>/s</a:t>
            </a:r>
            <a:r>
              <a:rPr lang="en-US" sz="2000" baseline="-25000">
                <a:latin typeface="Helvetica" charset="0"/>
                <a:ea typeface="ＭＳ Ｐゴシック" charset="0"/>
              </a:rPr>
              <a:t>0</a:t>
            </a:r>
            <a:r>
              <a:rPr lang="en-US" sz="2000">
                <a:latin typeface="Helvetica" charset="0"/>
                <a:ea typeface="ＭＳ Ｐゴシック" charset="0"/>
              </a:rPr>
              <a:t> and </a:t>
            </a:r>
            <a:r>
              <a:rPr lang="en-US" sz="2000">
                <a:latin typeface="Symbol" charset="0"/>
                <a:ea typeface="ＭＳ Ｐゴシック" charset="0"/>
                <a:sym typeface="Symbol" charset="0"/>
              </a:rPr>
              <a:t></a:t>
            </a:r>
            <a:r>
              <a:rPr lang="en-US" sz="2000">
                <a:latin typeface="Helvetica" charset="0"/>
                <a:ea typeface="ＭＳ Ｐゴシック" charset="0"/>
              </a:rPr>
              <a:t>=s(</a:t>
            </a:r>
            <a:r>
              <a:rPr lang="en-US" sz="2000">
                <a:latin typeface="Symbol" charset="0"/>
                <a:ea typeface="ＭＳ Ｐゴシック" charset="0"/>
                <a:sym typeface="Symbol" charset="0"/>
              </a:rPr>
              <a:t></a:t>
            </a:r>
            <a:r>
              <a:rPr lang="en-US" sz="2000">
                <a:latin typeface="Helvetica" charset="0"/>
                <a:ea typeface="ＭＳ Ｐゴシック" charset="0"/>
              </a:rPr>
              <a:t>)/s(0) (Difference in engineering literature).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000" baseline="-25000">
                <a:latin typeface="Symbol" charset="0"/>
                <a:ea typeface="ＭＳ Ｐゴシック" charset="0"/>
                <a:sym typeface="Symbol" charset="0"/>
              </a:rPr>
              <a:t></a:t>
            </a:r>
            <a:r>
              <a:rPr lang="en-US" sz="2000">
                <a:latin typeface="Helvetica" charset="0"/>
                <a:ea typeface="ＭＳ Ｐゴシック" charset="0"/>
              </a:rPr>
              <a:t> and </a:t>
            </a:r>
            <a:r>
              <a:rPr lang="en-US" sz="2000">
                <a:latin typeface="Symbol" charset="0"/>
                <a:ea typeface="ＭＳ Ｐゴシック" charset="0"/>
                <a:sym typeface="Symbol" charset="0"/>
              </a:rPr>
              <a:t></a:t>
            </a:r>
            <a:r>
              <a:rPr lang="en-US" sz="2000">
                <a:latin typeface="Helvetica" charset="0"/>
                <a:ea typeface="ＭＳ Ｐゴシック" charset="0"/>
              </a:rPr>
              <a:t> are bounded between -1 and +1.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</a:rPr>
              <a:t>Sequence {s</a:t>
            </a:r>
            <a:r>
              <a:rPr lang="en-US" sz="2000" baseline="-25000">
                <a:latin typeface="Symbol" charset="0"/>
                <a:ea typeface="ＭＳ Ｐゴシック" charset="0"/>
                <a:sym typeface="Symbol" charset="0"/>
              </a:rPr>
              <a:t></a:t>
            </a:r>
            <a:r>
              <a:rPr lang="en-US" sz="2000">
                <a:latin typeface="Helvetica" charset="0"/>
                <a:ea typeface="ＭＳ Ｐゴシック" charset="0"/>
              </a:rPr>
              <a:t>} is positive semi-definite and therefore {s</a:t>
            </a:r>
            <a:r>
              <a:rPr lang="en-US" sz="2000" baseline="-25000">
                <a:latin typeface="Symbol" charset="0"/>
                <a:ea typeface="ＭＳ Ｐゴシック" charset="0"/>
                <a:sym typeface="Symbol" charset="0"/>
              </a:rPr>
              <a:t></a:t>
            </a:r>
            <a:r>
              <a:rPr lang="en-US" sz="2000">
                <a:latin typeface="Helvetica" charset="0"/>
                <a:ea typeface="ＭＳ Ｐゴシック" charset="0"/>
              </a:rPr>
              <a:t>} can not be an arbitrary sequence even if all the correlations are bounded in -1 to 1. Strict limits on negative correlations.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827213" y="2209800"/>
          <a:ext cx="54879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4" imgW="5486400" imgH="787400" progId="Equation.3">
                  <p:embed/>
                </p:oleObj>
              </mc:Choice>
              <mc:Fallback>
                <p:oleObj name="Equation" r:id="rId4" imgW="5486400" imgH="787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2209800"/>
                        <a:ext cx="5487987" cy="787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smtClean="0"/>
              <a:t>03/21/2012</a:t>
            </a:r>
            <a:endParaRPr lang="en-US" sz="14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Lec02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236FBD1-760F-E04D-926C-B56A0F5979D6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Properties of acvs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The two dimensional variance-covariance matrix for a contiguous portion of the process is called a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Toeplitz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matrix because the elements depend only on the row and column difference.  Since the absolute value of the difference is not important, it is a symmetric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Toeplitz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matrix.</a:t>
            </a: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For a process with a Gaussian cpdf, wide-sense stationarity implies strict sense stationarity because the cpdf is defined totally by the first and second moments.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ank Presentatio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33622</TotalTime>
  <Words>2300</Words>
  <Application>Microsoft Macintosh PowerPoint</Application>
  <PresentationFormat>On-screen Show (4:3)</PresentationFormat>
  <Paragraphs>252</Paragraphs>
  <Slides>25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Helvetica</vt:lpstr>
      <vt:lpstr>ＭＳ Ｐゴシック</vt:lpstr>
      <vt:lpstr>Arial</vt:lpstr>
      <vt:lpstr>Times</vt:lpstr>
      <vt:lpstr>Symbol</vt:lpstr>
      <vt:lpstr>Blank Presentation</vt:lpstr>
      <vt:lpstr>Microsoft Equation</vt:lpstr>
      <vt:lpstr>12.714 Computational Data Analysis</vt:lpstr>
      <vt:lpstr>Stationary Stochastic Processes</vt:lpstr>
      <vt:lpstr>Stochastic Processes</vt:lpstr>
      <vt:lpstr>Notation</vt:lpstr>
      <vt:lpstr>Basic Theory</vt:lpstr>
      <vt:lpstr>Real Value Stationary Processes</vt:lpstr>
      <vt:lpstr>Stationary processes</vt:lpstr>
      <vt:lpstr>Stationary procsses: Continuous</vt:lpstr>
      <vt:lpstr>Properties of acvs</vt:lpstr>
      <vt:lpstr>Complex Stationary processes</vt:lpstr>
      <vt:lpstr>Complex processes</vt:lpstr>
      <vt:lpstr>Examples of Stationary processes</vt:lpstr>
      <vt:lpstr>Examples of White noise</vt:lpstr>
      <vt:lpstr>Moving average process</vt:lpstr>
      <vt:lpstr>Moving Average Process</vt:lpstr>
      <vt:lpstr>Examples of MA(1) processes</vt:lpstr>
      <vt:lpstr>Autoregressive processes</vt:lpstr>
      <vt:lpstr>Examples of AR(2) and AR(4)</vt:lpstr>
      <vt:lpstr>Other processes</vt:lpstr>
      <vt:lpstr>Harmonic Process</vt:lpstr>
      <vt:lpstr>Harmonic Processes</vt:lpstr>
      <vt:lpstr>Continuous Parameter Processes</vt:lpstr>
      <vt:lpstr>Stationary processes as Models for Data</vt:lpstr>
      <vt:lpstr>Models for data</vt:lpstr>
      <vt:lpstr>Summary</vt:lpstr>
    </vt:vector>
  </TitlesOfParts>
  <Manager/>
  <Company>MIT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12.215 Modern Navigation</dc:title>
  <dc:subject/>
  <dc:creator>Thomas Herring</dc:creator>
  <cp:keywords>12.215 Modern Navigation GPS</cp:keywords>
  <dc:description/>
  <cp:lastModifiedBy>Thomas Herring</cp:lastModifiedBy>
  <cp:revision>420</cp:revision>
  <cp:lastPrinted>2004-12-01T01:50:51Z</cp:lastPrinted>
  <dcterms:created xsi:type="dcterms:W3CDTF">2010-03-27T12:53:17Z</dcterms:created>
  <dcterms:modified xsi:type="dcterms:W3CDTF">2012-03-17T15:32:54Z</dcterms:modified>
  <cp:category/>
</cp:coreProperties>
</file>