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00" d="100"/>
          <a:sy n="100" d="100"/>
        </p:scale>
        <p:origin x="-1632"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0E3EFA6-5E17-E441-A49B-0C7C9EE00C74}" type="datetimeFigureOut">
              <a:rPr lang="en-US" smtClean="0"/>
              <a:t>11/10/12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B3601C-22F9-FA4C-AE5E-F808B22C9D33}" type="slidenum">
              <a:rPr lang="en-US" smtClean="0"/>
              <a:t>‹#›</a:t>
            </a:fld>
            <a:endParaRPr lang="en-US"/>
          </a:p>
        </p:txBody>
      </p:sp>
    </p:spTree>
    <p:extLst>
      <p:ext uri="{BB962C8B-B14F-4D97-AF65-F5344CB8AC3E}">
        <p14:creationId xmlns:p14="http://schemas.microsoft.com/office/powerpoint/2010/main" val="3899371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C55A7-238B-244F-A796-BFD576842143}" type="datetimeFigureOut">
              <a:rPr lang="en-US" smtClean="0"/>
              <a:t>11/10/12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9D1E9-6AFC-2F4A-922D-0FAFAFB86020}" type="slidenum">
              <a:rPr lang="en-US" smtClean="0"/>
              <a:t>‹#›</a:t>
            </a:fld>
            <a:endParaRPr lang="en-US"/>
          </a:p>
        </p:txBody>
      </p:sp>
    </p:spTree>
    <p:extLst>
      <p:ext uri="{BB962C8B-B14F-4D97-AF65-F5344CB8AC3E}">
        <p14:creationId xmlns:p14="http://schemas.microsoft.com/office/powerpoint/2010/main" val="27843027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072E493-92BF-0948-8548-8AED64175CA6}"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a:t>Sources tell us:  maximum sizes, frequency content and correlation times.  </a:t>
            </a:r>
          </a:p>
          <a:p>
            <a:pPr eaLnBrk="1" hangingPunct="1"/>
            <a:r>
              <a:rPr lang="en-US"/>
              <a:t>Modeling: always want to remove or whiten if possible:  add parameters</a:t>
            </a:r>
          </a:p>
          <a:p>
            <a:pPr eaLnBrk="1" hangingPunct="1"/>
            <a:r>
              <a:rPr lang="en-US"/>
              <a:t>Data span long enough and density great enough to “see” the behavior of the time series</a:t>
            </a:r>
          </a:p>
          <a:p>
            <a:pPr eaLnBrk="1" hangingPunct="1"/>
            <a:r>
              <a:rPr lang="en-US"/>
              <a:t>Tools:  spectral analysis to infer characteristics; program models and controls to implement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16BAC14-AE9E-4449-824F-65946ADC9A23}" type="slidenum">
              <a:rPr lang="en-US"/>
              <a:pPr/>
              <a:t>11</a:t>
            </a:fld>
            <a:endParaRPr lang="en-US"/>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a:t>Since white noise can be easily computed from a short time series, and flicker noise (or RW noise) not, Mao et al. looked for correlations between the WN and FN components.   And there is a useful correlation, which Mao et al. estimate as empirical constants in their Eq. 20. and which are used by Dixon et al. and Mazzotti et al. .  You can make your own assessment of the uncertainty of this relationship based on the scatter in this plot.  There is about a factor of 2 difference in the FN values you might infer from a given WN values.</a:t>
            </a:r>
          </a:p>
          <a:p>
            <a:pPr eaLnBrk="1" hangingPunct="1"/>
            <a:endParaRPr lang="en-US"/>
          </a:p>
          <a:p>
            <a:pPr eaLnBrk="1" hangingPunct="1"/>
            <a:r>
              <a:rPr lang="en-US"/>
              <a:t>Next let’s look at another approach to estimating the long-period noise. (“Realistic sigma” algorithm of Tom Herring.)</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868A7C3-80CF-304F-B16A-D67B87CFF5CF}" type="slidenum">
              <a:rPr lang="en-US"/>
              <a:pPr/>
              <a:t>12</a:t>
            </a:fld>
            <a:endParaRPr lang="en-US"/>
          </a:p>
        </p:txBody>
      </p:sp>
      <p:sp>
        <p:nvSpPr>
          <p:cNvPr id="49155" name="Rectangle 1026"/>
          <p:cNvSpPr>
            <a:spLocks noGrp="1" noRot="1" noChangeAspect="1" noChangeArrowheads="1" noTextEdit="1"/>
          </p:cNvSpPr>
          <p:nvPr>
            <p:ph type="sldImg"/>
          </p:nvPr>
        </p:nvSpPr>
        <p:spPr>
          <a:ln/>
        </p:spPr>
      </p:sp>
      <p:sp>
        <p:nvSpPr>
          <p:cNvPr id="49156" name="Rectangle 1027"/>
          <p:cNvSpPr>
            <a:spLocks noGrp="1" noChangeArrowheads="1"/>
          </p:cNvSpPr>
          <p:nvPr>
            <p:ph type="body" idx="1"/>
          </p:nvPr>
        </p:nvSpPr>
        <p:spPr>
          <a:noFill/>
          <a:ln/>
        </p:spPr>
        <p:txBody>
          <a:bodyPr/>
          <a:lstStyle/>
          <a:p>
            <a:pPr eaLnBrk="1" hangingPunct="1"/>
            <a:r>
              <a:rPr lang="en-US" dirty="0"/>
              <a:t>Summary of the “Realistic Sigma” algorithm.  See </a:t>
            </a:r>
            <a:r>
              <a:rPr lang="en-US" i="1" dirty="0"/>
              <a:t>Herring</a:t>
            </a:r>
            <a:r>
              <a:rPr lang="en-US" dirty="0"/>
              <a:t> [2003]. </a:t>
            </a:r>
            <a:endParaRPr lang="en-US"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C2B1820-8CC2-304C-9A7B-7DEF287A3195}" type="slidenum">
              <a:rPr lang="en-US"/>
              <a:pPr/>
              <a:t>13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a:t>Southern California site with a well-behaved time series (up to 2005).  WRMS &lt; 1 mm in horizontal, 2.5 mm in vertical.  Yellow squares are daily values, with NRMS of ~0.5.  Blue points are 7-day averages, which you can see reduces the short-term noise considerably (as we expect, since it’s white, but not much the long-term.  Suppose we keep averaging for longer and longer periods and observe what happens to the scatter:  we’d expect the WRMS to go down and the NRMS to go up.  If the dominant frequencies of the noise are long-period, we would expect to approach a plateau, or at least an asymptote, which  we might then use to characterize the noise at infinite frequency—that is, the uncertainty in the velocity.  Let’s see how this works on the E component of this time series. (While we’re here, though I’ll note that the “eye-ball” correlation time of this series is again about 100 days, implying a factor of 10 inflation of the WN uncertainty (.01 mm/yr here).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D7DF929-DB34-8A4E-9037-61F777D9F6DA}" type="slidenum">
              <a:rPr lang="en-US"/>
              <a:pPr/>
              <a:t>14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This plot shows the time series in East with 1-d averaging (yellow, all panels), 64d (top), 100d (middle), and 400d (bottom).  The original wrms is 0.91 mm; with white noise, we would predict the 100d rms to be 0.1 mm, but in fact it’s 0.66 mm, only a 30% reduction.  At 400d, it’s decreased to 0.30 mm, a factor of three, much less than the factor of 20 predicted by WN.   Turned around, we see that the nrms has gone from 0.5 (1d) to about 3 for averaging of 64d or more.  And you can see this visually from the behavior of the curves:  that is, the dominant (only relevant) noise here has a characteristic correlation time of 100-400+ days.</a:t>
            </a:r>
          </a:p>
          <a:p>
            <a:pPr eaLnBrk="1" hangingPunct="1"/>
            <a:endParaRPr lang="en-US"/>
          </a:p>
          <a:p>
            <a:pPr eaLnBrk="1" hangingPunct="1"/>
            <a:r>
              <a:rPr lang="en-US"/>
              <a:t>The red lines here show the range of rates allowed by the WN model.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C492463-D215-ED4F-AE6E-835A2A0F0485}" type="slidenum">
              <a:rPr lang="en-US"/>
              <a:pPr/>
              <a:t>15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Here’s what the plot of chi2 vs averaging time looks like.    What the “Realistic Sigma” algorithm does is fit an exponential function these averaging samples and then calculate two numbers that can be used as a practical way of estimating the velocity uncertainty:  </a:t>
            </a:r>
          </a:p>
          <a:p>
            <a:pPr eaLnBrk="1" hangingPunct="1"/>
            <a:r>
              <a:rPr lang="en-US"/>
              <a:t> - one is the scale factor to be applied to the WN sigma to get the realistic sigma for a time series analysis  TSVIEW or enfit</a:t>
            </a:r>
          </a:p>
          <a:p>
            <a:pPr eaLnBrk="1" hangingPunct="1"/>
            <a:r>
              <a:rPr lang="en-US"/>
              <a:t>- The other is the RW coefficient to be used for a mar_neu command of GLOBK.    [ sh_gen_stats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EB0E0D9-8A60-B149-B91B-91729CA5B9B3}" type="slidenum">
              <a:rPr lang="en-US"/>
              <a:pPr/>
              <a:t>16</a:t>
            </a:fld>
            <a:endParaRPr lang="en-US"/>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p:spPr>
        <p:txBody>
          <a:bodyPr/>
          <a:lstStyle/>
          <a:p>
            <a:pPr eaLnBrk="1" hangingPunct="1"/>
            <a:r>
              <a:rPr lang="en-US"/>
              <a:t>TSVIEW example:  Here are now the N, E, and U time series, with 1d and 100d averaging.  In this plot we have turned on the “realistic sigma” option of tsview, so the red lines now show the range of rates allowed by the more realistic sigmas estimated with the algorithm:  0.09 mm/yr N  0.13 E, 0.13U.  (not too far from our “eyeball” estimate based on visually inspection of the original series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7EE0D3-7CEF-434B-A49C-4DF06375E870}" type="slidenum">
              <a:rPr lang="en-US"/>
              <a:pPr/>
              <a:t>19</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1A94A95-7D95-E144-8A6C-ED8BC6C4F4EE}" type="slidenum">
              <a:rPr lang="en-US"/>
              <a:pPr/>
              <a:t>20</a:t>
            </a:fld>
            <a:endParaRPr lang="en-US"/>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p:spPr>
        <p:txBody>
          <a:bodyPr/>
          <a:lstStyle/>
          <a:p>
            <a:pPr eaLnBrk="1" hangingPunct="1"/>
            <a:r>
              <a:rPr lang="en-US"/>
              <a:t>Implication of Points 1 and 2 may be that we shouldn’t try to be rigorous; rather, we need to understand and account for the dominant errors at the frequencies we’re most interested in.   </a:t>
            </a:r>
          </a:p>
          <a:p>
            <a:pPr eaLnBrk="1" hangingPunct="1"/>
            <a:endParaRPr lang="en-US"/>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A6E1A51-E906-7D44-9520-62615F50B349}" type="slidenum">
              <a:rPr lang="en-US"/>
              <a:pPr/>
              <a:t>21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a:t>Once you’ve made your best estimate of the appropriate weighting of the daily solutions, you should validate these by examining the scatter in the velocities.  To do this you need to have a region that is non-deforming or well-modeled at the level of the velocity uncertainties.  A relatively simple application of this approach is possible with the network shown in this slide.  </a:t>
            </a:r>
          </a:p>
          <a:p>
            <a:pPr eaLnBrk="1" hangingPunct="1">
              <a:lnSpc>
                <a:spcPct val="80000"/>
              </a:lnSpc>
            </a:pPr>
            <a:r>
              <a:rPr lang="en-US"/>
              <a:t>The velocities for stations observed in the southern Balkans have been estimated from two or three surveys spanning 4 yrs and are displayed in a reference frame defined by the mean velocities of 20 stations in stable central Macedonia.  If we plot these with GMT (sh_plotvel) with 70% error ellipses, we find that the residuals for </a:t>
            </a:r>
            <a:r>
              <a:rPr lang="en-US" b="1"/>
              <a:t>6 of the 20 stations</a:t>
            </a:r>
            <a:r>
              <a:rPr lang="en-US"/>
              <a:t> in the stable region fall outside the error ellipses, approximately what we would expect if a Gaussian distribution applies.  </a:t>
            </a:r>
          </a:p>
          <a:p>
            <a:pPr eaLnBrk="1" hangingPunct="1">
              <a:lnSpc>
                <a:spcPct val="80000"/>
              </a:lnSpc>
            </a:pPr>
            <a:endParaRPr lang="en-US"/>
          </a:p>
          <a:p>
            <a:pPr eaLnBrk="1" hangingPunct="1">
              <a:lnSpc>
                <a:spcPct val="80000"/>
              </a:lnSpc>
            </a:pPr>
            <a:r>
              <a:rPr lang="en-US"/>
              <a:t>The slide following shows the same velocity field plotted at 95% confidence, for which in this case, residuals for 2 of the stations fall outside the error ellipse.</a:t>
            </a: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66FFE5F-F3BF-7744-A256-29030A4E67E0}" type="slidenum">
              <a:rPr lang="en-US"/>
              <a:pPr/>
              <a:t>22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9444975-1BBD-5F48-8DF6-0320B350EC6F}" type="slidenum">
              <a:rPr lang="en-US"/>
              <a:pPr/>
              <a:t>3</a:t>
            </a:fld>
            <a:endParaRPr lang="en-US"/>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p:spPr>
        <p:txBody>
          <a:bodyPr/>
          <a:lstStyle/>
          <a:p>
            <a:pPr eaLnBrk="1" hangingPunct="1"/>
            <a:r>
              <a:rPr lang="en-US"/>
              <a:t>Implication of Points 1 and 2 may be that we shouldn’t try to be rigorous; rather, we need to understand and account for the dominant errors at the frequencies we’re most interested in.   </a:t>
            </a:r>
          </a:p>
          <a:p>
            <a:pPr eaLnBrk="1" hangingPunct="1"/>
            <a:endParaRPr lang="en-US"/>
          </a:p>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83E651F-3E98-044F-8D32-347629D883BE}" type="slidenum">
              <a:rPr lang="en-US"/>
              <a:pPr/>
              <a:t>23</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80000"/>
              </a:lnSpc>
            </a:pPr>
            <a:r>
              <a:rPr lang="en-US" sz="1000" dirty="0"/>
              <a:t>With a larger data set we can formalize this procedure—that is, we can see if the distribution of normalized velocity residuals matches a probability distribution that allows us to assign realistic odds on a velocity being “wrong”.    We’ll use an example from the Pacific Northwest, for which there are over 300 stations with accurate velocities determined from survey-mode and continuous observations (next slide).  Since the velocities due to the </a:t>
            </a:r>
            <a:r>
              <a:rPr lang="en-US" sz="1000" dirty="0" err="1"/>
              <a:t>Cascadia</a:t>
            </a:r>
            <a:r>
              <a:rPr lang="en-US" sz="1000" dirty="0"/>
              <a:t> </a:t>
            </a:r>
            <a:r>
              <a:rPr lang="en-US" sz="1000" dirty="0" err="1"/>
              <a:t>megathrust</a:t>
            </a:r>
            <a:r>
              <a:rPr lang="en-US" sz="1000" dirty="0"/>
              <a:t> are large along the coast, to validate the uncertainties, we’ll use only stations well inland, whose velocities are small and well-modeled.  There are ~100 stations in this region E of 238 with 1-d 1-sigma uncertainties &lt; 2 mm/yr.  </a:t>
            </a:r>
          </a:p>
          <a:p>
            <a:pPr eaLnBrk="1" hangingPunct="1"/>
            <a:endParaRPr lang="en-US" dirty="0"/>
          </a:p>
          <a:p>
            <a:pPr eaLnBrk="1" hangingPunct="1"/>
            <a:r>
              <a:rPr lang="en-US" dirty="0"/>
              <a:t>Here’s a tectonic model of the region, color coded by the level of strain and with velocities shown relative to North America.  In the best model for this  region, the Oregon block, SW of the diagonal line, is rotating clockwise relative to NA.  Note that the model effects are small and smooth for E OR and WA, which can be fit easily with a two-block model and small elastic strain from the slab, to calibrate the uncertainties in the velocity estimates.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BF8A658-30B9-994E-B6E4-000BEBDFD053}" type="slidenum">
              <a:rPr lang="en-US"/>
              <a:pPr/>
              <a:t>24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These are the observed velocities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925CB5B-9F90-5442-B1E5-914C21C667F3}" type="slidenum">
              <a:rPr lang="en-US"/>
              <a:pPr/>
              <a:t>25</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Look again at all of eastern Oregon to see how we might develop a statistical model for the full data set.  There are about 73 stations in this area.  The error ellipses are plotted for 70% confidence, so if we have applied the correct weighting to the data, we should expect about 23 of the arrows to exceed the error ellipses.  If we count these visually, there are 16 clearly outside and another 7 too close to call. This approach works best when you have a region which you are sure strain is negligible compared to the data errors, but even when there is significant strain, it’s a useful calibration if you think you can model the strain in most regions to within 10-20% of the errors.  If you’ve designed your network to provide sufficient spatial redundancy, you usually distinguish by patterns what is station noise and what is model noise.  The most troublesome problems arise when an area seems to move coherently but the source of the motion is from spatially coherent errors—for example, if you observe all stations in a small region at the same time and they are all affected by a weather pattern or orbital error during that period.  Note the one or possible two outliers, which you may choose to removed from the sample.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58FEAD3-ABC3-D241-92D3-8C9DF9E976D5}" type="slidenum">
              <a:rPr lang="en-US"/>
              <a:pPr/>
              <a:t>26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15BD320-5F56-3F4B-A234-9A28F70EE5AF}" type="slidenum">
              <a:rPr lang="en-US"/>
              <a:pPr/>
              <a:t>27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A 5-yr time series with sampling only in the summer, at the time of field surveys, from a different processing.  Here the reference frame is different, so the rate differences from the previous slide cannot be considered simple data noise. Note that the formal uncertainties from yearly samples are nearly as small as from the continuous time series:  0.2 mm/yr in horizontal, 0.7 mm/yr in vertical. You could argue here that the persistent slope in the last half of the vertical time series suggests systematic errors in vertical as large as 2 mm/yr—still close to a useful result for constraining some interesting phenomena.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C740046-53E2-A843-ACF3-7BB3AAF470B8}" type="slidenum">
              <a:rPr lang="en-US"/>
              <a:pPr/>
              <a:t>28</a:t>
            </a:fld>
            <a:endParaRPr lang="en-US"/>
          </a:p>
        </p:txBody>
      </p:sp>
      <p:sp>
        <p:nvSpPr>
          <p:cNvPr id="79875" name="Rectangle 1026"/>
          <p:cNvSpPr>
            <a:spLocks noGrp="1" noRot="1" noChangeAspect="1" noChangeArrowheads="1" noTextEdit="1"/>
          </p:cNvSpPr>
          <p:nvPr>
            <p:ph type="sldImg"/>
          </p:nvPr>
        </p:nvSpPr>
        <p:spPr>
          <a:ln/>
        </p:spPr>
      </p:sp>
      <p:sp>
        <p:nvSpPr>
          <p:cNvPr id="79876"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2E4590-04AE-C845-A0C9-1E413919AEC3}" type="slidenum">
              <a:rPr lang="en-US"/>
              <a:pPr/>
              <a:t>29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a:t>With the sparcity of data here, and with DALL, you can argue that the formal errors are close to the real ones.  In fact, as I’ll show later from the consistency of velocities, a normalized rms of 0.6-0.8, given four or more epochs, produces a realistic one-sigma uncertainty—here 0..5 mm/yr.  This is a reliable result largely because of the long time span 7-years.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0E08DFE-7691-CD46-B04F-64E0FFD47B24}" type="slidenum">
              <a:rPr lang="en-US"/>
              <a:pPr/>
              <a:t>30</a:t>
            </a:fld>
            <a:endParaRPr lang="en-US"/>
          </a:p>
        </p:txBody>
      </p:sp>
      <p:sp>
        <p:nvSpPr>
          <p:cNvPr id="83971" name="Rectangle 1026"/>
          <p:cNvSpPr>
            <a:spLocks noGrp="1" noRot="1" noChangeAspect="1" noChangeArrowheads="1" noTextEdit="1"/>
          </p:cNvSpPr>
          <p:nvPr>
            <p:ph type="sldImg"/>
          </p:nvPr>
        </p:nvSpPr>
        <p:spPr>
          <a:ln/>
        </p:spPr>
      </p:sp>
      <p:sp>
        <p:nvSpPr>
          <p:cNvPr id="83972"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7097430-DA81-3447-B450-CF56F2F3F1CC}" type="slidenum">
              <a:rPr lang="en-US"/>
              <a:pPr/>
              <a:t>31</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Another example of a field site which appears to be well behaved over 5 years, leading to realistic uncertainties in horizontal velocities less than 1 mm/yr.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11F8BA6-A35D-7343-923C-29B6998CABC4}" type="slidenum">
              <a:rPr lang="en-US"/>
              <a:pPr/>
              <a:t>32</a:t>
            </a:fld>
            <a:endParaRPr lang="en-US"/>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a:ln/>
        </p:spPr>
        <p:txBody>
          <a:bodyPr/>
          <a:lstStyle/>
          <a:p>
            <a:pPr eaLnBrk="1" hangingPunct="1"/>
            <a:r>
              <a:rPr lang="en-US"/>
              <a:t>Next slides show time series for these 5 well-determined sites in E OR and WA. Two of them are continuous---BURN, we’ve seen before, and GOBS.  The other three have been surveyed for 2-5 days every 1-2 years.  The velocities shown here are with respect to a model (NAM)  that removes the rotation of the Oregon block and elastic deformation along the boundary (diagonal from upper left corner to 45N 117W.  The residuals of these sites and others near them are less than 1 mm/yr. </a:t>
            </a:r>
          </a:p>
          <a:p>
            <a:pPr eaLnBrk="1" hangingPunct="1"/>
            <a:endParaRPr lang="en-US"/>
          </a:p>
          <a:p>
            <a:pPr eaLnBrk="1" hangingPunct="1"/>
            <a:r>
              <a:rPr lang="en-US"/>
              <a:t>Next slide: BURN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34A9BF6-FAE9-8A4E-B17B-733D8E6F9705}" type="slidenum">
              <a:rPr lang="en-US"/>
              <a:pPr/>
              <a:t>4</a:t>
            </a:fld>
            <a:endParaRPr lang="en-US"/>
          </a:p>
        </p:txBody>
      </p:sp>
      <p:sp>
        <p:nvSpPr>
          <p:cNvPr id="32771" name="Rectangle 1026"/>
          <p:cNvSpPr>
            <a:spLocks noGrp="1" noRot="1" noChangeAspect="1" noChangeArrowheads="1" noTextEdit="1"/>
          </p:cNvSpPr>
          <p:nvPr>
            <p:ph type="sldImg"/>
          </p:nvPr>
        </p:nvSpPr>
        <p:spPr>
          <a:ln/>
        </p:spPr>
      </p:sp>
      <p:sp>
        <p:nvSpPr>
          <p:cNvPr id="32772" name="Rectangle 1027"/>
          <p:cNvSpPr>
            <a:spLocks noGrp="1" noChangeArrowheads="1"/>
          </p:cNvSpPr>
          <p:nvPr>
            <p:ph type="body" idx="1"/>
          </p:nvPr>
        </p:nvSpPr>
        <p:spPr>
          <a:noFill/>
          <a:ln/>
        </p:spPr>
        <p:txBody>
          <a:bodyPr/>
          <a:lstStyle/>
          <a:p>
            <a:pPr eaLnBrk="1" hangingPunct="1"/>
            <a:r>
              <a:rPr lang="en-US"/>
              <a:t>The three catagories I’ve listed here is a useful way to think about errors in GPS measurements.  For studying global phenomena they are all potentially important, but I’m going to concentrate today on measurements on continental and regional scale.  For these intersite distances, we now know the orbits of the satellites well enough that their contribution is usually small.   So we’ll look at effects in signal propagation and uninteresting motions of the receiving antenna.  In signal propagation, first order ionospheric effects are removed in all high precision work by combining signals at the two GPS frequencies.  And for modern observations, receiver noise is nearly negligible. So we’re left with scattering effects and the atmosphere.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1B540D7-E9F6-874D-8647-73807CDF5034}" type="slidenum">
              <a:rPr lang="en-US"/>
              <a:pPr/>
              <a:t>33</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a:t>From the time series, some reason to doubt that the uncertainties are realistic. (But velocity is consistent with neighbors.)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FF4B5EC-FE98-C943-8D2A-5D8828AAF8E9}" type="slidenum">
              <a:rPr lang="en-US"/>
              <a:pPr/>
              <a:t>34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t>We can be more rigorous about this by plotting histograms.  My experience with this network has been that the  histograms become smooth and more easily interpretable as you approach 100 stations.  60 was useful but coarse.  The “V” here means the magnitude of the horizontal velocity (not ‘vertical’).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FD9311-E2D2-0648-9D96-28A25C3F8363}" type="slidenum">
              <a:rPr lang="en-US"/>
              <a:pPr/>
              <a:t>35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a:t>We can formalize the probability analysis by plotting the cumulative normalized residuals against a theoretical curve for a Gaussian distribution.   For the PNW data set, I modified the formal errors by adding quadratically a random noise (here 0.5 mm) and a random-walk process (1.0 mm/sqrt-yr)  F09b  E238  n=102  E, N nrms  1.00, 1.08. On the next slide, you’ll see that if I decrease the random-walk component to 0.5 mm/sqrt(yr), the uncertainties are too small.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0A96B69-53FC-3540-BA5F-9988A430D409}" type="slidenum">
              <a:rPr lang="en-US"/>
              <a:pPr/>
              <a:t>36</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t>Soln a01a:  Between 70 and 90% confidence, uncertainties are too small by 10-15%</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6C9C810-022C-154A-BC06-7D5F31C75933}"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a:t>Here I’ve increased the random walk to 1.5 mm/sqrt(yr) and also the random component to 2 mm at each epoch. Histogram when observations are underweighted by about 15%; e.g. with a scaling the appropriate scaling in 2-D for 70% confidence (1.6), 85% of the residuals are within the error ellipse.  F12b_E238   n =102  E,N nrms 0.79, 0.94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7382BA6-7E72-4948-BE0D-5E41A9465B0A}" type="slidenum">
              <a:rPr lang="en-US"/>
              <a:pPr/>
              <a:t>39</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AF490F-E384-D242-A58C-A41B238F7A9C}" type="slidenum">
              <a:rPr lang="en-US"/>
              <a:pPr/>
              <a:t>41</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1327E92-44C8-754A-A69E-4D6FD1D80673}" type="slidenum">
              <a:rPr lang="en-US"/>
              <a:pPr/>
              <a:t>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a:t>The most common and dominant source of high-frequency multipath is reflection from the horizontal surface beneath the antenna.  If this surface is far enough away from the antenna (1-2 m) to be outside the fresnel zone (no interaction with the antenna itself), then geometric optics allows us to model the signal well enough to predict the frequency.  For an antenna mounted 1-2 m above the surface, the variations will be of the order of minutes, and tend to have low, though still significant correlations with the signature of the station’s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AA546C5-0EA8-904E-862D-BCB24CC986CC}" type="slidenum">
              <a:rPr lang="en-US"/>
              <a:pPr/>
              <a:t>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spcBef>
                <a:spcPct val="60000"/>
              </a:spcBef>
            </a:pPr>
            <a:r>
              <a:rPr lang="en-US" sz="800" dirty="0"/>
              <a:t>This slide, produced from a </a:t>
            </a:r>
            <a:r>
              <a:rPr lang="en-US" sz="800" dirty="0" err="1"/>
              <a:t>cview</a:t>
            </a:r>
            <a:r>
              <a:rPr lang="en-US" sz="800" dirty="0"/>
              <a:t> display, will give us a feel for the phase noise of a “typically good” antenna environment.</a:t>
            </a:r>
          </a:p>
          <a:p>
            <a:pPr eaLnBrk="1" hangingPunct="1">
              <a:spcBef>
                <a:spcPct val="60000"/>
              </a:spcBef>
            </a:pPr>
            <a:r>
              <a:rPr lang="en-US" sz="800" dirty="0"/>
              <a:t>Shows 30s samples of the one-way LC phase residuals after removing clock drift and the best-fit geometric model and clock.  Also shown is the elevation angle of the observations. The </a:t>
            </a:r>
            <a:r>
              <a:rPr lang="en-US" sz="800" b="1" dirty="0"/>
              <a:t>overall </a:t>
            </a:r>
            <a:r>
              <a:rPr lang="en-US" sz="800" b="1" dirty="0" err="1"/>
              <a:t>rms</a:t>
            </a:r>
            <a:r>
              <a:rPr lang="en-US" sz="800" b="1" dirty="0"/>
              <a:t> is 8 mm (0.04 cycles),</a:t>
            </a:r>
            <a:r>
              <a:rPr lang="en-US" sz="800" dirty="0"/>
              <a:t> but the scatter increases from </a:t>
            </a:r>
            <a:r>
              <a:rPr lang="en-US" sz="800" b="1" dirty="0"/>
              <a:t>2 mm at the zenith to 15</a:t>
            </a:r>
            <a:r>
              <a:rPr lang="en-US" sz="800" dirty="0"/>
              <a:t> mm at low elevations.  </a:t>
            </a:r>
            <a:r>
              <a:rPr lang="en-US" sz="800" b="1" dirty="0"/>
              <a:t>NB:  Phase errors are not uniform but depend on elevation angle (and also multipath environment and possible receiver behavior).  GAMIT weights the phases by an elevation-dependent model derived (by AUTCLN) for each station.</a:t>
            </a:r>
          </a:p>
          <a:p>
            <a:pPr eaLnBrk="1" hangingPunct="1">
              <a:spcBef>
                <a:spcPct val="60000"/>
              </a:spcBef>
            </a:pPr>
            <a:r>
              <a:rPr lang="en-US" sz="800" dirty="0"/>
              <a:t>At </a:t>
            </a:r>
            <a:r>
              <a:rPr lang="en-US" sz="800" b="1" dirty="0"/>
              <a:t>high elevations</a:t>
            </a:r>
            <a:r>
              <a:rPr lang="en-US" sz="800" dirty="0"/>
              <a:t> the dominant errors have correlation times of about </a:t>
            </a:r>
            <a:r>
              <a:rPr lang="en-US" sz="800" b="1" dirty="0"/>
              <a:t>25 minutes</a:t>
            </a:r>
            <a:r>
              <a:rPr lang="en-US" sz="800" dirty="0"/>
              <a:t>.  If we use the default sampling of SOLVE (2 minutes) and </a:t>
            </a:r>
            <a:r>
              <a:rPr lang="en-US" sz="800" b="1" dirty="0"/>
              <a:t>scale by the </a:t>
            </a:r>
            <a:r>
              <a:rPr lang="en-US" sz="800" b="1" dirty="0" err="1"/>
              <a:t>nrms</a:t>
            </a:r>
            <a:r>
              <a:rPr lang="en-US" sz="800" dirty="0"/>
              <a:t>, these “formal” uncertainties will be too small by a factor of sqrt(12), or about 3-4.  Since the GAMIT </a:t>
            </a:r>
            <a:r>
              <a:rPr lang="en-US" sz="800" dirty="0" err="1"/>
              <a:t>nrms</a:t>
            </a:r>
            <a:r>
              <a:rPr lang="en-US" sz="800" dirty="0"/>
              <a:t> (</a:t>
            </a:r>
            <a:r>
              <a:rPr lang="en-US" sz="800" dirty="0" err="1"/>
              <a:t>q</a:t>
            </a:r>
            <a:r>
              <a:rPr lang="en-US" sz="800" dirty="0"/>
              <a:t>-file) is typically 0.2 (based on an arbitrarily assigned phase error—see Chap 2 of the manual) and we do not rescale, </a:t>
            </a:r>
            <a:r>
              <a:rPr lang="en-US" sz="800" b="1" dirty="0"/>
              <a:t>the uncertainty estimated by SOLVE would be pessimistic by ~30% </a:t>
            </a:r>
            <a:r>
              <a:rPr lang="en-US" sz="800" dirty="0"/>
              <a:t>if our eye-ball estimate of temporal correlations is representative of the full error spectrum.</a:t>
            </a:r>
            <a:r>
              <a:rPr lang="en-US" sz="800" b="1" dirty="0"/>
              <a:t>   </a:t>
            </a:r>
            <a:r>
              <a:rPr lang="en-US" sz="800" dirty="0"/>
              <a:t>As we shall see</a:t>
            </a:r>
            <a:r>
              <a:rPr lang="en-US" sz="800" b="1" dirty="0"/>
              <a:t>, the median value of short-term scatter in daily positions is typically ~0.7, confirming our “eyeball” estimate of correlation times.    </a:t>
            </a:r>
          </a:p>
          <a:p>
            <a:pPr eaLnBrk="1" hangingPunct="1">
              <a:spcBef>
                <a:spcPct val="60000"/>
              </a:spcBef>
            </a:pPr>
            <a:r>
              <a:rPr lang="en-US" sz="800" dirty="0"/>
              <a:t>Note that the formal solve sigma (but not the real sigma!) </a:t>
            </a:r>
            <a:r>
              <a:rPr lang="en-US" sz="800" b="1" dirty="0"/>
              <a:t>depends on the sampling</a:t>
            </a:r>
            <a:r>
              <a:rPr lang="en-US" sz="800" dirty="0"/>
              <a:t>.  These values apply with 2-minute sampling and elevation-dependent weighting.  (Note how we got to this, and 1.7 re-scaling factor between </a:t>
            </a:r>
            <a:r>
              <a:rPr lang="en-US" sz="800" dirty="0" err="1"/>
              <a:t>autcln</a:t>
            </a:r>
            <a:r>
              <a:rPr lang="en-US" sz="800" dirty="0"/>
              <a:t> and N-file.)</a:t>
            </a:r>
          </a:p>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8AFEF86-AD73-B94F-A5EA-846DCA6AE9E9}" type="slidenum">
              <a:rPr lang="en-US"/>
              <a:pPr/>
              <a:t>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lnSpc>
                <a:spcPct val="90000"/>
              </a:lnSpc>
            </a:pPr>
            <a:r>
              <a:rPr lang="en-US"/>
              <a:t>Now let’s move to time series of daily observations.   4-yr from CGPS station in eastern Oregon (dry climate).</a:t>
            </a:r>
          </a:p>
          <a:p>
            <a:pPr eaLnBrk="1" hangingPunct="1">
              <a:lnSpc>
                <a:spcPct val="90000"/>
              </a:lnSpc>
            </a:pPr>
            <a:r>
              <a:rPr lang="en-US"/>
              <a:t>Note </a:t>
            </a:r>
            <a:r>
              <a:rPr lang="en-US" b="1"/>
              <a:t>wrms ~2 mm</a:t>
            </a:r>
            <a:r>
              <a:rPr lang="en-US"/>
              <a:t> horizontal </a:t>
            </a:r>
            <a:r>
              <a:rPr lang="en-US" b="1"/>
              <a:t>6 mm vertical</a:t>
            </a:r>
            <a:r>
              <a:rPr lang="en-US"/>
              <a:t>.  Nrms ~0.7.   Formal error for white noise assumption after scaling by nrms is </a:t>
            </a:r>
            <a:r>
              <a:rPr lang="en-US" b="1"/>
              <a:t>.03 mm/yr horizontal .1 mm/yr vertical</a:t>
            </a:r>
            <a:r>
              <a:rPr lang="en-US"/>
              <a:t>.   But correlation time for independent observations is </a:t>
            </a:r>
            <a:r>
              <a:rPr lang="en-US" b="1"/>
              <a:t>~100 days</a:t>
            </a:r>
            <a:r>
              <a:rPr lang="en-US"/>
              <a:t>, so to apply our rule-of-thumb, we would scale the velocity uncertainties by a factor of 10, to 0.3 mm/yr horizontal and 1 mm/yr vertical to get realistic estimates. </a:t>
            </a:r>
          </a:p>
          <a:p>
            <a:pPr eaLnBrk="1" hangingPunct="1">
              <a:lnSpc>
                <a:spcPct val="90000"/>
              </a:lnSpc>
            </a:pPr>
            <a:r>
              <a:rPr lang="en-US"/>
              <a:t>This eye-balling of correlation times will usually get you within a factor of two of the true uncertainty of a velocity estimate.  Let’s look at two ways of doing this a bit more rigorously.  One uses spectral analysis and an assumption about how the high-frequency noise is related to the low-frequency noise;  the other simply applies more precisely our eyeballing of correlation times. </a:t>
            </a:r>
          </a:p>
          <a:p>
            <a:pPr eaLnBrk="1" hangingPunct="1">
              <a:lnSpc>
                <a:spcPct val="90000"/>
              </a:lnSpc>
            </a:pPr>
            <a:endParaRPr lang="en-US"/>
          </a:p>
          <a:p>
            <a:pPr eaLnBrk="1" hangingPunct="1">
              <a:lnSpc>
                <a:spcPct val="90000"/>
              </a:lnSpc>
            </a:pPr>
            <a:r>
              <a:rPr lang="en-US"/>
              <a:t>Best paper for a through description of spectral analysis applied to GPS time series is </a:t>
            </a:r>
            <a:r>
              <a:rPr lang="en-US" b="1"/>
              <a:t>Williams</a:t>
            </a:r>
            <a:r>
              <a:rPr lang="en-US"/>
              <a:t> [2003] (has complete references to earlier work); I’ve given you </a:t>
            </a:r>
            <a:r>
              <a:rPr lang="en-US" b="1"/>
              <a:t>Mao et al</a:t>
            </a:r>
            <a:r>
              <a:rPr lang="en-US"/>
              <a:t>. [1998] because it’s a </a:t>
            </a:r>
            <a:r>
              <a:rPr lang="en-US" u="sng"/>
              <a:t>little more accessible</a:t>
            </a:r>
            <a:r>
              <a:rPr lang="en-US"/>
              <a:t>,  </a:t>
            </a:r>
            <a:r>
              <a:rPr lang="en-US" u="sng"/>
              <a:t>discusses a broader range of issues</a:t>
            </a:r>
            <a:r>
              <a:rPr lang="en-US"/>
              <a:t>,, and </a:t>
            </a:r>
            <a:r>
              <a:rPr lang="en-US" u="sng"/>
              <a:t>introduces an idea used by Mazzotti et al</a:t>
            </a:r>
            <a:r>
              <a:rPr lang="en-US"/>
              <a:t>., which provides a good practical approach to assigning velocity errors. </a:t>
            </a:r>
          </a:p>
          <a:p>
            <a:pPr eaLnBrk="1" hangingPunct="1">
              <a:lnSpc>
                <a:spcPct val="90000"/>
              </a:lnSpc>
            </a:pPr>
            <a:r>
              <a:rPr lang="en-US"/>
              <a:t> </a:t>
            </a:r>
          </a:p>
          <a:p>
            <a:pPr eaLnBrk="1" hangingPunct="1">
              <a:lnSpc>
                <a:spcPct val="90000"/>
              </a:lnSpc>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633A57F-B1D4-9449-988C-DAB740A98C8B}" type="slidenum">
              <a:rPr lang="en-US"/>
              <a:pPr/>
              <a:t>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50000"/>
              </a:spcBef>
            </a:pPr>
            <a:r>
              <a:rPr lang="en-US"/>
              <a:t>Length of span: 1991-2001. </a:t>
            </a:r>
          </a:p>
          <a:p>
            <a:pPr eaLnBrk="1" hangingPunct="1">
              <a:spcBef>
                <a:spcPct val="50000"/>
              </a:spcBef>
            </a:pPr>
            <a:r>
              <a:rPr lang="en-US"/>
              <a:t>Introduction to spectra:  power as a function frequency (inverse of period); with a finite length series, you can take many samples at high frequencies but not many at low frequencies; limit is 1 over half the period (Nyquist frequency) ; max here is 5 yrs. </a:t>
            </a:r>
          </a:p>
          <a:p>
            <a:pPr eaLnBrk="1" hangingPunct="1">
              <a:spcBef>
                <a:spcPct val="50000"/>
              </a:spcBef>
            </a:pPr>
            <a:r>
              <a:rPr lang="en-US"/>
              <a:t>“Flat” portion at right suggests white noise—with a lot of uncertainty at high frequencies.</a:t>
            </a:r>
          </a:p>
          <a:p>
            <a:pPr eaLnBrk="1" hangingPunct="1">
              <a:spcBef>
                <a:spcPct val="50000"/>
              </a:spcBef>
            </a:pPr>
            <a:r>
              <a:rPr lang="en-US"/>
              <a:t>Above  </a:t>
            </a:r>
            <a:r>
              <a:rPr lang="en-US" b="1"/>
              <a:t>10 d</a:t>
            </a:r>
            <a:r>
              <a:rPr lang="en-US"/>
              <a:t> (e-6)  noise begins to rise with increasing period.</a:t>
            </a:r>
          </a:p>
          <a:p>
            <a:pPr eaLnBrk="1" hangingPunct="1">
              <a:spcBef>
                <a:spcPct val="50000"/>
              </a:spcBef>
            </a:pPr>
            <a:r>
              <a:rPr lang="en-US"/>
              <a:t>Common approach (Williams, Mao, etc) is to fit this spectrum to a power law; ie. P = f</a:t>
            </a:r>
            <a:r>
              <a:rPr lang="en-US" baseline="30000"/>
              <a:t>n</a:t>
            </a:r>
            <a:r>
              <a:rPr lang="en-US"/>
              <a:t> where n typically 0 to -2; on a log-log plot, the slope of the line;     0 = WN,    -1 = FN      -2 = RW   (imagine these from your own experience)  [</a:t>
            </a:r>
            <a:r>
              <a:rPr lang="en-US" b="1"/>
              <a:t>spectral index</a:t>
            </a:r>
            <a:r>
              <a:rPr lang="en-US"/>
              <a:t>]</a:t>
            </a:r>
            <a:endParaRPr lang="en-US" baseline="30000"/>
          </a:p>
          <a:p>
            <a:pPr eaLnBrk="1" hangingPunct="1">
              <a:spcBef>
                <a:spcPct val="50000"/>
              </a:spcBef>
            </a:pPr>
            <a:r>
              <a:rPr lang="en-US"/>
              <a:t>Above </a:t>
            </a:r>
            <a:r>
              <a:rPr lang="en-US" b="1"/>
              <a:t>100 d</a:t>
            </a:r>
            <a:r>
              <a:rPr lang="en-US"/>
              <a:t> (e-7) quite variable, and note the difference in the two lines, obtained from different approaches to estimating the power-law fit, making it difficult to infer the true noise level for infinite period (velocity), therefore can a power-law fit be a very reliable estimate of velocity error? </a:t>
            </a:r>
          </a:p>
          <a:p>
            <a:pPr eaLnBrk="1" hangingPunct="1">
              <a:spcBef>
                <a:spcPct val="5000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F87841C-4383-6F41-864B-B039EB15879F}" type="slidenum">
              <a:rPr lang="en-US"/>
              <a:pPr/>
              <a:t>9</a:t>
            </a:fld>
            <a:endParaRPr lang="en-US"/>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noFill/>
          <a:ln/>
        </p:spPr>
        <p:txBody>
          <a:bodyPr/>
          <a:lstStyle/>
          <a:p>
            <a:pPr eaLnBrk="1" hangingPunct="1"/>
            <a:r>
              <a:rPr lang="en-US"/>
              <a:t>Summary of spectral characterization of noise.   </a:t>
            </a:r>
          </a:p>
          <a:p>
            <a:pPr eaLnBrk="1" hangingPunct="1"/>
            <a:endParaRPr lang="en-US"/>
          </a:p>
          <a:p>
            <a:pPr eaLnBrk="1" hangingPunct="1"/>
            <a:r>
              <a:rPr lang="en-US"/>
              <a:t>Note possibility of non-stationary noise.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F9143AB-82D7-C049-9271-C47DD36E41BE}" type="slidenum">
              <a:rPr lang="en-US"/>
              <a:pPr/>
              <a:t>10</a:t>
            </a:fld>
            <a:endParaRPr lang="en-US"/>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noFill/>
          <a:ln/>
        </p:spPr>
        <p:txBody>
          <a:bodyPr/>
          <a:lstStyle/>
          <a:p>
            <a:pPr eaLnBrk="1" hangingPunct="1">
              <a:lnSpc>
                <a:spcPct val="90000"/>
              </a:lnSpc>
            </a:pPr>
            <a:r>
              <a:rPr lang="en-US" sz="900" dirty="0"/>
              <a:t>Here is a sample of power spectra from Mao et al. (old and short IGS analysis), and you have a complete set in your notes.  Note the range of spectral indices and also the large uncertainty in extrapolating from high to low frequencies.   Most are between 0.7 and 1.5, spanning the exponent (1) indicative of flicker noise.  It’s the result of this type of analysis that led Zhang et al., Mao et al., and Williams to use “flicker noise” as the characterization of GPS time series.  </a:t>
            </a:r>
          </a:p>
          <a:p>
            <a:pPr eaLnBrk="1" hangingPunct="1">
              <a:lnSpc>
                <a:spcPct val="90000"/>
              </a:lnSpc>
            </a:pPr>
            <a:endParaRPr lang="en-US" sz="900" dirty="0"/>
          </a:p>
          <a:p>
            <a:pPr eaLnBrk="1" hangingPunct="1">
              <a:lnSpc>
                <a:spcPct val="90000"/>
              </a:lnSpc>
            </a:pPr>
            <a:r>
              <a:rPr lang="en-US" sz="900" dirty="0"/>
              <a:t> I would argue that you get a more reliable estimate of the velocity uncertainty just by imagining the range of velocities allowed by the lowest frequency visible in the time series.  For example, for KOUR Up  (2d from top), there is a long “bow” evident in the E component that will determine the velocity error—noise at higher frequencies is not so important.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11/18/12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11/18/12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11/18/12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11/18/12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11/18/12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11/18/12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11/18/12</a:t>
            </a:r>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11/18/12</a:t>
            </a:r>
            <a:endParaRPr lang="en-US"/>
          </a:p>
        </p:txBody>
      </p:sp>
      <p:sp>
        <p:nvSpPr>
          <p:cNvPr id="4" name="Footer Placeholder 3"/>
          <p:cNvSpPr>
            <a:spLocks noGrp="1"/>
          </p:cNvSpPr>
          <p:nvPr>
            <p:ph type="ftr" sz="quarter" idx="11"/>
          </p:nvPr>
        </p:nvSpPr>
        <p:spPr/>
        <p:txBody>
          <a:bodyPr/>
          <a:lstStyle/>
          <a:p>
            <a:r>
              <a:rPr lang="en-US" smtClean="0"/>
              <a:t>Error Models Lec 06</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11/18/12</a:t>
            </a:r>
            <a:endParaRPr lang="en-US"/>
          </a:p>
        </p:txBody>
      </p:sp>
      <p:sp>
        <p:nvSpPr>
          <p:cNvPr id="3" name="Footer Placeholder 2"/>
          <p:cNvSpPr>
            <a:spLocks noGrp="1"/>
          </p:cNvSpPr>
          <p:nvPr>
            <p:ph type="ftr" sz="quarter" idx="11"/>
          </p:nvPr>
        </p:nvSpPr>
        <p:spPr/>
        <p:txBody>
          <a:bodyPr/>
          <a:lstStyle/>
          <a:p>
            <a:r>
              <a:rPr lang="en-US" smtClean="0"/>
              <a:t>Error Models Lec 06</a:t>
            </a:r>
            <a:endParaRPr lang="en-US"/>
          </a:p>
        </p:txBody>
      </p:sp>
      <p:sp>
        <p:nvSpPr>
          <p:cNvPr id="4" name="Slide Number Placeholder 3"/>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11/18/12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Error Models Lec 06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5481C-4D2E-E241-87AD-12FCCFCFA9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ah@mi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Error Analysis of GPS estimates</a:t>
            </a:r>
            <a:r>
              <a:rPr lang="en-US" dirty="0" smtClean="0"/>
              <a:t/>
            </a:r>
            <a:br>
              <a:rPr lang="en-US" dirty="0" smtClean="0"/>
            </a:br>
            <a:r>
              <a:rPr lang="en-US" dirty="0" smtClean="0"/>
              <a:t>Lecture 06</a:t>
            </a:r>
            <a:endParaRPr lang="en-US" dirty="0"/>
          </a:p>
        </p:txBody>
      </p:sp>
      <p:sp>
        <p:nvSpPr>
          <p:cNvPr id="3" name="Subtitle 2"/>
          <p:cNvSpPr>
            <a:spLocks noGrp="1"/>
          </p:cNvSpPr>
          <p:nvPr>
            <p:ph type="subTitle" idx="1"/>
          </p:nvPr>
        </p:nvSpPr>
        <p:spPr/>
        <p:txBody>
          <a:bodyPr/>
          <a:lstStyle/>
          <a:p>
            <a:r>
              <a:rPr lang="en-US" dirty="0" smtClean="0"/>
              <a:t>Thomas Herring</a:t>
            </a:r>
          </a:p>
          <a:p>
            <a:r>
              <a:rPr lang="en-US" dirty="0" smtClean="0">
                <a:hlinkClick r:id="rId2"/>
              </a:rPr>
              <a:t>tah@mit.edu</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t="24373" b="2089"/>
          <a:stretch>
            <a:fillRect/>
          </a:stretch>
        </p:blipFill>
        <p:spPr bwMode="auto">
          <a:xfrm>
            <a:off x="152400" y="228600"/>
            <a:ext cx="4406900" cy="4953000"/>
          </a:xfrm>
          <a:prstGeom prst="rect">
            <a:avLst/>
          </a:prstGeom>
          <a:noFill/>
          <a:ln w="9525">
            <a:noFill/>
            <a:miter lim="800000"/>
            <a:headEnd/>
            <a:tailEnd/>
          </a:ln>
        </p:spPr>
      </p:pic>
      <p:pic>
        <p:nvPicPr>
          <p:cNvPr id="44035" name="Picture 3"/>
          <p:cNvPicPr>
            <a:picLocks noChangeAspect="1" noChangeArrowheads="1"/>
          </p:cNvPicPr>
          <p:nvPr/>
        </p:nvPicPr>
        <p:blipFill>
          <a:blip r:embed="rId4"/>
          <a:srcRect t="24480" r="5556" b="2289"/>
          <a:stretch>
            <a:fillRect/>
          </a:stretch>
        </p:blipFill>
        <p:spPr bwMode="auto">
          <a:xfrm>
            <a:off x="4648200" y="228600"/>
            <a:ext cx="4305300" cy="4953000"/>
          </a:xfrm>
          <a:prstGeom prst="rect">
            <a:avLst/>
          </a:prstGeom>
          <a:noFill/>
          <a:ln w="9525">
            <a:noFill/>
            <a:miter lim="800000"/>
            <a:headEnd/>
            <a:tailEnd/>
          </a:ln>
        </p:spPr>
      </p:pic>
      <p:sp>
        <p:nvSpPr>
          <p:cNvPr id="44036" name="Text Box 4"/>
          <p:cNvSpPr txBox="1">
            <a:spLocks noChangeArrowheads="1"/>
          </p:cNvSpPr>
          <p:nvPr/>
        </p:nvSpPr>
        <p:spPr bwMode="auto">
          <a:xfrm>
            <a:off x="441325" y="5653088"/>
            <a:ext cx="5924418" cy="892552"/>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Examples of times series and spectra for global stations</a:t>
            </a:r>
          </a:p>
          <a:p>
            <a:endParaRPr lang="en-US" sz="1600" dirty="0">
              <a:solidFill>
                <a:srgbClr val="000000"/>
              </a:solidFill>
            </a:endParaRPr>
          </a:p>
          <a:p>
            <a:r>
              <a:rPr lang="en-US" sz="1600" dirty="0">
                <a:solidFill>
                  <a:srgbClr val="000000"/>
                </a:solidFill>
              </a:rPr>
              <a:t>From </a:t>
            </a:r>
            <a:r>
              <a:rPr lang="en-US" sz="1600" i="1" dirty="0">
                <a:solidFill>
                  <a:srgbClr val="000000"/>
                </a:solidFill>
              </a:rPr>
              <a:t>Mao et al</a:t>
            </a:r>
            <a:r>
              <a:rPr lang="en-US" sz="1600" dirty="0">
                <a:solidFill>
                  <a:srgbClr val="000000"/>
                </a:solidFill>
              </a:rPr>
              <a:t>., 1999</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10</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ao 95 15"/>
          <p:cNvPicPr>
            <a:picLocks noChangeAspect="1" noChangeArrowheads="1"/>
          </p:cNvPicPr>
          <p:nvPr/>
        </p:nvPicPr>
        <p:blipFill>
          <a:blip r:embed="rId3"/>
          <a:srcRect/>
          <a:stretch>
            <a:fillRect/>
          </a:stretch>
        </p:blipFill>
        <p:spPr bwMode="auto">
          <a:xfrm>
            <a:off x="990600" y="1219200"/>
            <a:ext cx="6470650" cy="4116388"/>
          </a:xfrm>
          <a:prstGeom prst="rect">
            <a:avLst/>
          </a:prstGeom>
          <a:noFill/>
          <a:ln w="9525">
            <a:noFill/>
            <a:miter lim="800000"/>
            <a:headEnd/>
            <a:tailEnd/>
          </a:ln>
        </p:spPr>
      </p:pic>
      <p:sp>
        <p:nvSpPr>
          <p:cNvPr id="46083" name="Text Box 20"/>
          <p:cNvSpPr txBox="1">
            <a:spLocks noChangeArrowheads="1"/>
          </p:cNvSpPr>
          <p:nvPr/>
        </p:nvSpPr>
        <p:spPr bwMode="auto">
          <a:xfrm>
            <a:off x="1447800" y="5638800"/>
            <a:ext cx="6400800"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White noise </a:t>
            </a:r>
            <a:r>
              <a:rPr lang="en-US" sz="1800" dirty="0" err="1">
                <a:solidFill>
                  <a:srgbClr val="000000"/>
                </a:solidFill>
              </a:rPr>
              <a:t>vs</a:t>
            </a:r>
            <a:r>
              <a:rPr lang="en-US" sz="1800" dirty="0">
                <a:solidFill>
                  <a:srgbClr val="000000"/>
                </a:solidFill>
              </a:rPr>
              <a:t> flicker noise from </a:t>
            </a:r>
            <a:r>
              <a:rPr lang="en-US" sz="1800" i="1" dirty="0">
                <a:solidFill>
                  <a:srgbClr val="000000"/>
                </a:solidFill>
              </a:rPr>
              <a:t>Mao et al.</a:t>
            </a:r>
            <a:r>
              <a:rPr lang="en-US" sz="1800" dirty="0">
                <a:solidFill>
                  <a:srgbClr val="000000"/>
                </a:solidFill>
              </a:rPr>
              <a:t> [1999] spectral analysis of 23 global stations</a:t>
            </a:r>
          </a:p>
        </p:txBody>
      </p:sp>
      <p:sp>
        <p:nvSpPr>
          <p:cNvPr id="46084" name="Text Box 21"/>
          <p:cNvSpPr txBox="1">
            <a:spLocks noChangeArrowheads="1"/>
          </p:cNvSpPr>
          <p:nvPr/>
        </p:nvSpPr>
        <p:spPr bwMode="auto">
          <a:xfrm>
            <a:off x="990600" y="457200"/>
            <a:ext cx="7038606" cy="369332"/>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Short-cut: Use white noise statistics ( </a:t>
            </a:r>
            <a:r>
              <a:rPr lang="en-US" dirty="0" err="1">
                <a:solidFill>
                  <a:srgbClr val="000000"/>
                </a:solidFill>
              </a:rPr>
              <a:t>wrms</a:t>
            </a:r>
            <a:r>
              <a:rPr lang="en-US" dirty="0">
                <a:solidFill>
                  <a:srgbClr val="000000"/>
                </a:solidFill>
              </a:rPr>
              <a:t>) to predict the flicker noise</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11</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smtClean="0"/>
              <a:t>“Realistic Sigma” Algorithm for Velocity Uncertainties</a:t>
            </a:r>
            <a:endParaRPr lang="en-US"/>
          </a:p>
        </p:txBody>
      </p:sp>
      <p:sp>
        <p:nvSpPr>
          <p:cNvPr id="48131" name="Rectangle 3"/>
          <p:cNvSpPr>
            <a:spLocks noGrp="1" noChangeArrowheads="1"/>
          </p:cNvSpPr>
          <p:nvPr>
            <p:ph type="body" idx="1"/>
          </p:nvPr>
        </p:nvSpPr>
        <p:spPr/>
        <p:txBody>
          <a:bodyPr>
            <a:normAutofit fontScale="70000" lnSpcReduction="20000"/>
          </a:bodyPr>
          <a:lstStyle/>
          <a:p>
            <a:r>
              <a:rPr lang="en-US" smtClean="0"/>
              <a:t>Motivation: computational efficiency, handle time series with varying lengths and data gaps; obtain a model that can be used in globk</a:t>
            </a:r>
          </a:p>
          <a:p>
            <a:r>
              <a:rPr lang="en-US" smtClean="0"/>
              <a:t>Concept:  The departure from a white-noise (sqrt n) reduction in noise with averaging provides a measure of correlated noise.</a:t>
            </a:r>
          </a:p>
          <a:p>
            <a:r>
              <a:rPr lang="en-US" smtClean="0"/>
              <a:t>Implementation:</a:t>
            </a:r>
          </a:p>
          <a:p>
            <a:pPr lvl="1"/>
            <a:r>
              <a:rPr lang="en-US" smtClean="0"/>
              <a:t>Fit the values of chi2 vs averaging time to the exponential function expected for a first-order Gauss-Markov (FOGM) process (amplitude, correlation time)</a:t>
            </a:r>
          </a:p>
          <a:p>
            <a:pPr lvl="1"/>
            <a:r>
              <a:rPr lang="en-US" smtClean="0"/>
              <a:t>Use the chi2 value for infinite averaging time predicted from this model to scale the white-noise sigma estimates from the original fit </a:t>
            </a:r>
          </a:p>
          <a:p>
            <a:pPr lvl="1"/>
            <a:r>
              <a:rPr lang="en-US" smtClean="0"/>
              <a:t>       and/or</a:t>
            </a:r>
          </a:p>
          <a:p>
            <a:pPr lvl="1"/>
            <a:r>
              <a:rPr lang="en-US" smtClean="0"/>
              <a:t>Fit the values to a FOGM with infinite averaging time (i.e., random walk) and use these estimates as input to globk (mar_neu command)</a:t>
            </a:r>
          </a:p>
          <a:p>
            <a:pPr lvl="1"/>
            <a:endParaRPr lang="en-US"/>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12</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VHS_05_raw"/>
          <p:cNvPicPr>
            <a:picLocks noChangeAspect="1" noChangeArrowheads="1"/>
          </p:cNvPicPr>
          <p:nvPr/>
        </p:nvPicPr>
        <p:blipFill>
          <a:blip r:embed="rId3"/>
          <a:srcRect l="25212" t="4747" r="1526" b="2608"/>
          <a:stretch>
            <a:fillRect/>
          </a:stretch>
        </p:blipFill>
        <p:spPr bwMode="auto">
          <a:xfrm>
            <a:off x="152400" y="762000"/>
            <a:ext cx="7315200" cy="5638800"/>
          </a:xfrm>
          <a:prstGeom prst="rect">
            <a:avLst/>
          </a:prstGeom>
          <a:noFill/>
          <a:ln w="9525">
            <a:noFill/>
            <a:miter lim="800000"/>
            <a:headEnd/>
            <a:tailEnd/>
          </a:ln>
        </p:spPr>
      </p:pic>
      <p:sp>
        <p:nvSpPr>
          <p:cNvPr id="50179" name="Text Box 3"/>
          <p:cNvSpPr txBox="1">
            <a:spLocks noChangeArrowheads="1"/>
          </p:cNvSpPr>
          <p:nvPr/>
        </p:nvSpPr>
        <p:spPr bwMode="auto">
          <a:xfrm>
            <a:off x="1066800" y="6461125"/>
            <a:ext cx="6324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solidFill>
                  <a:schemeClr val="bg1"/>
                </a:solidFill>
              </a:rPr>
              <a:t>Yellow: Daily (raw)       Blue:  7-day averages</a:t>
            </a:r>
            <a:endParaRPr lang="en-US" sz="2200">
              <a:solidFill>
                <a:schemeClr val="bg1"/>
              </a:solidFill>
            </a:endParaRPr>
          </a:p>
        </p:txBody>
      </p:sp>
      <p:sp>
        <p:nvSpPr>
          <p:cNvPr id="50180" name="Text Box 4"/>
          <p:cNvSpPr txBox="1">
            <a:spLocks noChangeArrowheads="1"/>
          </p:cNvSpPr>
          <p:nvPr/>
        </p:nvSpPr>
        <p:spPr bwMode="auto">
          <a:xfrm>
            <a:off x="1752600" y="228600"/>
            <a:ext cx="393693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Effect of Averaging on Time-series Noise</a:t>
            </a:r>
          </a:p>
        </p:txBody>
      </p:sp>
      <p:sp>
        <p:nvSpPr>
          <p:cNvPr id="50181" name="Text Box 5"/>
          <p:cNvSpPr txBox="1">
            <a:spLocks noChangeArrowheads="1"/>
          </p:cNvSpPr>
          <p:nvPr/>
        </p:nvSpPr>
        <p:spPr bwMode="auto">
          <a:xfrm>
            <a:off x="7467600" y="1447800"/>
            <a:ext cx="1676400" cy="2390775"/>
          </a:xfrm>
          <a:prstGeom prst="rect">
            <a:avLst/>
          </a:prstGeom>
          <a:noFill/>
          <a:ln w="9525">
            <a:noFill/>
            <a:miter lim="800000"/>
            <a:headEnd/>
            <a:tailEnd/>
          </a:ln>
        </p:spPr>
        <p:txBody>
          <a:bodyPr>
            <a:prstTxWarp prst="textNoShape">
              <a:avLst/>
            </a:prstTxWarp>
            <a:spAutoFit/>
          </a:bodyPr>
          <a:lstStyle/>
          <a:p>
            <a:pPr>
              <a:spcBef>
                <a:spcPct val="20000"/>
              </a:spcBef>
            </a:pPr>
            <a:r>
              <a:rPr lang="en-US" sz="1600">
                <a:solidFill>
                  <a:schemeClr val="bg1"/>
                </a:solidFill>
              </a:rPr>
              <a:t>Note the dominance of correlated errors and unrealistic rate uncertainties with a white noise assumption: </a:t>
            </a:r>
          </a:p>
          <a:p>
            <a:pPr>
              <a:spcBef>
                <a:spcPct val="20000"/>
              </a:spcBef>
            </a:pPr>
            <a:r>
              <a:rPr lang="en-US" sz="1600">
                <a:solidFill>
                  <a:schemeClr val="bg1"/>
                </a:solidFill>
              </a:rPr>
              <a:t> .01 mm/yr  N,E</a:t>
            </a:r>
          </a:p>
          <a:p>
            <a:pPr>
              <a:spcBef>
                <a:spcPct val="20000"/>
              </a:spcBef>
            </a:pPr>
            <a:r>
              <a:rPr lang="en-US" sz="1600">
                <a:solidFill>
                  <a:schemeClr val="bg1"/>
                </a:solidFill>
              </a:rPr>
              <a:t>.04 mm/yr   U </a:t>
            </a:r>
          </a:p>
        </p:txBody>
      </p:sp>
      <p:sp>
        <p:nvSpPr>
          <p:cNvPr id="8" name="Date Placeholder 7"/>
          <p:cNvSpPr>
            <a:spLocks noGrp="1"/>
          </p:cNvSpPr>
          <p:nvPr>
            <p:ph type="dt" sz="half" idx="10"/>
          </p:nvPr>
        </p:nvSpPr>
        <p:spPr/>
        <p:txBody>
          <a:bodyPr/>
          <a:lstStyle/>
          <a:p>
            <a:r>
              <a:rPr lang="en-US" smtClean="0"/>
              <a:t>11/18/12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13</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VHS_05_64"/>
          <p:cNvPicPr>
            <a:picLocks noChangeAspect="1" noChangeArrowheads="1"/>
          </p:cNvPicPr>
          <p:nvPr/>
        </p:nvPicPr>
        <p:blipFill>
          <a:blip r:embed="rId3"/>
          <a:srcRect l="25447" t="34547" r="1521" b="34404"/>
          <a:stretch>
            <a:fillRect/>
          </a:stretch>
        </p:blipFill>
        <p:spPr bwMode="auto">
          <a:xfrm>
            <a:off x="152400" y="990600"/>
            <a:ext cx="6858000" cy="1778000"/>
          </a:xfrm>
          <a:prstGeom prst="rect">
            <a:avLst/>
          </a:prstGeom>
          <a:noFill/>
          <a:ln w="9525">
            <a:noFill/>
            <a:miter lim="800000"/>
            <a:headEnd/>
            <a:tailEnd/>
          </a:ln>
        </p:spPr>
      </p:pic>
      <p:pic>
        <p:nvPicPr>
          <p:cNvPr id="52227" name="Picture 3" descr="CVHS_05_100"/>
          <p:cNvPicPr>
            <a:picLocks noChangeAspect="1" noChangeArrowheads="1"/>
          </p:cNvPicPr>
          <p:nvPr/>
        </p:nvPicPr>
        <p:blipFill>
          <a:blip r:embed="rId4"/>
          <a:srcRect l="25241" t="34700" r="1526" b="34451"/>
          <a:stretch>
            <a:fillRect/>
          </a:stretch>
        </p:blipFill>
        <p:spPr bwMode="auto">
          <a:xfrm>
            <a:off x="152400" y="2971800"/>
            <a:ext cx="6934200" cy="1781175"/>
          </a:xfrm>
          <a:prstGeom prst="rect">
            <a:avLst/>
          </a:prstGeom>
          <a:noFill/>
          <a:ln w="9525">
            <a:noFill/>
            <a:miter lim="800000"/>
            <a:headEnd/>
            <a:tailEnd/>
          </a:ln>
        </p:spPr>
      </p:pic>
      <p:pic>
        <p:nvPicPr>
          <p:cNvPr id="52228" name="Picture 4" descr="CVHS_05_400"/>
          <p:cNvPicPr>
            <a:picLocks noChangeAspect="1" noChangeArrowheads="1"/>
          </p:cNvPicPr>
          <p:nvPr/>
        </p:nvPicPr>
        <p:blipFill>
          <a:blip r:embed="rId5"/>
          <a:srcRect l="24686" t="34547" r="1537" b="34404"/>
          <a:stretch>
            <a:fillRect/>
          </a:stretch>
        </p:blipFill>
        <p:spPr bwMode="auto">
          <a:xfrm>
            <a:off x="152400" y="4876800"/>
            <a:ext cx="6934200" cy="1781175"/>
          </a:xfrm>
          <a:prstGeom prst="rect">
            <a:avLst/>
          </a:prstGeom>
          <a:noFill/>
          <a:ln w="9525">
            <a:noFill/>
            <a:miter lim="800000"/>
            <a:headEnd/>
            <a:tailEnd/>
          </a:ln>
        </p:spPr>
      </p:pic>
      <p:sp>
        <p:nvSpPr>
          <p:cNvPr id="52229" name="Text Box 5"/>
          <p:cNvSpPr txBox="1">
            <a:spLocks noChangeArrowheads="1"/>
          </p:cNvSpPr>
          <p:nvPr/>
        </p:nvSpPr>
        <p:spPr bwMode="auto">
          <a:xfrm>
            <a:off x="228600" y="228600"/>
            <a:ext cx="8534400"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Same site,  East component     ( </a:t>
            </a:r>
            <a:r>
              <a:rPr lang="en-US" sz="2000" dirty="0">
                <a:solidFill>
                  <a:srgbClr val="000000"/>
                </a:solidFill>
              </a:rPr>
              <a:t>daily </a:t>
            </a:r>
            <a:r>
              <a:rPr lang="en-US" sz="2000" dirty="0" err="1">
                <a:solidFill>
                  <a:srgbClr val="000000"/>
                </a:solidFill>
              </a:rPr>
              <a:t>wrms</a:t>
            </a:r>
            <a:r>
              <a:rPr lang="en-US" sz="2000" dirty="0">
                <a:solidFill>
                  <a:srgbClr val="000000"/>
                </a:solidFill>
              </a:rPr>
              <a:t> 0.9 mm    </a:t>
            </a:r>
            <a:r>
              <a:rPr lang="en-US" sz="2000" dirty="0" err="1">
                <a:solidFill>
                  <a:srgbClr val="000000"/>
                </a:solidFill>
              </a:rPr>
              <a:t>nrms</a:t>
            </a:r>
            <a:r>
              <a:rPr lang="en-US" sz="2000" dirty="0">
                <a:solidFill>
                  <a:srgbClr val="000000"/>
                </a:solidFill>
              </a:rPr>
              <a:t> 0.</a:t>
            </a:r>
            <a:r>
              <a:rPr lang="en-US" sz="2200" dirty="0">
                <a:solidFill>
                  <a:srgbClr val="000000"/>
                </a:solidFill>
              </a:rPr>
              <a:t>5 )</a:t>
            </a:r>
            <a:endParaRPr lang="en-US" dirty="0">
              <a:solidFill>
                <a:srgbClr val="000000"/>
              </a:solidFill>
            </a:endParaRPr>
          </a:p>
        </p:txBody>
      </p:sp>
      <p:sp>
        <p:nvSpPr>
          <p:cNvPr id="52230" name="Text Box 6"/>
          <p:cNvSpPr txBox="1">
            <a:spLocks noChangeArrowheads="1"/>
          </p:cNvSpPr>
          <p:nvPr/>
        </p:nvSpPr>
        <p:spPr bwMode="auto">
          <a:xfrm>
            <a:off x="7239000" y="1295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64-d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0.7 mm</a:t>
            </a:r>
          </a:p>
          <a:p>
            <a:r>
              <a:rPr lang="en-US" sz="1900" dirty="0" err="1">
                <a:solidFill>
                  <a:srgbClr val="000000"/>
                </a:solidFill>
              </a:rPr>
              <a:t>nrms</a:t>
            </a:r>
            <a:r>
              <a:rPr lang="en-US" sz="1900" dirty="0">
                <a:solidFill>
                  <a:srgbClr val="000000"/>
                </a:solidFill>
              </a:rPr>
              <a:t>  2.0</a:t>
            </a:r>
          </a:p>
          <a:p>
            <a:endParaRPr lang="en-US" dirty="0">
              <a:solidFill>
                <a:srgbClr val="000000"/>
              </a:solidFill>
            </a:endParaRPr>
          </a:p>
        </p:txBody>
      </p:sp>
      <p:sp>
        <p:nvSpPr>
          <p:cNvPr id="52231" name="Rectangle 7"/>
          <p:cNvSpPr>
            <a:spLocks noChangeArrowheads="1"/>
          </p:cNvSpPr>
          <p:nvPr/>
        </p:nvSpPr>
        <p:spPr bwMode="auto">
          <a:xfrm>
            <a:off x="7239000" y="32004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100-d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0.6 mm</a:t>
            </a:r>
          </a:p>
          <a:p>
            <a:r>
              <a:rPr lang="en-US" sz="1900" dirty="0" err="1">
                <a:solidFill>
                  <a:srgbClr val="000000"/>
                </a:solidFill>
              </a:rPr>
              <a:t>nrms</a:t>
            </a:r>
            <a:r>
              <a:rPr lang="en-US" sz="1900" dirty="0">
                <a:solidFill>
                  <a:srgbClr val="000000"/>
                </a:solidFill>
              </a:rPr>
              <a:t>  3.4</a:t>
            </a:r>
          </a:p>
          <a:p>
            <a:endParaRPr lang="en-US" dirty="0">
              <a:solidFill>
                <a:srgbClr val="000000"/>
              </a:solidFill>
            </a:endParaRPr>
          </a:p>
        </p:txBody>
      </p:sp>
      <p:sp>
        <p:nvSpPr>
          <p:cNvPr id="52232" name="Rectangle 8"/>
          <p:cNvSpPr>
            <a:spLocks noChangeArrowheads="1"/>
          </p:cNvSpPr>
          <p:nvPr/>
        </p:nvSpPr>
        <p:spPr bwMode="auto">
          <a:xfrm>
            <a:off x="7239000" y="5029200"/>
            <a:ext cx="1541671" cy="1246495"/>
          </a:xfrm>
          <a:prstGeom prst="rect">
            <a:avLst/>
          </a:prstGeom>
          <a:noFill/>
          <a:ln w="9525">
            <a:noFill/>
            <a:miter lim="800000"/>
            <a:headEnd/>
            <a:tailEnd/>
          </a:ln>
        </p:spPr>
        <p:txBody>
          <a:bodyPr wrap="none">
            <a:prstTxWarp prst="textNoShape">
              <a:avLst/>
            </a:prstTxWarp>
            <a:spAutoFit/>
          </a:bodyPr>
          <a:lstStyle/>
          <a:p>
            <a:r>
              <a:rPr lang="en-US" sz="1900" dirty="0">
                <a:solidFill>
                  <a:srgbClr val="000000"/>
                </a:solidFill>
              </a:rPr>
              <a:t>400-d </a:t>
            </a:r>
            <a:r>
              <a:rPr lang="en-US" sz="1900" dirty="0" err="1">
                <a:solidFill>
                  <a:srgbClr val="000000"/>
                </a:solidFill>
              </a:rPr>
              <a:t>avg</a:t>
            </a:r>
            <a:endParaRPr lang="en-US" sz="1900" dirty="0">
              <a:solidFill>
                <a:srgbClr val="000000"/>
              </a:solidFill>
            </a:endParaRPr>
          </a:p>
          <a:p>
            <a:r>
              <a:rPr lang="en-US" sz="1900" dirty="0" err="1">
                <a:solidFill>
                  <a:srgbClr val="000000"/>
                </a:solidFill>
              </a:rPr>
              <a:t>wrms</a:t>
            </a:r>
            <a:r>
              <a:rPr lang="en-US" sz="1900" dirty="0">
                <a:solidFill>
                  <a:srgbClr val="000000"/>
                </a:solidFill>
              </a:rPr>
              <a:t> 0.3 mm</a:t>
            </a:r>
          </a:p>
          <a:p>
            <a:r>
              <a:rPr lang="en-US" sz="1900" dirty="0" err="1">
                <a:solidFill>
                  <a:srgbClr val="000000"/>
                </a:solidFill>
              </a:rPr>
              <a:t>nrms</a:t>
            </a:r>
            <a:r>
              <a:rPr lang="en-US" sz="1900" dirty="0">
                <a:solidFill>
                  <a:srgbClr val="000000"/>
                </a:solidFill>
              </a:rPr>
              <a:t>  3.1</a:t>
            </a:r>
          </a:p>
          <a:p>
            <a:endParaRPr lang="en-US" dirty="0">
              <a:solidFill>
                <a:srgbClr val="000000"/>
              </a:solidFill>
            </a:endParaRPr>
          </a:p>
        </p:txBody>
      </p:sp>
      <p:sp>
        <p:nvSpPr>
          <p:cNvPr id="9" name="Date Placeholder 8"/>
          <p:cNvSpPr>
            <a:spLocks noGrp="1"/>
          </p:cNvSpPr>
          <p:nvPr>
            <p:ph type="dt" sz="half" idx="10"/>
          </p:nvPr>
        </p:nvSpPr>
        <p:spPr/>
        <p:txBody>
          <a:bodyPr/>
          <a:lstStyle/>
          <a:p>
            <a:r>
              <a:rPr lang="en-US" smtClean="0"/>
              <a:t>11/18/12</a:t>
            </a:r>
            <a:endParaRPr lang="en-US"/>
          </a:p>
        </p:txBody>
      </p:sp>
      <p:sp>
        <p:nvSpPr>
          <p:cNvPr id="10" name="Slide Number Placeholder 9"/>
          <p:cNvSpPr>
            <a:spLocks noGrp="1"/>
          </p:cNvSpPr>
          <p:nvPr>
            <p:ph type="sldNum" sz="quarter" idx="12"/>
          </p:nvPr>
        </p:nvSpPr>
        <p:spPr/>
        <p:txBody>
          <a:bodyPr/>
          <a:lstStyle/>
          <a:p>
            <a:fld id="{2575481C-4D2E-E241-87AD-12FCCFCFA92E}" type="slidenum">
              <a:rPr lang="en-US" smtClean="0"/>
              <a:t>14</a:t>
            </a:fld>
            <a:endParaRPr lang="en-US"/>
          </a:p>
        </p:txBody>
      </p:sp>
      <p:sp>
        <p:nvSpPr>
          <p:cNvPr id="11" name="Footer Placeholder 10"/>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VHS_05_e"/>
          <p:cNvPicPr>
            <a:picLocks noChangeAspect="1" noChangeArrowheads="1"/>
          </p:cNvPicPr>
          <p:nvPr/>
        </p:nvPicPr>
        <p:blipFill>
          <a:blip r:embed="rId3"/>
          <a:srcRect/>
          <a:stretch>
            <a:fillRect/>
          </a:stretch>
        </p:blipFill>
        <p:spPr bwMode="auto">
          <a:xfrm>
            <a:off x="152400" y="1295400"/>
            <a:ext cx="6858000" cy="5145088"/>
          </a:xfrm>
          <a:prstGeom prst="rect">
            <a:avLst/>
          </a:prstGeom>
          <a:noFill/>
          <a:ln w="9525">
            <a:noFill/>
            <a:miter lim="800000"/>
            <a:headEnd/>
            <a:tailEnd/>
          </a:ln>
        </p:spPr>
      </p:pic>
      <p:sp>
        <p:nvSpPr>
          <p:cNvPr id="54275" name="Text Box 3"/>
          <p:cNvSpPr txBox="1">
            <a:spLocks noChangeArrowheads="1"/>
          </p:cNvSpPr>
          <p:nvPr/>
        </p:nvSpPr>
        <p:spPr bwMode="auto">
          <a:xfrm>
            <a:off x="228600" y="304800"/>
            <a:ext cx="8001000" cy="7620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200" dirty="0">
                <a:solidFill>
                  <a:srgbClr val="000000"/>
                </a:solidFill>
              </a:rPr>
              <a:t>Estimating a “realistic-sigma” by fitting an exponential function to chi-square </a:t>
            </a:r>
            <a:r>
              <a:rPr lang="en-US" sz="2200" dirty="0" err="1">
                <a:solidFill>
                  <a:srgbClr val="000000"/>
                </a:solidFill>
              </a:rPr>
              <a:t>vs</a:t>
            </a:r>
            <a:r>
              <a:rPr lang="en-US" sz="2200" dirty="0">
                <a:solidFill>
                  <a:srgbClr val="000000"/>
                </a:solidFill>
              </a:rPr>
              <a:t> averaging time</a:t>
            </a:r>
          </a:p>
        </p:txBody>
      </p:sp>
      <p:sp>
        <p:nvSpPr>
          <p:cNvPr id="54276" name="Text Box 4"/>
          <p:cNvSpPr txBox="1">
            <a:spLocks noChangeArrowheads="1"/>
          </p:cNvSpPr>
          <p:nvPr/>
        </p:nvSpPr>
        <p:spPr bwMode="auto">
          <a:xfrm>
            <a:off x="6553200" y="1892300"/>
            <a:ext cx="2362200" cy="1200329"/>
          </a:xfrm>
          <a:prstGeom prst="rect">
            <a:avLst/>
          </a:prstGeom>
          <a:noFill/>
          <a:ln w="9525">
            <a:noFill/>
            <a:miter lim="800000"/>
            <a:headEnd/>
            <a:tailEnd/>
          </a:ln>
        </p:spPr>
        <p:txBody>
          <a:bodyPr wrap="square">
            <a:prstTxWarp prst="textNoShape">
              <a:avLst/>
            </a:prstTxWarp>
            <a:spAutoFit/>
          </a:bodyPr>
          <a:lstStyle/>
          <a:p>
            <a:r>
              <a:rPr lang="en-US" sz="1800" dirty="0">
                <a:solidFill>
                  <a:srgbClr val="000000"/>
                </a:solidFill>
              </a:rPr>
              <a:t>Get scale factor by evaluating the function at an infinite averaging time</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15</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VHS_05_RS"/>
          <p:cNvPicPr>
            <a:picLocks noChangeAspect="1" noChangeArrowheads="1"/>
          </p:cNvPicPr>
          <p:nvPr/>
        </p:nvPicPr>
        <p:blipFill>
          <a:blip r:embed="rId3"/>
          <a:srcRect l="25212" t="3680"/>
          <a:stretch>
            <a:fillRect/>
          </a:stretch>
        </p:blipFill>
        <p:spPr bwMode="auto">
          <a:xfrm>
            <a:off x="228600" y="736600"/>
            <a:ext cx="6781800" cy="5326063"/>
          </a:xfrm>
          <a:prstGeom prst="rect">
            <a:avLst/>
          </a:prstGeom>
          <a:noFill/>
          <a:ln w="9525">
            <a:noFill/>
            <a:miter lim="800000"/>
            <a:headEnd/>
            <a:tailEnd/>
          </a:ln>
        </p:spPr>
      </p:pic>
      <p:grpSp>
        <p:nvGrpSpPr>
          <p:cNvPr id="11" name="Group 10"/>
          <p:cNvGrpSpPr/>
          <p:nvPr/>
        </p:nvGrpSpPr>
        <p:grpSpPr>
          <a:xfrm>
            <a:off x="457200" y="4794131"/>
            <a:ext cx="8686800" cy="1661426"/>
            <a:chOff x="457200" y="4794131"/>
            <a:chExt cx="8686800" cy="1661426"/>
          </a:xfrm>
        </p:grpSpPr>
        <p:sp>
          <p:nvSpPr>
            <p:cNvPr id="56323" name="Text Box 3"/>
            <p:cNvSpPr txBox="1">
              <a:spLocks noChangeArrowheads="1"/>
            </p:cNvSpPr>
            <p:nvPr/>
          </p:nvSpPr>
          <p:spPr bwMode="auto">
            <a:xfrm>
              <a:off x="457200" y="5961063"/>
              <a:ext cx="8686800" cy="494494"/>
            </a:xfrm>
            <a:prstGeom prst="rect">
              <a:avLst/>
            </a:prstGeom>
            <a:noFill/>
            <a:ln w="9525">
              <a:noFill/>
              <a:miter lim="800000"/>
              <a:headEnd/>
              <a:tailEnd/>
            </a:ln>
          </p:spPr>
          <p:txBody>
            <a:bodyPr wrap="square">
              <a:prstTxWarp prst="textNoShape">
                <a:avLst/>
              </a:prstTxWarp>
              <a:spAutoFit/>
            </a:bodyPr>
            <a:lstStyle/>
            <a:p>
              <a:pPr eaLnBrk="0" hangingPunct="0">
                <a:lnSpc>
                  <a:spcPct val="80000"/>
                </a:lnSpc>
                <a:spcBef>
                  <a:spcPct val="50000"/>
                </a:spcBef>
              </a:pPr>
              <a:r>
                <a:rPr lang="en-US" sz="1600" dirty="0">
                  <a:solidFill>
                    <a:srgbClr val="000000"/>
                  </a:solidFill>
                </a:rPr>
                <a:t>Red lines show the 68% probability bounds of the velocity based on the results of applying the algorithm. </a:t>
              </a:r>
            </a:p>
          </p:txBody>
        </p:sp>
        <p:sp>
          <p:nvSpPr>
            <p:cNvPr id="56324" name="Line 4"/>
            <p:cNvSpPr>
              <a:spLocks noChangeShapeType="1"/>
            </p:cNvSpPr>
            <p:nvPr/>
          </p:nvSpPr>
          <p:spPr bwMode="auto">
            <a:xfrm flipH="1" flipV="1">
              <a:off x="6834121" y="4794131"/>
              <a:ext cx="1243079" cy="1166932"/>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sp>
          <p:nvSpPr>
            <p:cNvPr id="56325" name="Line 5"/>
            <p:cNvSpPr>
              <a:spLocks noChangeShapeType="1"/>
            </p:cNvSpPr>
            <p:nvPr/>
          </p:nvSpPr>
          <p:spPr bwMode="auto">
            <a:xfrm flipH="1" flipV="1">
              <a:off x="6834121" y="5063177"/>
              <a:ext cx="1243079" cy="897885"/>
            </a:xfrm>
            <a:prstGeom prst="line">
              <a:avLst/>
            </a:prstGeom>
            <a:noFill/>
            <a:ln w="9525">
              <a:solidFill>
                <a:schemeClr val="accent2"/>
              </a:solidFill>
              <a:round/>
              <a:headEnd/>
              <a:tailEnd/>
            </a:ln>
          </p:spPr>
          <p:txBody>
            <a:bodyPr wrap="none" anchor="ctr">
              <a:prstTxWarp prst="textNoShape">
                <a:avLst/>
              </a:prstTxWarp>
            </a:bodyPr>
            <a:lstStyle/>
            <a:p>
              <a:endParaRPr lang="en-US"/>
            </a:p>
          </p:txBody>
        </p:sp>
      </p:grpSp>
      <p:sp>
        <p:nvSpPr>
          <p:cNvPr id="56326" name="Text Box 6"/>
          <p:cNvSpPr txBox="1">
            <a:spLocks noChangeArrowheads="1"/>
          </p:cNvSpPr>
          <p:nvPr/>
        </p:nvSpPr>
        <p:spPr bwMode="auto">
          <a:xfrm>
            <a:off x="457200" y="228600"/>
            <a:ext cx="84582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dirty="0">
                <a:solidFill>
                  <a:srgbClr val="000000"/>
                </a:solidFill>
              </a:rPr>
              <a:t>Using </a:t>
            </a:r>
            <a:r>
              <a:rPr lang="en-US" sz="2200" dirty="0">
                <a:solidFill>
                  <a:srgbClr val="000000"/>
                </a:solidFill>
                <a:latin typeface="Helvetica" charset="0"/>
              </a:rPr>
              <a:t>TSVIEW</a:t>
            </a:r>
            <a:r>
              <a:rPr lang="en-US" sz="2200" dirty="0">
                <a:solidFill>
                  <a:srgbClr val="000000"/>
                </a:solidFill>
              </a:rPr>
              <a:t> to compute and display the “realistic-sigma” results   </a:t>
            </a:r>
            <a:endParaRPr lang="en-US" dirty="0">
              <a:solidFill>
                <a:srgbClr val="000000"/>
              </a:solidFill>
            </a:endParaRPr>
          </a:p>
        </p:txBody>
      </p:sp>
      <p:sp>
        <p:nvSpPr>
          <p:cNvPr id="56327" name="Text Box 7"/>
          <p:cNvSpPr txBox="1">
            <a:spLocks noChangeArrowheads="1"/>
          </p:cNvSpPr>
          <p:nvPr/>
        </p:nvSpPr>
        <p:spPr bwMode="auto">
          <a:xfrm>
            <a:off x="7375525" y="1423988"/>
            <a:ext cx="1387475" cy="253682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Note rate uncertainties with the “realistic-sigma” algorithm : </a:t>
            </a:r>
          </a:p>
          <a:p>
            <a:endParaRPr lang="en-US" sz="1600" dirty="0">
              <a:solidFill>
                <a:srgbClr val="000000"/>
              </a:solidFill>
            </a:endParaRPr>
          </a:p>
          <a:p>
            <a:r>
              <a:rPr lang="en-US" sz="1600" dirty="0">
                <a:solidFill>
                  <a:srgbClr val="000000"/>
                </a:solidFill>
              </a:rPr>
              <a:t>0.09  mm/yr N</a:t>
            </a:r>
          </a:p>
          <a:p>
            <a:r>
              <a:rPr lang="en-US" sz="1600" dirty="0">
                <a:solidFill>
                  <a:srgbClr val="000000"/>
                </a:solidFill>
              </a:rPr>
              <a:t>0.13 mm/yr E</a:t>
            </a:r>
          </a:p>
          <a:p>
            <a:r>
              <a:rPr lang="en-US" sz="1600" dirty="0">
                <a:solidFill>
                  <a:srgbClr val="000000"/>
                </a:solidFill>
              </a:rPr>
              <a:t>0.13 mm/yr U </a:t>
            </a:r>
          </a:p>
        </p:txBody>
      </p:sp>
      <p:sp>
        <p:nvSpPr>
          <p:cNvPr id="8" name="Date Placeholder 7"/>
          <p:cNvSpPr>
            <a:spLocks noGrp="1"/>
          </p:cNvSpPr>
          <p:nvPr>
            <p:ph type="dt" sz="half" idx="10"/>
          </p:nvPr>
        </p:nvSpPr>
        <p:spPr/>
        <p:txBody>
          <a:bodyPr/>
          <a:lstStyle/>
          <a:p>
            <a:r>
              <a:rPr lang="en-US" smtClean="0"/>
              <a:t>11/18/12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16</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85800" y="609600"/>
            <a:ext cx="8229600" cy="1143000"/>
          </a:xfrm>
        </p:spPr>
        <p:txBody>
          <a:bodyPr/>
          <a:lstStyle/>
          <a:p>
            <a:r>
              <a:rPr lang="en-US" sz="2400" dirty="0" smtClean="0">
                <a:solidFill>
                  <a:srgbClr val="000000"/>
                </a:solidFill>
              </a:rPr>
              <a:t>Comparison of estimated velocity uncertainties using spectral analysis (CATS*) and Gauss-Markov fitting of averages (GLOBK)</a:t>
            </a:r>
          </a:p>
        </p:txBody>
      </p:sp>
      <p:pic>
        <p:nvPicPr>
          <p:cNvPr id="58371" name="Content Placeholder 3" descr="RSvsFlicker.jpg"/>
          <p:cNvPicPr>
            <a:picLocks noGrp="1" noChangeAspect="1"/>
          </p:cNvPicPr>
          <p:nvPr>
            <p:ph idx="1"/>
          </p:nvPr>
        </p:nvPicPr>
        <p:blipFill>
          <a:blip r:embed="rId2"/>
          <a:srcRect t="-5432" b="-5432"/>
          <a:stretch>
            <a:fillRect/>
          </a:stretch>
        </p:blipFill>
        <p:spPr/>
      </p:pic>
      <p:sp>
        <p:nvSpPr>
          <p:cNvPr id="58372" name="TextBox 3"/>
          <p:cNvSpPr txBox="1">
            <a:spLocks noChangeArrowheads="1"/>
          </p:cNvSpPr>
          <p:nvPr/>
        </p:nvSpPr>
        <p:spPr bwMode="auto">
          <a:xfrm>
            <a:off x="609600" y="6018212"/>
            <a:ext cx="1996861" cy="338554"/>
          </a:xfrm>
          <a:prstGeom prst="rect">
            <a:avLst/>
          </a:prstGeom>
          <a:noFill/>
          <a:ln w="9525">
            <a:noFill/>
            <a:miter lim="800000"/>
            <a:headEnd/>
            <a:tailEnd/>
          </a:ln>
        </p:spPr>
        <p:txBody>
          <a:bodyPr wrap="none">
            <a:prstTxWarp prst="textNoShape">
              <a:avLst/>
            </a:prstTxWarp>
            <a:spAutoFit/>
          </a:bodyPr>
          <a:lstStyle/>
          <a:p>
            <a:r>
              <a:rPr lang="en-US" sz="1600" dirty="0" smtClean="0">
                <a:solidFill>
                  <a:srgbClr val="000000"/>
                </a:solidFill>
              </a:rPr>
              <a:t>Plot </a:t>
            </a:r>
            <a:r>
              <a:rPr lang="en-US" sz="1600" dirty="0">
                <a:solidFill>
                  <a:srgbClr val="000000"/>
                </a:solidFill>
              </a:rPr>
              <a:t>courtesy E. </a:t>
            </a:r>
            <a:r>
              <a:rPr lang="en-US" sz="1600" dirty="0" err="1">
                <a:solidFill>
                  <a:srgbClr val="000000"/>
                </a:solidFill>
              </a:rPr>
              <a:t>Calias</a:t>
            </a:r>
            <a:endParaRPr lang="en-US" sz="1600" dirty="0">
              <a:solidFill>
                <a:srgbClr val="000000"/>
              </a:solidFill>
            </a:endParaRPr>
          </a:p>
        </p:txBody>
      </p:sp>
      <p:sp>
        <p:nvSpPr>
          <p:cNvPr id="5" name="Date Placeholder 4"/>
          <p:cNvSpPr>
            <a:spLocks noGrp="1"/>
          </p:cNvSpPr>
          <p:nvPr>
            <p:ph type="dt" sz="half" idx="10"/>
          </p:nvPr>
        </p:nvSpPr>
        <p:spPr/>
        <p:txBody>
          <a:bodyPr/>
          <a:lstStyle/>
          <a:p>
            <a:r>
              <a:rPr lang="en-US" smtClean="0"/>
              <a:t>11/18/12</a:t>
            </a:r>
            <a:endParaRPr lang="en-US" dirty="0"/>
          </a:p>
        </p:txBody>
      </p:sp>
      <p:sp>
        <p:nvSpPr>
          <p:cNvPr id="6" name="Slide Number Placeholder 5"/>
          <p:cNvSpPr>
            <a:spLocks noGrp="1"/>
          </p:cNvSpPr>
          <p:nvPr>
            <p:ph type="sldNum" sz="quarter" idx="12"/>
          </p:nvPr>
        </p:nvSpPr>
        <p:spPr/>
        <p:txBody>
          <a:bodyPr/>
          <a:lstStyle/>
          <a:p>
            <a:fld id="{2575481C-4D2E-E241-87AD-12FCCFCFA92E}" type="slidenum">
              <a:rPr lang="en-US" smtClean="0"/>
              <a:t>17</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p:cNvPicPr>
          <p:nvPr/>
        </p:nvPicPr>
        <p:blipFill>
          <a:blip r:embed="rId2"/>
          <a:srcRect/>
          <a:stretch>
            <a:fillRect/>
          </a:stretch>
        </p:blipFill>
        <p:spPr bwMode="auto">
          <a:xfrm>
            <a:off x="50799" y="1417638"/>
            <a:ext cx="3497333" cy="2633662"/>
          </a:xfrm>
          <a:prstGeom prst="rect">
            <a:avLst/>
          </a:prstGeom>
          <a:noFill/>
          <a:ln w="9525">
            <a:noFill/>
            <a:miter lim="800000"/>
            <a:headEnd/>
            <a:tailEnd/>
          </a:ln>
        </p:spPr>
      </p:pic>
      <p:pic>
        <p:nvPicPr>
          <p:cNvPr id="59395" name="Picture 4"/>
          <p:cNvPicPr>
            <a:picLocks noChangeAspect="1"/>
          </p:cNvPicPr>
          <p:nvPr/>
        </p:nvPicPr>
        <p:blipFill>
          <a:blip r:embed="rId3"/>
          <a:srcRect/>
          <a:stretch>
            <a:fillRect/>
          </a:stretch>
        </p:blipFill>
        <p:spPr bwMode="auto">
          <a:xfrm>
            <a:off x="126998" y="4051300"/>
            <a:ext cx="3344933" cy="2312546"/>
          </a:xfrm>
          <a:prstGeom prst="rect">
            <a:avLst/>
          </a:prstGeom>
          <a:noFill/>
          <a:ln w="9525">
            <a:noFill/>
            <a:miter lim="800000"/>
            <a:headEnd/>
            <a:tailEnd/>
          </a:ln>
        </p:spPr>
      </p:pic>
      <p:sp>
        <p:nvSpPr>
          <p:cNvPr id="59397" name="TextBox 6"/>
          <p:cNvSpPr txBox="1">
            <a:spLocks noChangeArrowheads="1"/>
          </p:cNvSpPr>
          <p:nvPr/>
        </p:nvSpPr>
        <p:spPr bwMode="auto">
          <a:xfrm>
            <a:off x="3597275" y="1905000"/>
            <a:ext cx="184666" cy="338554"/>
          </a:xfrm>
          <a:prstGeom prst="rect">
            <a:avLst/>
          </a:prstGeom>
          <a:noFill/>
          <a:ln w="9525">
            <a:noFill/>
            <a:miter lim="800000"/>
            <a:headEnd/>
            <a:tailEnd/>
          </a:ln>
        </p:spPr>
        <p:txBody>
          <a:bodyPr wrap="none">
            <a:prstTxWarp prst="textNoShape">
              <a:avLst/>
            </a:prstTxWarp>
            <a:spAutoFit/>
          </a:bodyPr>
          <a:lstStyle/>
          <a:p>
            <a:endParaRPr lang="en-US" sz="1600" dirty="0">
              <a:solidFill>
                <a:srgbClr val="000000"/>
              </a:solidFill>
            </a:endParaRPr>
          </a:p>
        </p:txBody>
      </p:sp>
      <p:sp>
        <p:nvSpPr>
          <p:cNvPr id="59398" name="TextBox 7"/>
          <p:cNvSpPr txBox="1">
            <a:spLocks noChangeArrowheads="1"/>
          </p:cNvSpPr>
          <p:nvPr/>
        </p:nvSpPr>
        <p:spPr bwMode="auto">
          <a:xfrm>
            <a:off x="1143000" y="1066800"/>
            <a:ext cx="7315200" cy="584200"/>
          </a:xfrm>
          <a:prstGeom prst="rect">
            <a:avLst/>
          </a:prstGeom>
          <a:noFill/>
          <a:ln w="9525">
            <a:noFill/>
            <a:miter lim="800000"/>
            <a:headEnd/>
            <a:tailEnd/>
          </a:ln>
        </p:spPr>
        <p:txBody>
          <a:bodyPr>
            <a:prstTxWarp prst="textNoShape">
              <a:avLst/>
            </a:prstTxWarp>
            <a:spAutoFit/>
          </a:bodyPr>
          <a:lstStyle/>
          <a:p>
            <a:r>
              <a:rPr lang="en-US" sz="1600" i="1">
                <a:solidFill>
                  <a:schemeClr val="bg1"/>
                </a:solidFill>
              </a:rPr>
              <a:t>Annual signals from atmospheric and hydrological loading, monument translation and tilt, and antenna temperature sensitivity are common in GPS time series</a:t>
            </a:r>
            <a:endParaRPr lang="en-US" sz="1600" i="1"/>
          </a:p>
        </p:txBody>
      </p:sp>
      <p:sp>
        <p:nvSpPr>
          <p:cNvPr id="12" name="Title 11"/>
          <p:cNvSpPr>
            <a:spLocks noGrp="1"/>
          </p:cNvSpPr>
          <p:nvPr>
            <p:ph type="title"/>
          </p:nvPr>
        </p:nvSpPr>
        <p:spPr/>
        <p:txBody>
          <a:bodyPr>
            <a:normAutofit fontScale="90000"/>
          </a:bodyPr>
          <a:lstStyle/>
          <a:p>
            <a:r>
              <a:rPr lang="en-US" dirty="0" smtClean="0">
                <a:solidFill>
                  <a:srgbClr val="000000"/>
                </a:solidFill>
              </a:rPr>
              <a:t>Velocity Errors due to Seasonal Signals</a:t>
            </a:r>
            <a:br>
              <a:rPr lang="en-US" dirty="0" smtClean="0">
                <a:solidFill>
                  <a:srgbClr val="000000"/>
                </a:solidFill>
              </a:rPr>
            </a:br>
            <a:endParaRPr lang="en-US" dirty="0"/>
          </a:p>
        </p:txBody>
      </p:sp>
      <p:sp>
        <p:nvSpPr>
          <p:cNvPr id="13" name="Content Placeholder 12"/>
          <p:cNvSpPr>
            <a:spLocks noGrp="1"/>
          </p:cNvSpPr>
          <p:nvPr>
            <p:ph idx="1"/>
          </p:nvPr>
        </p:nvSpPr>
        <p:spPr>
          <a:xfrm>
            <a:off x="3597274" y="1600200"/>
            <a:ext cx="5089525" cy="4525963"/>
          </a:xfrm>
        </p:spPr>
        <p:txBody>
          <a:bodyPr>
            <a:normAutofit fontScale="70000" lnSpcReduction="20000"/>
          </a:bodyPr>
          <a:lstStyle/>
          <a:p>
            <a:pPr>
              <a:buNone/>
            </a:pPr>
            <a:r>
              <a:rPr lang="en-US" dirty="0" smtClean="0">
                <a:solidFill>
                  <a:srgbClr val="000000"/>
                </a:solidFill>
              </a:rPr>
              <a:t>Theoretical analysis of a continuous time series by </a:t>
            </a:r>
            <a:r>
              <a:rPr lang="en-US" i="1" dirty="0" err="1" smtClean="0">
                <a:solidFill>
                  <a:srgbClr val="000000"/>
                </a:solidFill>
              </a:rPr>
              <a:t>Blewitt</a:t>
            </a:r>
            <a:r>
              <a:rPr lang="en-US" i="1" dirty="0" smtClean="0">
                <a:solidFill>
                  <a:srgbClr val="000000"/>
                </a:solidFill>
              </a:rPr>
              <a:t> and </a:t>
            </a:r>
            <a:r>
              <a:rPr lang="en-US" i="1" dirty="0" err="1" smtClean="0">
                <a:solidFill>
                  <a:srgbClr val="000000"/>
                </a:solidFill>
              </a:rPr>
              <a:t>Lavallee</a:t>
            </a:r>
            <a:r>
              <a:rPr lang="en-US" i="1" dirty="0" smtClean="0">
                <a:solidFill>
                  <a:srgbClr val="000000"/>
                </a:solidFill>
              </a:rPr>
              <a:t> [2002]</a:t>
            </a:r>
          </a:p>
          <a:p>
            <a:pPr>
              <a:buNone/>
            </a:pPr>
            <a:endParaRPr lang="en-US" i="1" dirty="0" smtClean="0">
              <a:solidFill>
                <a:srgbClr val="000000"/>
              </a:solidFill>
            </a:endParaRPr>
          </a:p>
          <a:p>
            <a:pPr>
              <a:buNone/>
            </a:pPr>
            <a:r>
              <a:rPr lang="en-US" i="1" dirty="0" smtClean="0">
                <a:solidFill>
                  <a:srgbClr val="000000"/>
                </a:solidFill>
              </a:rPr>
              <a:t>Top: </a:t>
            </a:r>
            <a:r>
              <a:rPr lang="en-US" dirty="0" smtClean="0">
                <a:solidFill>
                  <a:srgbClr val="000000"/>
                </a:solidFill>
              </a:rPr>
              <a:t> Bias in velocity from a 1mm sinusoidal signal in-phase and  with a 90-degree lag with respect to the start of the data span</a:t>
            </a:r>
          </a:p>
          <a:p>
            <a:pPr>
              <a:buNone/>
            </a:pPr>
            <a:endParaRPr lang="en-US" i="1" dirty="0" smtClean="0">
              <a:solidFill>
                <a:srgbClr val="000000"/>
              </a:solidFill>
            </a:endParaRPr>
          </a:p>
          <a:p>
            <a:pPr>
              <a:buNone/>
            </a:pPr>
            <a:r>
              <a:rPr lang="en-US" i="1" dirty="0" smtClean="0">
                <a:solidFill>
                  <a:srgbClr val="000000"/>
                </a:solidFill>
              </a:rPr>
              <a:t>Bottom</a:t>
            </a:r>
            <a:r>
              <a:rPr lang="en-US" dirty="0" smtClean="0">
                <a:solidFill>
                  <a:srgbClr val="000000"/>
                </a:solidFill>
              </a:rPr>
              <a:t>:  Maximum and </a:t>
            </a:r>
            <a:r>
              <a:rPr lang="en-US" dirty="0" err="1" smtClean="0">
                <a:solidFill>
                  <a:srgbClr val="000000"/>
                </a:solidFill>
              </a:rPr>
              <a:t>rms</a:t>
            </a:r>
            <a:r>
              <a:rPr lang="en-US" dirty="0" smtClean="0">
                <a:solidFill>
                  <a:srgbClr val="000000"/>
                </a:solidFill>
              </a:rPr>
              <a:t> velocity  bias over all phase angles</a:t>
            </a:r>
          </a:p>
          <a:p>
            <a:pPr lvl="1"/>
            <a:r>
              <a:rPr lang="en-US" dirty="0" smtClean="0">
                <a:solidFill>
                  <a:srgbClr val="000000"/>
                </a:solidFill>
              </a:rPr>
              <a:t>The minimum bias is NOT obtained with continuous data spanning an even number of years </a:t>
            </a:r>
          </a:p>
          <a:p>
            <a:pPr lvl="1"/>
            <a:r>
              <a:rPr lang="en-US" dirty="0" smtClean="0">
                <a:solidFill>
                  <a:srgbClr val="000000"/>
                </a:solidFill>
              </a:rPr>
              <a:t>The bias becomes small after 3.5 years of  observation</a:t>
            </a:r>
          </a:p>
          <a:p>
            <a:endParaRPr lang="en-US" dirty="0" smtClean="0">
              <a:solidFill>
                <a:srgbClr val="000000"/>
              </a:solidFill>
            </a:endParaRPr>
          </a:p>
          <a:p>
            <a:endParaRPr lang="en-US" dirty="0"/>
          </a:p>
        </p:txBody>
      </p:sp>
      <p:sp>
        <p:nvSpPr>
          <p:cNvPr id="9" name="Date Placeholder 8"/>
          <p:cNvSpPr>
            <a:spLocks noGrp="1"/>
          </p:cNvSpPr>
          <p:nvPr>
            <p:ph type="dt" sz="half" idx="10"/>
          </p:nvPr>
        </p:nvSpPr>
        <p:spPr/>
        <p:txBody>
          <a:bodyPr/>
          <a:lstStyle/>
          <a:p>
            <a:r>
              <a:rPr lang="en-US" smtClean="0"/>
              <a:t>11/18/12</a:t>
            </a:r>
            <a:endParaRPr lang="en-US"/>
          </a:p>
        </p:txBody>
      </p:sp>
      <p:sp>
        <p:nvSpPr>
          <p:cNvPr id="11" name="Footer Placeholder 10"/>
          <p:cNvSpPr>
            <a:spLocks noGrp="1"/>
          </p:cNvSpPr>
          <p:nvPr>
            <p:ph type="ftr" sz="quarter" idx="11"/>
          </p:nvPr>
        </p:nvSpPr>
        <p:spPr/>
        <p:txBody>
          <a:bodyPr/>
          <a:lstStyle/>
          <a:p>
            <a:r>
              <a:rPr lang="en-US" smtClean="0"/>
              <a:t>Error Models Lec 06</a:t>
            </a:r>
            <a:endParaRPr lang="en-US"/>
          </a:p>
        </p:txBody>
      </p:sp>
      <p:sp>
        <p:nvSpPr>
          <p:cNvPr id="10" name="Slide Number Placeholder 9"/>
          <p:cNvSpPr>
            <a:spLocks noGrp="1"/>
          </p:cNvSpPr>
          <p:nvPr>
            <p:ph type="sldNum" sz="quarter" idx="12"/>
          </p:nvPr>
        </p:nvSpPr>
        <p:spPr/>
        <p:txBody>
          <a:bodyPr/>
          <a:lstStyle/>
          <a:p>
            <a:fld id="{2575481C-4D2E-E241-87AD-12FCCFCFA92E}" type="slidenum">
              <a:rPr lang="en-US" smtClean="0"/>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Summary of Practical Approaches</a:t>
            </a:r>
            <a:endParaRPr lang="en-US"/>
          </a:p>
        </p:txBody>
      </p:sp>
      <p:sp>
        <p:nvSpPr>
          <p:cNvPr id="60419" name="Rectangle 3"/>
          <p:cNvSpPr>
            <a:spLocks noGrp="1" noChangeArrowheads="1"/>
          </p:cNvSpPr>
          <p:nvPr>
            <p:ph type="body" idx="1"/>
          </p:nvPr>
        </p:nvSpPr>
        <p:spPr/>
        <p:txBody>
          <a:bodyPr>
            <a:normAutofit fontScale="77500" lnSpcReduction="20000"/>
          </a:bodyPr>
          <a:lstStyle/>
          <a:p>
            <a:r>
              <a:rPr lang="en-US" dirty="0" smtClean="0"/>
              <a:t>White noise + flicker noise (+ random walk) to model the spectrum [Williams et al., 2004]</a:t>
            </a:r>
          </a:p>
          <a:p>
            <a:r>
              <a:rPr lang="en-US" dirty="0" smtClean="0"/>
              <a:t>White noise as a proxy for flicker noise [Mao et al., 1999]</a:t>
            </a:r>
          </a:p>
          <a:p>
            <a:r>
              <a:rPr lang="en-US" dirty="0" smtClean="0"/>
              <a:t>Random walk to model to model an exponential spectrum [Herring “realistic sigma” algorithm for velocities]</a:t>
            </a:r>
          </a:p>
          <a:p>
            <a:r>
              <a:rPr lang="en-US" dirty="0" smtClean="0"/>
              <a:t>“Eyeball” white noise + random walk for non-continuous data</a:t>
            </a:r>
          </a:p>
          <a:p>
            <a:pPr>
              <a:buNone/>
            </a:pPr>
            <a:r>
              <a:rPr lang="en-US" dirty="0" smtClean="0"/>
              <a:t>______________________________________  </a:t>
            </a:r>
          </a:p>
          <a:p>
            <a:r>
              <a:rPr lang="en-US" dirty="0" smtClean="0"/>
              <a:t>Only the last two can be applied in GLOBK for velocity estimation</a:t>
            </a:r>
          </a:p>
          <a:p>
            <a:r>
              <a:rPr lang="en-US" dirty="0" smtClean="0"/>
              <a:t>All approaches require common sense and verification                                                                       </a:t>
            </a:r>
            <a:endParaRPr lang="en-US" dirty="0"/>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19</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Issues in GPS Error Analysis</a:t>
            </a:r>
            <a:endParaRPr lang="en-US" dirty="0"/>
          </a:p>
        </p:txBody>
      </p:sp>
      <p:sp>
        <p:nvSpPr>
          <p:cNvPr id="27651" name="Rectangle 3"/>
          <p:cNvSpPr>
            <a:spLocks noGrp="1" noChangeArrowheads="1"/>
          </p:cNvSpPr>
          <p:nvPr>
            <p:ph type="body" idx="1"/>
          </p:nvPr>
        </p:nvSpPr>
        <p:spPr/>
        <p:txBody>
          <a:bodyPr/>
          <a:lstStyle/>
          <a:p>
            <a:r>
              <a:rPr lang="en-US" dirty="0" smtClean="0"/>
              <a:t>What are the sources of the errors ?</a:t>
            </a:r>
          </a:p>
          <a:p>
            <a:r>
              <a:rPr lang="en-US" dirty="0" smtClean="0"/>
              <a:t>How much of the error can we remove by better modeling ?</a:t>
            </a:r>
          </a:p>
          <a:p>
            <a:r>
              <a:rPr lang="en-US" dirty="0" smtClean="0"/>
              <a:t>Do we have enough information to infer the uncertainties from the data ?</a:t>
            </a:r>
          </a:p>
          <a:p>
            <a:r>
              <a:rPr lang="en-US" dirty="0" smtClean="0"/>
              <a:t>What mathematical tools can we use to represent the errors and uncertainties ? </a:t>
            </a:r>
          </a:p>
          <a:p>
            <a:pPr lvl="1"/>
            <a:endParaRPr lang="en-US" dirty="0"/>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p:nvPr>
        </p:nvSpPr>
        <p:spPr/>
        <p:txBody>
          <a:bodyPr>
            <a:normAutofit fontScale="90000"/>
          </a:bodyPr>
          <a:lstStyle/>
          <a:p>
            <a:r>
              <a:rPr lang="en-US" smtClean="0"/>
              <a:t>Determining the Uncertainties of GPS Estimates of Station Velocities</a:t>
            </a:r>
            <a:endParaRPr lang="en-US"/>
          </a:p>
        </p:txBody>
      </p:sp>
      <p:sp>
        <p:nvSpPr>
          <p:cNvPr id="62467" name="Rectangle 1027"/>
          <p:cNvSpPr>
            <a:spLocks noGrp="1" noChangeArrowheads="1"/>
          </p:cNvSpPr>
          <p:nvPr>
            <p:ph type="body" idx="1"/>
          </p:nvPr>
        </p:nvSpPr>
        <p:spPr/>
        <p:txBody>
          <a:bodyPr/>
          <a:lstStyle/>
          <a:p>
            <a:r>
              <a:rPr lang="en-US" smtClean="0"/>
              <a:t>Understanding the sources of error</a:t>
            </a:r>
          </a:p>
          <a:p>
            <a:r>
              <a:rPr lang="en-US" smtClean="0"/>
              <a:t>Time series analysis to determine statistics for reweighting the data </a:t>
            </a:r>
          </a:p>
          <a:p>
            <a:r>
              <a:rPr lang="en-US" smtClean="0"/>
              <a:t>Whatever the assumed error model and tools used to implement it, external validation is important</a:t>
            </a:r>
            <a:endParaRPr lang="en-US"/>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20</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macd70osu"/>
          <p:cNvPicPr>
            <a:picLocks noChangeAspect="1" noChangeArrowheads="1"/>
          </p:cNvPicPr>
          <p:nvPr/>
        </p:nvPicPr>
        <p:blipFill>
          <a:blip r:embed="rId3"/>
          <a:srcRect b="10933"/>
          <a:stretch>
            <a:fillRect/>
          </a:stretch>
        </p:blipFill>
        <p:spPr bwMode="auto">
          <a:xfrm>
            <a:off x="152400" y="1524000"/>
            <a:ext cx="7467600" cy="5106988"/>
          </a:xfrm>
          <a:prstGeom prst="rect">
            <a:avLst/>
          </a:prstGeom>
          <a:noFill/>
          <a:ln w="9525">
            <a:noFill/>
            <a:miter lim="800000"/>
            <a:headEnd/>
            <a:tailEnd/>
          </a:ln>
        </p:spPr>
      </p:pic>
      <p:sp>
        <p:nvSpPr>
          <p:cNvPr id="64515" name="Text Box 3"/>
          <p:cNvSpPr txBox="1">
            <a:spLocks noChangeArrowheads="1"/>
          </p:cNvSpPr>
          <p:nvPr/>
        </p:nvSpPr>
        <p:spPr bwMode="auto">
          <a:xfrm>
            <a:off x="838200" y="304800"/>
            <a:ext cx="7315200" cy="893578"/>
          </a:xfrm>
          <a:prstGeom prst="rect">
            <a:avLst/>
          </a:prstGeom>
          <a:noFill/>
          <a:ln w="9525">
            <a:noFill/>
            <a:miter lim="800000"/>
            <a:headEnd/>
            <a:tailEnd/>
          </a:ln>
        </p:spPr>
        <p:txBody>
          <a:bodyPr>
            <a:prstTxWarp prst="textNoShape">
              <a:avLst/>
            </a:prstTxWarp>
            <a:spAutoFit/>
          </a:bodyPr>
          <a:lstStyle/>
          <a:p>
            <a:pPr>
              <a:lnSpc>
                <a:spcPct val="120000"/>
              </a:lnSpc>
            </a:pPr>
            <a:r>
              <a:rPr lang="en-US" dirty="0">
                <a:solidFill>
                  <a:srgbClr val="000000"/>
                </a:solidFill>
              </a:rPr>
              <a:t>External Validation for Velocity Uncertainties</a:t>
            </a:r>
            <a:endParaRPr lang="en-US" sz="2200" dirty="0">
              <a:solidFill>
                <a:srgbClr val="000000"/>
              </a:solidFill>
            </a:endParaRPr>
          </a:p>
          <a:p>
            <a:pPr>
              <a:lnSpc>
                <a:spcPct val="120000"/>
              </a:lnSpc>
            </a:pPr>
            <a:r>
              <a:rPr lang="en-US" sz="2200" dirty="0">
                <a:solidFill>
                  <a:srgbClr val="000000"/>
                </a:solidFill>
              </a:rPr>
              <a:t> -- assume no strain within a geological rigid block</a:t>
            </a:r>
          </a:p>
        </p:txBody>
      </p:sp>
      <p:sp>
        <p:nvSpPr>
          <p:cNvPr id="64516" name="Text Box 4"/>
          <p:cNvSpPr txBox="1">
            <a:spLocks noChangeArrowheads="1"/>
          </p:cNvSpPr>
          <p:nvPr/>
        </p:nvSpPr>
        <p:spPr bwMode="auto">
          <a:xfrm>
            <a:off x="7696200" y="1676400"/>
            <a:ext cx="1447800" cy="27019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GMT plot at 70% confidence</a:t>
            </a:r>
          </a:p>
          <a:p>
            <a:pPr>
              <a:spcBef>
                <a:spcPct val="50000"/>
              </a:spcBef>
            </a:pPr>
            <a:r>
              <a:rPr lang="en-US" sz="1800" dirty="0">
                <a:solidFill>
                  <a:srgbClr val="000000"/>
                </a:solidFill>
              </a:rPr>
              <a:t>17 sites in central Macedonia: 4-5 velocities pierce error ellipses</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21</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macd95osu"/>
          <p:cNvPicPr>
            <a:picLocks noChangeAspect="1" noChangeArrowheads="1"/>
          </p:cNvPicPr>
          <p:nvPr/>
        </p:nvPicPr>
        <p:blipFill>
          <a:blip r:embed="rId3"/>
          <a:srcRect b="11412"/>
          <a:stretch>
            <a:fillRect/>
          </a:stretch>
        </p:blipFill>
        <p:spPr bwMode="auto">
          <a:xfrm>
            <a:off x="152400" y="1143000"/>
            <a:ext cx="7543800" cy="5176838"/>
          </a:xfrm>
          <a:prstGeom prst="rect">
            <a:avLst/>
          </a:prstGeom>
          <a:noFill/>
          <a:ln w="9525">
            <a:noFill/>
            <a:miter lim="800000"/>
            <a:headEnd/>
            <a:tailEnd/>
          </a:ln>
        </p:spPr>
      </p:pic>
      <p:sp>
        <p:nvSpPr>
          <p:cNvPr id="66563" name="Text Box 3"/>
          <p:cNvSpPr txBox="1">
            <a:spLocks noChangeArrowheads="1"/>
          </p:cNvSpPr>
          <p:nvPr/>
        </p:nvSpPr>
        <p:spPr bwMode="auto">
          <a:xfrm>
            <a:off x="838200" y="381000"/>
            <a:ext cx="6237893"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 same solution plotted with 95% confidence ellipses</a:t>
            </a:r>
          </a:p>
        </p:txBody>
      </p:sp>
      <p:sp>
        <p:nvSpPr>
          <p:cNvPr id="66564" name="Rectangle 4"/>
          <p:cNvSpPr>
            <a:spLocks noChangeArrowheads="1"/>
          </p:cNvSpPr>
          <p:nvPr/>
        </p:nvSpPr>
        <p:spPr bwMode="auto">
          <a:xfrm>
            <a:off x="7696200" y="1905000"/>
            <a:ext cx="1600200" cy="1190625"/>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solidFill>
                  <a:srgbClr val="000000"/>
                </a:solidFill>
              </a:rPr>
              <a:t>1-2 of 17 velocities pierce error ellipses</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22</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lum bright="-12000" contrast="18000"/>
          </a:blip>
          <a:srcRect/>
          <a:stretch>
            <a:fillRect/>
          </a:stretch>
        </p:blipFill>
        <p:spPr bwMode="auto">
          <a:xfrm>
            <a:off x="381000" y="990600"/>
            <a:ext cx="6019800" cy="5715000"/>
          </a:xfrm>
          <a:prstGeom prst="rect">
            <a:avLst/>
          </a:prstGeom>
          <a:noFill/>
          <a:ln w="9525">
            <a:noFill/>
            <a:miter lim="800000"/>
            <a:headEnd/>
            <a:tailEnd/>
          </a:ln>
        </p:spPr>
      </p:pic>
      <p:sp>
        <p:nvSpPr>
          <p:cNvPr id="68611" name="Text Box 3"/>
          <p:cNvSpPr txBox="1">
            <a:spLocks noChangeArrowheads="1"/>
          </p:cNvSpPr>
          <p:nvPr/>
        </p:nvSpPr>
        <p:spPr bwMode="auto">
          <a:xfrm>
            <a:off x="6705600" y="6521450"/>
            <a:ext cx="1966913" cy="336550"/>
          </a:xfrm>
          <a:prstGeom prst="rect">
            <a:avLst/>
          </a:prstGeom>
          <a:noFill/>
          <a:ln w="9525">
            <a:noFill/>
            <a:miter lim="800000"/>
            <a:headEnd/>
            <a:tailEnd/>
          </a:ln>
        </p:spPr>
        <p:txBody>
          <a:bodyPr wrap="none">
            <a:prstTxWarp prst="textNoShape">
              <a:avLst/>
            </a:prstTxWarp>
            <a:spAutoFit/>
          </a:bodyPr>
          <a:lstStyle/>
          <a:p>
            <a:r>
              <a:rPr lang="en-US" sz="1600" i="1">
                <a:solidFill>
                  <a:schemeClr val="bg1"/>
                </a:solidFill>
              </a:rPr>
              <a:t>McCaffrey et al</a:t>
            </a:r>
            <a:r>
              <a:rPr lang="en-US" sz="1600">
                <a:solidFill>
                  <a:schemeClr val="bg1"/>
                </a:solidFill>
              </a:rPr>
              <a:t>. 2007</a:t>
            </a:r>
            <a:endParaRPr lang="en-US" sz="1600"/>
          </a:p>
        </p:txBody>
      </p:sp>
      <p:sp>
        <p:nvSpPr>
          <p:cNvPr id="68612" name="Text Box 4"/>
          <p:cNvSpPr txBox="1">
            <a:spLocks noChangeArrowheads="1"/>
          </p:cNvSpPr>
          <p:nvPr/>
        </p:nvSpPr>
        <p:spPr bwMode="auto">
          <a:xfrm>
            <a:off x="762000" y="228600"/>
            <a:ext cx="7559675" cy="427038"/>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A more rigorous assessment for data from </a:t>
            </a:r>
            <a:r>
              <a:rPr lang="en-US" sz="2200" dirty="0" err="1">
                <a:solidFill>
                  <a:srgbClr val="000000"/>
                </a:solidFill>
              </a:rPr>
              <a:t>Cascadia</a:t>
            </a:r>
            <a:r>
              <a:rPr lang="en-US" sz="2200" dirty="0">
                <a:solidFill>
                  <a:srgbClr val="000000"/>
                </a:solidFill>
              </a:rPr>
              <a:t> </a:t>
            </a:r>
          </a:p>
        </p:txBody>
      </p:sp>
      <p:sp>
        <p:nvSpPr>
          <p:cNvPr id="68613" name="Text Box 5"/>
          <p:cNvSpPr txBox="1">
            <a:spLocks noChangeArrowheads="1"/>
          </p:cNvSpPr>
          <p:nvPr/>
        </p:nvSpPr>
        <p:spPr bwMode="auto">
          <a:xfrm>
            <a:off x="6553200" y="1752600"/>
            <a:ext cx="2149475" cy="3724275"/>
          </a:xfrm>
          <a:prstGeom prst="rect">
            <a:avLst/>
          </a:prstGeom>
          <a:noFill/>
          <a:ln w="9525">
            <a:noFill/>
            <a:miter lim="800000"/>
            <a:headEnd/>
            <a:tailEnd/>
          </a:ln>
        </p:spPr>
        <p:txBody>
          <a:bodyPr>
            <a:prstTxWarp prst="textNoShape">
              <a:avLst/>
            </a:prstTxWarp>
            <a:spAutoFit/>
          </a:bodyPr>
          <a:lstStyle/>
          <a:p>
            <a:pPr>
              <a:lnSpc>
                <a:spcPct val="120000"/>
              </a:lnSpc>
            </a:pPr>
            <a:r>
              <a:rPr lang="en-US" sz="1800" dirty="0">
                <a:solidFill>
                  <a:srgbClr val="000000"/>
                </a:solidFill>
              </a:rPr>
              <a:t>Colors show slipping and locked portions of the </a:t>
            </a:r>
            <a:r>
              <a:rPr lang="en-US" sz="1800" dirty="0" err="1">
                <a:solidFill>
                  <a:srgbClr val="000000"/>
                </a:solidFill>
              </a:rPr>
              <a:t>subducting</a:t>
            </a:r>
            <a:r>
              <a:rPr lang="en-US" sz="1800" dirty="0">
                <a:solidFill>
                  <a:srgbClr val="000000"/>
                </a:solidFill>
              </a:rPr>
              <a:t> slab where the surface velocities are highly sensitive to the model;  area to the east is slowly deforming and insensitive to the details of the model</a:t>
            </a:r>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23</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aa"/>
          <p:cNvPicPr>
            <a:picLocks noChangeAspect="1" noChangeArrowheads="1"/>
          </p:cNvPicPr>
          <p:nvPr/>
        </p:nvPicPr>
        <p:blipFill>
          <a:blip r:embed="rId3"/>
          <a:srcRect/>
          <a:stretch>
            <a:fillRect/>
          </a:stretch>
        </p:blipFill>
        <p:spPr bwMode="auto">
          <a:xfrm>
            <a:off x="457200" y="457200"/>
            <a:ext cx="5694363" cy="5894388"/>
          </a:xfrm>
          <a:prstGeom prst="rect">
            <a:avLst/>
          </a:prstGeom>
          <a:noFill/>
          <a:ln w="9525">
            <a:noFill/>
            <a:miter lim="800000"/>
            <a:headEnd/>
            <a:tailEnd/>
          </a:ln>
        </p:spPr>
      </p:pic>
      <p:sp>
        <p:nvSpPr>
          <p:cNvPr id="70659" name="Text Box 3"/>
          <p:cNvSpPr txBox="1">
            <a:spLocks noChangeArrowheads="1"/>
          </p:cNvSpPr>
          <p:nvPr/>
        </p:nvSpPr>
        <p:spPr bwMode="auto">
          <a:xfrm>
            <a:off x="6689725" y="1371600"/>
            <a:ext cx="2149475" cy="3724096"/>
          </a:xfrm>
          <a:prstGeom prst="rect">
            <a:avLst/>
          </a:prstGeom>
          <a:noFill/>
          <a:ln w="9525">
            <a:noFill/>
            <a:miter lim="800000"/>
            <a:headEnd/>
            <a:tailEnd/>
          </a:ln>
        </p:spPr>
        <p:txBody>
          <a:bodyPr>
            <a:prstTxWarp prst="textNoShape">
              <a:avLst/>
            </a:prstTxWarp>
            <a:spAutoFit/>
          </a:bodyPr>
          <a:lstStyle/>
          <a:p>
            <a:r>
              <a:rPr lang="en-US" sz="2200" dirty="0">
                <a:solidFill>
                  <a:srgbClr val="000000"/>
                </a:solidFill>
              </a:rPr>
              <a:t>Velocities and 70% error ellipses for 300 sites observed by continuous and survey-mode GPS 1991-2004</a:t>
            </a:r>
          </a:p>
          <a:p>
            <a:endParaRPr lang="en-US" sz="2200" dirty="0">
              <a:solidFill>
                <a:srgbClr val="000000"/>
              </a:solidFill>
            </a:endParaRPr>
          </a:p>
          <a:p>
            <a:r>
              <a:rPr lang="en-US" sz="2000" dirty="0">
                <a:solidFill>
                  <a:srgbClr val="000000"/>
                </a:solidFill>
              </a:rPr>
              <a:t>Test area (next slide) is east of 238E</a:t>
            </a:r>
          </a:p>
        </p:txBody>
      </p:sp>
      <p:sp>
        <p:nvSpPr>
          <p:cNvPr id="4" name="Date Placeholder 3"/>
          <p:cNvSpPr>
            <a:spLocks noGrp="1"/>
          </p:cNvSpPr>
          <p:nvPr>
            <p:ph type="dt" sz="half" idx="10"/>
          </p:nvPr>
        </p:nvSpPr>
        <p:spPr/>
        <p:txBody>
          <a:bodyPr/>
          <a:lstStyle/>
          <a:p>
            <a:r>
              <a:rPr lang="en-US" smtClean="0"/>
              <a:t>11/18/12</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24</a:t>
            </a:fld>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allc_70"/>
          <p:cNvPicPr>
            <a:picLocks noChangeAspect="1" noChangeArrowheads="1"/>
          </p:cNvPicPr>
          <p:nvPr/>
        </p:nvPicPr>
        <p:blipFill>
          <a:blip r:embed="rId3"/>
          <a:srcRect t="12964" r="16959" b="4630"/>
          <a:stretch>
            <a:fillRect/>
          </a:stretch>
        </p:blipFill>
        <p:spPr bwMode="auto">
          <a:xfrm>
            <a:off x="152400" y="228600"/>
            <a:ext cx="5287963" cy="6629400"/>
          </a:xfrm>
          <a:prstGeom prst="rect">
            <a:avLst/>
          </a:prstGeom>
          <a:noFill/>
          <a:ln w="9525">
            <a:noFill/>
            <a:miter lim="800000"/>
            <a:headEnd/>
            <a:tailEnd/>
          </a:ln>
        </p:spPr>
      </p:pic>
      <p:sp>
        <p:nvSpPr>
          <p:cNvPr id="72707" name="Text Box 3"/>
          <p:cNvSpPr txBox="1">
            <a:spLocks noChangeArrowheads="1"/>
          </p:cNvSpPr>
          <p:nvPr/>
        </p:nvSpPr>
        <p:spPr bwMode="auto">
          <a:xfrm>
            <a:off x="5867400" y="1600200"/>
            <a:ext cx="2819400" cy="3013075"/>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Residuals to elastic block model for 70 sites in slowly deforming region</a:t>
            </a:r>
          </a:p>
          <a:p>
            <a:pPr>
              <a:lnSpc>
                <a:spcPct val="120000"/>
              </a:lnSpc>
            </a:pPr>
            <a:endParaRPr lang="en-US" sz="2000" dirty="0">
              <a:solidFill>
                <a:srgbClr val="000000"/>
              </a:solidFill>
            </a:endParaRPr>
          </a:p>
          <a:p>
            <a:pPr>
              <a:lnSpc>
                <a:spcPct val="120000"/>
              </a:lnSpc>
            </a:pPr>
            <a:r>
              <a:rPr lang="en-US" sz="2000" dirty="0">
                <a:solidFill>
                  <a:srgbClr val="000000"/>
                </a:solidFill>
              </a:rPr>
              <a:t>Error ellipses are for 70% confidence: </a:t>
            </a:r>
          </a:p>
          <a:p>
            <a:pPr>
              <a:lnSpc>
                <a:spcPct val="120000"/>
              </a:lnSpc>
            </a:pPr>
            <a:r>
              <a:rPr lang="en-US" sz="2000" dirty="0">
                <a:solidFill>
                  <a:srgbClr val="000000"/>
                </a:solidFill>
              </a:rPr>
              <a:t>13-17 velocities pierce their ellipse </a:t>
            </a:r>
          </a:p>
        </p:txBody>
      </p:sp>
      <p:sp>
        <p:nvSpPr>
          <p:cNvPr id="4" name="Date Placeholder 3"/>
          <p:cNvSpPr>
            <a:spLocks noGrp="1"/>
          </p:cNvSpPr>
          <p:nvPr>
            <p:ph type="dt" sz="half" idx="10"/>
          </p:nvPr>
        </p:nvSpPr>
        <p:spPr/>
        <p:txBody>
          <a:bodyPr/>
          <a:lstStyle/>
          <a:p>
            <a:r>
              <a:rPr lang="en-US" smtClean="0"/>
              <a:t>11/18/12</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25</a:t>
            </a:fld>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4755" name="Text Box 3"/>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4756" name="Text Box 4"/>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4757" name="Text Box 6"/>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4758" name="Text Box 7"/>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4759" name="Text Box 8"/>
          <p:cNvSpPr txBox="1">
            <a:spLocks noChangeArrowheads="1"/>
          </p:cNvSpPr>
          <p:nvPr/>
        </p:nvSpPr>
        <p:spPr bwMode="auto">
          <a:xfrm>
            <a:off x="6248400" y="1219200"/>
            <a:ext cx="2209800" cy="1938992"/>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Locations of one continuous (BURN) and 3 survey-mode sites for time series shown in next slides</a:t>
            </a:r>
          </a:p>
        </p:txBody>
      </p:sp>
      <p:sp>
        <p:nvSpPr>
          <p:cNvPr id="8" name="Date Placeholder 7"/>
          <p:cNvSpPr>
            <a:spLocks noGrp="1"/>
          </p:cNvSpPr>
          <p:nvPr>
            <p:ph type="dt" sz="half" idx="10"/>
          </p:nvPr>
        </p:nvSpPr>
        <p:spPr/>
        <p:txBody>
          <a:bodyPr/>
          <a:lstStyle/>
          <a:p>
            <a:r>
              <a:rPr lang="en-US" smtClean="0"/>
              <a:t>11/18/12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26</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sbase"/>
          <p:cNvPicPr>
            <a:picLocks noChangeAspect="1" noChangeArrowheads="1"/>
          </p:cNvPicPr>
          <p:nvPr/>
        </p:nvPicPr>
        <p:blipFill>
          <a:blip r:embed="rId3"/>
          <a:srcRect b="3334"/>
          <a:stretch>
            <a:fillRect/>
          </a:stretch>
        </p:blipFill>
        <p:spPr bwMode="auto">
          <a:xfrm>
            <a:off x="304800" y="228600"/>
            <a:ext cx="5299075" cy="6629400"/>
          </a:xfrm>
          <a:prstGeom prst="rect">
            <a:avLst/>
          </a:prstGeom>
          <a:noFill/>
          <a:ln w="9525">
            <a:noFill/>
            <a:miter lim="800000"/>
            <a:headEnd/>
            <a:tailEnd/>
          </a:ln>
        </p:spPr>
      </p:pic>
      <p:sp>
        <p:nvSpPr>
          <p:cNvPr id="76803" name="Text Box 3"/>
          <p:cNvSpPr txBox="1">
            <a:spLocks noChangeArrowheads="1"/>
          </p:cNvSpPr>
          <p:nvPr/>
        </p:nvSpPr>
        <p:spPr bwMode="auto">
          <a:xfrm>
            <a:off x="5867400" y="609600"/>
            <a:ext cx="3048000" cy="4093428"/>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Time series of monthly position estimates for continuous site BURN </a:t>
            </a:r>
          </a:p>
          <a:p>
            <a:endParaRPr lang="en-US" sz="2000" dirty="0">
              <a:solidFill>
                <a:srgbClr val="000000"/>
              </a:solidFill>
            </a:endParaRPr>
          </a:p>
          <a:p>
            <a:r>
              <a:rPr lang="en-US" sz="2000" dirty="0" err="1">
                <a:solidFill>
                  <a:srgbClr val="000000"/>
                </a:solidFill>
              </a:rPr>
              <a:t>Wrms</a:t>
            </a:r>
            <a:r>
              <a:rPr lang="en-US" sz="2000" dirty="0">
                <a:solidFill>
                  <a:srgbClr val="000000"/>
                </a:solidFill>
              </a:rPr>
              <a:t> ~ 1 mm N,E</a:t>
            </a:r>
          </a:p>
          <a:p>
            <a:r>
              <a:rPr lang="en-US" sz="2000" dirty="0">
                <a:solidFill>
                  <a:srgbClr val="000000"/>
                </a:solidFill>
              </a:rPr>
              <a:t>           ~ 3 mm U</a:t>
            </a:r>
          </a:p>
          <a:p>
            <a:endParaRPr lang="en-US" sz="2000" dirty="0">
              <a:solidFill>
                <a:srgbClr val="000000"/>
              </a:solidFill>
            </a:endParaRPr>
          </a:p>
          <a:p>
            <a:r>
              <a:rPr lang="en-US" sz="2000" dirty="0">
                <a:solidFill>
                  <a:srgbClr val="000000"/>
                </a:solidFill>
              </a:rPr>
              <a:t>Rate uncertainties</a:t>
            </a:r>
          </a:p>
          <a:p>
            <a:r>
              <a:rPr lang="en-US" sz="2000" dirty="0">
                <a:solidFill>
                  <a:srgbClr val="000000"/>
                </a:solidFill>
              </a:rPr>
              <a:t>   &lt; 0.2 mm/yr N,E</a:t>
            </a:r>
          </a:p>
          <a:p>
            <a:r>
              <a:rPr lang="en-US" sz="2000" dirty="0">
                <a:solidFill>
                  <a:srgbClr val="000000"/>
                </a:solidFill>
              </a:rPr>
              <a:t>      0.7 mm/yr  U </a:t>
            </a:r>
          </a:p>
          <a:p>
            <a:r>
              <a:rPr lang="en-US" sz="2000" dirty="0">
                <a:solidFill>
                  <a:srgbClr val="000000"/>
                </a:solidFill>
              </a:rPr>
              <a:t>do not include random walk added for velocity estimates </a:t>
            </a:r>
          </a:p>
        </p:txBody>
      </p:sp>
      <p:sp>
        <p:nvSpPr>
          <p:cNvPr id="4" name="Date Placeholder 3"/>
          <p:cNvSpPr>
            <a:spLocks noGrp="1"/>
          </p:cNvSpPr>
          <p:nvPr>
            <p:ph type="dt" sz="half" idx="10"/>
          </p:nvPr>
        </p:nvSpPr>
        <p:spPr/>
        <p:txBody>
          <a:bodyPr/>
          <a:lstStyle/>
          <a:p>
            <a:r>
              <a:rPr lang="en-US" smtClean="0"/>
              <a:t>11/18/12</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t>27</a:t>
            </a:fld>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78851"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78852"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78853"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78854"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78855" name="Text Box 1031"/>
          <p:cNvSpPr txBox="1">
            <a:spLocks noChangeArrowheads="1"/>
          </p:cNvSpPr>
          <p:nvPr/>
        </p:nvSpPr>
        <p:spPr bwMode="auto">
          <a:xfrm>
            <a:off x="6248400" y="1219200"/>
            <a:ext cx="2209800" cy="22256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217U</a:t>
            </a:r>
          </a:p>
          <a:p>
            <a:endParaRPr lang="en-US" sz="2000" dirty="0">
              <a:solidFill>
                <a:srgbClr val="000000"/>
              </a:solidFill>
            </a:endParaRPr>
          </a:p>
          <a:p>
            <a:r>
              <a:rPr lang="en-US" sz="2000" dirty="0">
                <a:solidFill>
                  <a:srgbClr val="000000"/>
                </a:solidFill>
              </a:rPr>
              <a:t>Note consistency with nearby sites</a:t>
            </a:r>
          </a:p>
        </p:txBody>
      </p:sp>
      <p:sp>
        <p:nvSpPr>
          <p:cNvPr id="8" name="Date Placeholder 7"/>
          <p:cNvSpPr>
            <a:spLocks noGrp="1"/>
          </p:cNvSpPr>
          <p:nvPr>
            <p:ph type="dt" sz="half" idx="10"/>
          </p:nvPr>
        </p:nvSpPr>
        <p:spPr/>
        <p:txBody>
          <a:bodyPr/>
          <a:lstStyle/>
          <a:p>
            <a:r>
              <a:rPr lang="en-US" smtClean="0"/>
              <a:t>11/18/12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28</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psbase"/>
          <p:cNvPicPr>
            <a:picLocks noChangeAspect="1" noChangeArrowheads="1"/>
          </p:cNvPicPr>
          <p:nvPr/>
        </p:nvPicPr>
        <p:blipFill>
          <a:blip r:embed="rId3"/>
          <a:srcRect b="34848"/>
          <a:stretch>
            <a:fillRect/>
          </a:stretch>
        </p:blipFill>
        <p:spPr bwMode="auto">
          <a:xfrm>
            <a:off x="457200" y="1270000"/>
            <a:ext cx="5829300" cy="4914900"/>
          </a:xfrm>
          <a:prstGeom prst="rect">
            <a:avLst/>
          </a:prstGeom>
          <a:noFill/>
          <a:ln w="9525">
            <a:noFill/>
            <a:miter lim="800000"/>
            <a:headEnd/>
            <a:tailEnd/>
          </a:ln>
        </p:spPr>
      </p:pic>
      <p:sp>
        <p:nvSpPr>
          <p:cNvPr id="80899" name="Text Box 3"/>
          <p:cNvSpPr txBox="1">
            <a:spLocks noChangeArrowheads="1"/>
          </p:cNvSpPr>
          <p:nvPr/>
        </p:nvSpPr>
        <p:spPr bwMode="auto">
          <a:xfrm>
            <a:off x="1127125" y="479425"/>
            <a:ext cx="4219575"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Time series for survey-mode site 217U </a:t>
            </a:r>
          </a:p>
        </p:txBody>
      </p:sp>
      <p:sp>
        <p:nvSpPr>
          <p:cNvPr id="80900" name="Text Box 4"/>
          <p:cNvSpPr txBox="1">
            <a:spLocks noChangeArrowheads="1"/>
          </p:cNvSpPr>
          <p:nvPr/>
        </p:nvSpPr>
        <p:spPr bwMode="auto">
          <a:xfrm>
            <a:off x="6705600" y="2057400"/>
            <a:ext cx="1882775" cy="34448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&lt; 1 mm rate uncertainties due to 7-yr time span</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29</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normAutofit fontScale="90000"/>
          </a:bodyPr>
          <a:lstStyle/>
          <a:p>
            <a:r>
              <a:rPr lang="en-US" smtClean="0"/>
              <a:t>Determining the Uncertainties of GPS Parameter Estimates</a:t>
            </a:r>
            <a:endParaRPr lang="en-US"/>
          </a:p>
        </p:txBody>
      </p:sp>
      <p:sp>
        <p:nvSpPr>
          <p:cNvPr id="29699" name="Rectangle 5"/>
          <p:cNvSpPr>
            <a:spLocks noGrp="1" noChangeArrowheads="1"/>
          </p:cNvSpPr>
          <p:nvPr>
            <p:ph type="body" idx="1"/>
          </p:nvPr>
        </p:nvSpPr>
        <p:spPr/>
        <p:txBody>
          <a:bodyPr>
            <a:normAutofit fontScale="92500"/>
          </a:bodyPr>
          <a:lstStyle/>
          <a:p>
            <a:r>
              <a:rPr lang="en-US" smtClean="0"/>
              <a:t>Rigorous estimate of uncertainties requires full knowledge of the error spectrum—both temporal and spatial correlations (never possible)</a:t>
            </a:r>
          </a:p>
          <a:p>
            <a:r>
              <a:rPr lang="en-US" smtClean="0"/>
              <a:t>Sufficient approximations are often available by examining time series (phase and/or position) and reweighting data</a:t>
            </a:r>
          </a:p>
          <a:p>
            <a:r>
              <a:rPr lang="en-US" smtClean="0"/>
              <a:t>Whatever the assumed error model and tools used to implement it, external validation is important</a:t>
            </a:r>
            <a:endParaRPr lang="en-US"/>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3</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2947"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2948"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2949"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2950"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2951" name="Text Box 1031"/>
          <p:cNvSpPr txBox="1">
            <a:spLocks noChangeArrowheads="1"/>
          </p:cNvSpPr>
          <p:nvPr/>
        </p:nvSpPr>
        <p:spPr bwMode="auto">
          <a:xfrm>
            <a:off x="6248400" y="1219200"/>
            <a:ext cx="2209800" cy="1311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SARG</a:t>
            </a:r>
          </a:p>
        </p:txBody>
      </p:sp>
      <p:sp>
        <p:nvSpPr>
          <p:cNvPr id="8" name="Date Placeholder 7"/>
          <p:cNvSpPr>
            <a:spLocks noGrp="1"/>
          </p:cNvSpPr>
          <p:nvPr>
            <p:ph type="dt" sz="half" idx="10"/>
          </p:nvPr>
        </p:nvSpPr>
        <p:spPr/>
        <p:txBody>
          <a:bodyPr/>
          <a:lstStyle/>
          <a:p>
            <a:r>
              <a:rPr lang="en-US" smtClean="0"/>
              <a:t>11/18/12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30</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sbase"/>
          <p:cNvPicPr>
            <a:picLocks noChangeAspect="1" noChangeArrowheads="1"/>
          </p:cNvPicPr>
          <p:nvPr/>
        </p:nvPicPr>
        <p:blipFill>
          <a:blip r:embed="rId3"/>
          <a:srcRect b="35353"/>
          <a:stretch>
            <a:fillRect/>
          </a:stretch>
        </p:blipFill>
        <p:spPr bwMode="auto">
          <a:xfrm>
            <a:off x="609600" y="1371600"/>
            <a:ext cx="5829300" cy="4876800"/>
          </a:xfrm>
          <a:prstGeom prst="rect">
            <a:avLst/>
          </a:prstGeom>
          <a:noFill/>
          <a:ln w="9525">
            <a:noFill/>
            <a:miter lim="800000"/>
            <a:headEnd/>
            <a:tailEnd/>
          </a:ln>
        </p:spPr>
      </p:pic>
      <p:sp>
        <p:nvSpPr>
          <p:cNvPr id="84995" name="Rectangle 3"/>
          <p:cNvSpPr>
            <a:spLocks noChangeArrowheads="1"/>
          </p:cNvSpPr>
          <p:nvPr/>
        </p:nvSpPr>
        <p:spPr bwMode="auto">
          <a:xfrm>
            <a:off x="1676400" y="6096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SARG</a:t>
            </a:r>
          </a:p>
        </p:txBody>
      </p:sp>
      <p:sp>
        <p:nvSpPr>
          <p:cNvPr id="84996" name="Rectangle 4"/>
          <p:cNvSpPr>
            <a:spLocks noChangeArrowheads="1"/>
          </p:cNvSpPr>
          <p:nvPr/>
        </p:nvSpPr>
        <p:spPr bwMode="auto">
          <a:xfrm>
            <a:off x="6477000" y="1524000"/>
            <a:ext cx="2514600" cy="2378075"/>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Note 1 mm </a:t>
            </a:r>
            <a:r>
              <a:rPr lang="en-US" sz="2000" dirty="0" err="1">
                <a:solidFill>
                  <a:srgbClr val="000000"/>
                </a:solidFill>
              </a:rPr>
              <a:t>wrms</a:t>
            </a:r>
            <a:r>
              <a:rPr lang="en-US" sz="2000" dirty="0">
                <a:solidFill>
                  <a:srgbClr val="000000"/>
                </a:solidFill>
              </a:rPr>
              <a:t> and</a:t>
            </a:r>
          </a:p>
          <a:p>
            <a:pPr>
              <a:spcBef>
                <a:spcPct val="50000"/>
              </a:spcBef>
            </a:pPr>
            <a:r>
              <a:rPr lang="en-US" sz="2000" dirty="0">
                <a:solidFill>
                  <a:srgbClr val="000000"/>
                </a:solidFill>
              </a:rPr>
              <a:t>     &lt; 1 mm rate </a:t>
            </a:r>
            <a:r>
              <a:rPr lang="en-US" sz="2000" dirty="0" err="1">
                <a:solidFill>
                  <a:srgbClr val="000000"/>
                </a:solidFill>
              </a:rPr>
              <a:t>sigmas</a:t>
            </a:r>
            <a:endParaRPr lang="en-US" sz="2000" dirty="0">
              <a:solidFill>
                <a:srgbClr val="000000"/>
              </a:solidFill>
            </a:endParaRP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31</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026" descr="allc_70"/>
          <p:cNvPicPr>
            <a:picLocks noChangeAspect="1" noChangeArrowheads="1"/>
          </p:cNvPicPr>
          <p:nvPr/>
        </p:nvPicPr>
        <p:blipFill>
          <a:blip r:embed="rId3">
            <a:lum bright="-6000" contrast="12000"/>
          </a:blip>
          <a:srcRect t="12964" r="16959" b="4630"/>
          <a:stretch>
            <a:fillRect/>
          </a:stretch>
        </p:blipFill>
        <p:spPr bwMode="auto">
          <a:xfrm>
            <a:off x="533400" y="228600"/>
            <a:ext cx="5287963" cy="6629400"/>
          </a:xfrm>
          <a:prstGeom prst="rect">
            <a:avLst/>
          </a:prstGeom>
          <a:noFill/>
          <a:ln w="9525">
            <a:noFill/>
            <a:miter lim="800000"/>
            <a:headEnd/>
            <a:tailEnd/>
          </a:ln>
        </p:spPr>
      </p:pic>
      <p:sp>
        <p:nvSpPr>
          <p:cNvPr id="87043" name="Text Box 1027"/>
          <p:cNvSpPr txBox="1">
            <a:spLocks noChangeArrowheads="1"/>
          </p:cNvSpPr>
          <p:nvPr/>
        </p:nvSpPr>
        <p:spPr bwMode="auto">
          <a:xfrm>
            <a:off x="2133600" y="20574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SARG</a:t>
            </a:r>
          </a:p>
        </p:txBody>
      </p:sp>
      <p:sp>
        <p:nvSpPr>
          <p:cNvPr id="87044" name="Text Box 1028"/>
          <p:cNvSpPr txBox="1">
            <a:spLocks noChangeArrowheads="1"/>
          </p:cNvSpPr>
          <p:nvPr/>
        </p:nvSpPr>
        <p:spPr bwMode="auto">
          <a:xfrm>
            <a:off x="1371600" y="3124200"/>
            <a:ext cx="590550"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DALL</a:t>
            </a:r>
          </a:p>
        </p:txBody>
      </p:sp>
      <p:sp>
        <p:nvSpPr>
          <p:cNvPr id="87045" name="Text Box 1029"/>
          <p:cNvSpPr txBox="1">
            <a:spLocks noChangeArrowheads="1"/>
          </p:cNvSpPr>
          <p:nvPr/>
        </p:nvSpPr>
        <p:spPr bwMode="auto">
          <a:xfrm>
            <a:off x="4038600" y="6248400"/>
            <a:ext cx="608013"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BURN</a:t>
            </a:r>
          </a:p>
        </p:txBody>
      </p:sp>
      <p:sp>
        <p:nvSpPr>
          <p:cNvPr id="87046" name="Text Box 1030"/>
          <p:cNvSpPr txBox="1">
            <a:spLocks noChangeArrowheads="1"/>
          </p:cNvSpPr>
          <p:nvPr/>
        </p:nvSpPr>
        <p:spPr bwMode="auto">
          <a:xfrm>
            <a:off x="1295400" y="1981200"/>
            <a:ext cx="522288" cy="274638"/>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217U</a:t>
            </a:r>
          </a:p>
        </p:txBody>
      </p:sp>
      <p:sp>
        <p:nvSpPr>
          <p:cNvPr id="87047" name="Text Box 1031"/>
          <p:cNvSpPr txBox="1">
            <a:spLocks noChangeArrowheads="1"/>
          </p:cNvSpPr>
          <p:nvPr/>
        </p:nvSpPr>
        <p:spPr bwMode="auto">
          <a:xfrm>
            <a:off x="6248400" y="1219200"/>
            <a:ext cx="2209800" cy="2835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Next slide shows time series for survey-mode site DALL</a:t>
            </a:r>
          </a:p>
          <a:p>
            <a:endParaRPr lang="en-US" sz="2000" dirty="0">
              <a:solidFill>
                <a:srgbClr val="000000"/>
              </a:solidFill>
            </a:endParaRPr>
          </a:p>
          <a:p>
            <a:r>
              <a:rPr lang="en-US" sz="2000" dirty="0">
                <a:solidFill>
                  <a:srgbClr val="000000"/>
                </a:solidFill>
              </a:rPr>
              <a:t>Note consistency with nearby sites except continuous site GWEN</a:t>
            </a:r>
          </a:p>
        </p:txBody>
      </p:sp>
      <p:sp>
        <p:nvSpPr>
          <p:cNvPr id="8" name="Date Placeholder 7"/>
          <p:cNvSpPr>
            <a:spLocks noGrp="1"/>
          </p:cNvSpPr>
          <p:nvPr>
            <p:ph type="dt" sz="half" idx="10"/>
          </p:nvPr>
        </p:nvSpPr>
        <p:spPr/>
        <p:txBody>
          <a:bodyPr/>
          <a:lstStyle/>
          <a:p>
            <a:r>
              <a:rPr lang="en-US" smtClean="0"/>
              <a:t>11/18/12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32</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psbase"/>
          <p:cNvPicPr>
            <a:picLocks noChangeAspect="1" noChangeArrowheads="1"/>
          </p:cNvPicPr>
          <p:nvPr/>
        </p:nvPicPr>
        <p:blipFill>
          <a:blip r:embed="rId3"/>
          <a:srcRect b="34848"/>
          <a:stretch>
            <a:fillRect/>
          </a:stretch>
        </p:blipFill>
        <p:spPr bwMode="auto">
          <a:xfrm>
            <a:off x="457200" y="1295400"/>
            <a:ext cx="5829300" cy="4914900"/>
          </a:xfrm>
          <a:prstGeom prst="rect">
            <a:avLst/>
          </a:prstGeom>
          <a:noFill/>
          <a:ln w="9525">
            <a:noFill/>
            <a:miter lim="800000"/>
            <a:headEnd/>
            <a:tailEnd/>
          </a:ln>
        </p:spPr>
      </p:pic>
      <p:sp>
        <p:nvSpPr>
          <p:cNvPr id="89091" name="Rectangle 3"/>
          <p:cNvSpPr>
            <a:spLocks noChangeArrowheads="1"/>
          </p:cNvSpPr>
          <p:nvPr/>
        </p:nvSpPr>
        <p:spPr bwMode="auto">
          <a:xfrm>
            <a:off x="6324600" y="1600200"/>
            <a:ext cx="2667000" cy="3785652"/>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rgbClr val="000000"/>
                </a:solidFill>
              </a:rPr>
              <a:t>Position estimates based on 8-24 hr occupations </a:t>
            </a:r>
          </a:p>
          <a:p>
            <a:pPr>
              <a:spcBef>
                <a:spcPct val="50000"/>
              </a:spcBef>
            </a:pPr>
            <a:endParaRPr lang="en-US" sz="2000" dirty="0">
              <a:solidFill>
                <a:srgbClr val="000000"/>
              </a:solidFill>
            </a:endParaRPr>
          </a:p>
          <a:p>
            <a:pPr>
              <a:spcBef>
                <a:spcPct val="50000"/>
              </a:spcBef>
            </a:pPr>
            <a:r>
              <a:rPr lang="en-US" sz="2000" dirty="0">
                <a:solidFill>
                  <a:srgbClr val="000000"/>
                </a:solidFill>
              </a:rPr>
              <a:t>Rate </a:t>
            </a:r>
            <a:r>
              <a:rPr lang="en-US" sz="2000" dirty="0" err="1">
                <a:solidFill>
                  <a:srgbClr val="000000"/>
                </a:solidFill>
              </a:rPr>
              <a:t>sigmas</a:t>
            </a:r>
            <a:r>
              <a:rPr lang="en-US" sz="2000" dirty="0">
                <a:solidFill>
                  <a:srgbClr val="000000"/>
                </a:solidFill>
              </a:rPr>
              <a:t> &lt; 1 mm/yr and consistent with surrounding sites even with velocities determined essentially by two occupations 3 yrs apart</a:t>
            </a:r>
          </a:p>
        </p:txBody>
      </p:sp>
      <p:sp>
        <p:nvSpPr>
          <p:cNvPr id="89092" name="Text Box 4"/>
          <p:cNvSpPr txBox="1">
            <a:spLocks noChangeArrowheads="1"/>
          </p:cNvSpPr>
          <p:nvPr/>
        </p:nvSpPr>
        <p:spPr bwMode="auto">
          <a:xfrm>
            <a:off x="92074" y="228600"/>
            <a:ext cx="2130425" cy="1676400"/>
          </a:xfrm>
          <a:prstGeom prst="rect">
            <a:avLst/>
          </a:prstGeom>
          <a:noFill/>
          <a:ln w="9525">
            <a:noFill/>
            <a:miter lim="800000"/>
            <a:headEnd/>
            <a:tailEnd/>
          </a:ln>
        </p:spPr>
        <p:txBody>
          <a:bodyPr wrap="square">
            <a:prstTxWarp prst="textNoShape">
              <a:avLst/>
            </a:prstTxWarp>
            <a:spAutoFit/>
          </a:bodyPr>
          <a:lstStyle/>
          <a:p>
            <a:endParaRPr lang="en-US"/>
          </a:p>
        </p:txBody>
      </p:sp>
      <p:sp>
        <p:nvSpPr>
          <p:cNvPr id="89093" name="Rectangle 5"/>
          <p:cNvSpPr>
            <a:spLocks noChangeArrowheads="1"/>
          </p:cNvSpPr>
          <p:nvPr/>
        </p:nvSpPr>
        <p:spPr bwMode="auto">
          <a:xfrm>
            <a:off x="1600200" y="533400"/>
            <a:ext cx="5334000" cy="396875"/>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Horizontal time series for survey-mode site DALL</a:t>
            </a:r>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33</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f09b_all_V_nc"/>
          <p:cNvPicPr>
            <a:picLocks noChangeAspect="1" noChangeArrowheads="1"/>
          </p:cNvPicPr>
          <p:nvPr/>
        </p:nvPicPr>
        <p:blipFill>
          <a:blip r:embed="rId3"/>
          <a:srcRect l="4678" t="45370" r="52048" b="4630"/>
          <a:stretch>
            <a:fillRect/>
          </a:stretch>
        </p:blipFill>
        <p:spPr bwMode="auto">
          <a:xfrm>
            <a:off x="1600200" y="1676400"/>
            <a:ext cx="2819400" cy="4114800"/>
          </a:xfrm>
          <a:prstGeom prst="rect">
            <a:avLst/>
          </a:prstGeom>
          <a:noFill/>
          <a:ln w="9525">
            <a:noFill/>
            <a:miter lim="800000"/>
            <a:headEnd/>
            <a:tailEnd/>
          </a:ln>
        </p:spPr>
      </p:pic>
      <p:sp>
        <p:nvSpPr>
          <p:cNvPr id="91139" name="Text Box 3"/>
          <p:cNvSpPr txBox="1">
            <a:spLocks noChangeArrowheads="1"/>
          </p:cNvSpPr>
          <p:nvPr/>
        </p:nvSpPr>
        <p:spPr bwMode="auto">
          <a:xfrm>
            <a:off x="2209800" y="609600"/>
            <a:ext cx="2384111"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Time Series</a:t>
            </a:r>
          </a:p>
        </p:txBody>
      </p:sp>
      <p:sp>
        <p:nvSpPr>
          <p:cNvPr id="91140" name="Text Box 4"/>
          <p:cNvSpPr txBox="1">
            <a:spLocks noChangeArrowheads="1"/>
          </p:cNvSpPr>
          <p:nvPr/>
        </p:nvSpPr>
        <p:spPr bwMode="auto">
          <a:xfrm>
            <a:off x="5029200" y="1828800"/>
            <a:ext cx="3429000" cy="28352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Distribution of  normalized </a:t>
            </a:r>
            <a:r>
              <a:rPr lang="en-US" sz="2000" dirty="0" err="1">
                <a:solidFill>
                  <a:srgbClr val="000000"/>
                </a:solidFill>
              </a:rPr>
              <a:t>rms</a:t>
            </a:r>
            <a:r>
              <a:rPr lang="en-US" sz="2000" dirty="0">
                <a:solidFill>
                  <a:srgbClr val="000000"/>
                </a:solidFill>
              </a:rPr>
              <a:t> for horizontal magnitudes residuals after removing the block model</a:t>
            </a:r>
          </a:p>
          <a:p>
            <a:endParaRPr lang="en-US" sz="2000" dirty="0">
              <a:solidFill>
                <a:srgbClr val="000000"/>
              </a:solidFill>
            </a:endParaRPr>
          </a:p>
          <a:p>
            <a:r>
              <a:rPr lang="en-US" sz="2000" dirty="0">
                <a:solidFill>
                  <a:srgbClr val="000000"/>
                </a:solidFill>
              </a:rPr>
              <a:t>357 sites</a:t>
            </a:r>
          </a:p>
          <a:p>
            <a:endParaRPr lang="en-US" sz="2000" dirty="0">
              <a:solidFill>
                <a:srgbClr val="000000"/>
              </a:solidFill>
            </a:endParaRPr>
          </a:p>
          <a:p>
            <a:r>
              <a:rPr lang="en-US" sz="2000" dirty="0">
                <a:solidFill>
                  <a:srgbClr val="000000"/>
                </a:solidFill>
              </a:rPr>
              <a:t>NRMS</a:t>
            </a:r>
          </a:p>
          <a:p>
            <a:r>
              <a:rPr lang="en-US" sz="2000" dirty="0">
                <a:solidFill>
                  <a:srgbClr val="000000"/>
                </a:solidFill>
              </a:rPr>
              <a:t>  E, N   1.00, 1.03</a:t>
            </a:r>
          </a:p>
        </p:txBody>
      </p:sp>
      <p:sp>
        <p:nvSpPr>
          <p:cNvPr id="91143" name="Text Box 7"/>
          <p:cNvSpPr txBox="1">
            <a:spLocks noChangeArrowheads="1"/>
          </p:cNvSpPr>
          <p:nvPr/>
        </p:nvSpPr>
        <p:spPr bwMode="auto">
          <a:xfrm>
            <a:off x="2514600" y="5867400"/>
            <a:ext cx="762423"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000000"/>
                </a:solidFill>
              </a:rPr>
              <a:t>NRMS</a:t>
            </a:r>
          </a:p>
        </p:txBody>
      </p:sp>
      <p:sp>
        <p:nvSpPr>
          <p:cNvPr id="8" name="Date Placeholder 7"/>
          <p:cNvSpPr>
            <a:spLocks noGrp="1"/>
          </p:cNvSpPr>
          <p:nvPr>
            <p:ph type="dt" sz="half" idx="10"/>
          </p:nvPr>
        </p:nvSpPr>
        <p:spPr/>
        <p:txBody>
          <a:bodyPr/>
          <a:lstStyle/>
          <a:p>
            <a:r>
              <a:rPr lang="en-US" smtClean="0"/>
              <a:t>11/18/12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34</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f09b_V"/>
          <p:cNvPicPr>
            <a:picLocks noChangeAspect="1" noChangeArrowheads="1"/>
          </p:cNvPicPr>
          <p:nvPr/>
        </p:nvPicPr>
        <p:blipFill>
          <a:blip r:embed="rId3"/>
          <a:srcRect l="4678" t="45370" r="52046" b="4630"/>
          <a:stretch>
            <a:fillRect/>
          </a:stretch>
        </p:blipFill>
        <p:spPr bwMode="auto">
          <a:xfrm>
            <a:off x="1905000" y="1600200"/>
            <a:ext cx="2819400" cy="4114800"/>
          </a:xfrm>
          <a:prstGeom prst="rect">
            <a:avLst/>
          </a:prstGeom>
          <a:noFill/>
          <a:ln w="9525">
            <a:noFill/>
            <a:miter lim="800000"/>
            <a:headEnd/>
            <a:tailEnd/>
          </a:ln>
        </p:spPr>
      </p:pic>
      <p:sp>
        <p:nvSpPr>
          <p:cNvPr id="93187" name="Text Box 3"/>
          <p:cNvSpPr txBox="1">
            <a:spLocks noChangeArrowheads="1"/>
          </p:cNvSpPr>
          <p:nvPr/>
        </p:nvSpPr>
        <p:spPr bwMode="auto">
          <a:xfrm>
            <a:off x="5486400" y="1905000"/>
            <a:ext cx="2743200" cy="3451225"/>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Cumulative histogram of normalized velocity residuals for Eastern Oregon &amp; Washington        ( 70 sites )</a:t>
            </a:r>
          </a:p>
          <a:p>
            <a:endParaRPr lang="en-US" sz="1800" dirty="0">
              <a:solidFill>
                <a:srgbClr val="000000"/>
              </a:solidFill>
            </a:endParaRPr>
          </a:p>
          <a:p>
            <a:r>
              <a:rPr lang="en-US" sz="1600" dirty="0">
                <a:solidFill>
                  <a:srgbClr val="000000"/>
                </a:solidFill>
              </a:rPr>
              <a:t>Noise added to position for each survey:  </a:t>
            </a:r>
          </a:p>
          <a:p>
            <a:r>
              <a:rPr lang="en-US" sz="1600" dirty="0">
                <a:solidFill>
                  <a:srgbClr val="000000"/>
                </a:solidFill>
              </a:rPr>
              <a:t>  0.5 mm random</a:t>
            </a:r>
          </a:p>
          <a:p>
            <a:r>
              <a:rPr lang="en-US" sz="1600" dirty="0">
                <a:solidFill>
                  <a:srgbClr val="000000"/>
                </a:solidFill>
              </a:rPr>
              <a:t> 1.0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Solid line is theoretical for Gaussian distribution</a:t>
            </a:r>
          </a:p>
        </p:txBody>
      </p:sp>
      <p:sp>
        <p:nvSpPr>
          <p:cNvPr id="93188" name="Text Box 4"/>
          <p:cNvSpPr txBox="1">
            <a:spLocks noChangeArrowheads="1"/>
          </p:cNvSpPr>
          <p:nvPr/>
        </p:nvSpPr>
        <p:spPr bwMode="auto">
          <a:xfrm>
            <a:off x="1066800" y="2971800"/>
            <a:ext cx="793750" cy="738664"/>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p:txBody>
      </p:sp>
      <p:sp>
        <p:nvSpPr>
          <p:cNvPr id="93189" name="Text Box 5"/>
          <p:cNvSpPr txBox="1">
            <a:spLocks noChangeArrowheads="1"/>
          </p:cNvSpPr>
          <p:nvPr/>
        </p:nvSpPr>
        <p:spPr bwMode="auto">
          <a:xfrm>
            <a:off x="1905000" y="5791200"/>
            <a:ext cx="3008594"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Ratio (velocity magnitude/uncertainty)</a:t>
            </a:r>
          </a:p>
        </p:txBody>
      </p:sp>
      <p:sp>
        <p:nvSpPr>
          <p:cNvPr id="93190" name="Text Box 6"/>
          <p:cNvSpPr txBox="1">
            <a:spLocks noChangeArrowheads="1"/>
          </p:cNvSpPr>
          <p:nvPr/>
        </p:nvSpPr>
        <p:spPr bwMode="auto">
          <a:xfrm>
            <a:off x="2193925" y="5095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7" name="Date Placeholder 6"/>
          <p:cNvSpPr>
            <a:spLocks noGrp="1"/>
          </p:cNvSpPr>
          <p:nvPr>
            <p:ph type="dt" sz="half" idx="10"/>
          </p:nvPr>
        </p:nvSpPr>
        <p:spPr/>
        <p:txBody>
          <a:bodyPr/>
          <a:lstStyle/>
          <a:p>
            <a:r>
              <a:rPr lang="en-US" smtClean="0"/>
              <a:t>11/18/12</a:t>
            </a:r>
            <a:endParaRPr lang="en-US"/>
          </a:p>
        </p:txBody>
      </p:sp>
      <p:sp>
        <p:nvSpPr>
          <p:cNvPr id="8" name="Slide Number Placeholder 7"/>
          <p:cNvSpPr>
            <a:spLocks noGrp="1"/>
          </p:cNvSpPr>
          <p:nvPr>
            <p:ph type="sldNum" sz="quarter" idx="12"/>
          </p:nvPr>
        </p:nvSpPr>
        <p:spPr/>
        <p:txBody>
          <a:bodyPr/>
          <a:lstStyle/>
          <a:p>
            <a:fld id="{2575481C-4D2E-E241-87AD-12FCCFCFA92E}" type="slidenum">
              <a:rPr lang="en-US" smtClean="0"/>
              <a:t>35</a:t>
            </a:fld>
            <a:endParaRPr lang="en-US"/>
          </a:p>
        </p:txBody>
      </p:sp>
      <p:sp>
        <p:nvSpPr>
          <p:cNvPr id="9" name="Footer Placeholder 8"/>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a01a_V"/>
          <p:cNvPicPr>
            <a:picLocks noChangeAspect="1" noChangeArrowheads="1"/>
          </p:cNvPicPr>
          <p:nvPr/>
        </p:nvPicPr>
        <p:blipFill>
          <a:blip r:embed="rId3"/>
          <a:srcRect l="4678" t="43518" r="52046" b="4630"/>
          <a:stretch>
            <a:fillRect/>
          </a:stretch>
        </p:blipFill>
        <p:spPr bwMode="auto">
          <a:xfrm>
            <a:off x="1981200" y="1447800"/>
            <a:ext cx="2819400" cy="4267200"/>
          </a:xfrm>
          <a:prstGeom prst="rect">
            <a:avLst/>
          </a:prstGeom>
          <a:noFill/>
          <a:ln w="9525">
            <a:noFill/>
            <a:miter lim="800000"/>
            <a:headEnd/>
            <a:tailEnd/>
          </a:ln>
        </p:spPr>
      </p:pic>
      <p:sp>
        <p:nvSpPr>
          <p:cNvPr id="95235" name="Text Box 3"/>
          <p:cNvSpPr txBox="1">
            <a:spLocks noChangeArrowheads="1"/>
          </p:cNvSpPr>
          <p:nvPr/>
        </p:nvSpPr>
        <p:spPr bwMode="auto">
          <a:xfrm>
            <a:off x="2057400" y="5791200"/>
            <a:ext cx="3276600"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5236" name="Text Box 4"/>
          <p:cNvSpPr txBox="1">
            <a:spLocks noChangeArrowheads="1"/>
          </p:cNvSpPr>
          <p:nvPr/>
        </p:nvSpPr>
        <p:spPr bwMode="auto">
          <a:xfrm>
            <a:off x="990600" y="18288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5237" name="Text Box 5"/>
          <p:cNvSpPr txBox="1">
            <a:spLocks noChangeArrowheads="1"/>
          </p:cNvSpPr>
          <p:nvPr/>
        </p:nvSpPr>
        <p:spPr bwMode="auto">
          <a:xfrm>
            <a:off x="5410200" y="2057400"/>
            <a:ext cx="2743200" cy="3482975"/>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a smaller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0.5 mm random</a:t>
            </a:r>
          </a:p>
          <a:p>
            <a:r>
              <a:rPr lang="en-US" sz="1600" dirty="0">
                <a:solidFill>
                  <a:srgbClr val="000000"/>
                </a:solidFill>
              </a:rPr>
              <a:t>  0.5 mm/yr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greater number of  residuals in range of 1.5-2.0 sigma</a:t>
            </a:r>
          </a:p>
          <a:p>
            <a:endParaRPr lang="en-US" sz="1600" dirty="0">
              <a:solidFill>
                <a:srgbClr val="000000"/>
              </a:solidFill>
            </a:endParaRPr>
          </a:p>
        </p:txBody>
      </p:sp>
      <p:sp>
        <p:nvSpPr>
          <p:cNvPr id="95238" name="Text Box 6"/>
          <p:cNvSpPr txBox="1">
            <a:spLocks noChangeArrowheads="1"/>
          </p:cNvSpPr>
          <p:nvPr/>
        </p:nvSpPr>
        <p:spPr bwMode="auto">
          <a:xfrm>
            <a:off x="2727325" y="433388"/>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7" name="Date Placeholder 6"/>
          <p:cNvSpPr>
            <a:spLocks noGrp="1"/>
          </p:cNvSpPr>
          <p:nvPr>
            <p:ph type="dt" sz="half" idx="10"/>
          </p:nvPr>
        </p:nvSpPr>
        <p:spPr/>
        <p:txBody>
          <a:bodyPr/>
          <a:lstStyle/>
          <a:p>
            <a:r>
              <a:rPr lang="en-US" smtClean="0"/>
              <a:t>11/18/12</a:t>
            </a:r>
            <a:endParaRPr lang="en-US"/>
          </a:p>
        </p:txBody>
      </p:sp>
      <p:sp>
        <p:nvSpPr>
          <p:cNvPr id="8" name="Slide Number Placeholder 7"/>
          <p:cNvSpPr>
            <a:spLocks noGrp="1"/>
          </p:cNvSpPr>
          <p:nvPr>
            <p:ph type="sldNum" sz="quarter" idx="12"/>
          </p:nvPr>
        </p:nvSpPr>
        <p:spPr/>
        <p:txBody>
          <a:bodyPr/>
          <a:lstStyle/>
          <a:p>
            <a:fld id="{2575481C-4D2E-E241-87AD-12FCCFCFA92E}" type="slidenum">
              <a:rPr lang="en-US" smtClean="0"/>
              <a:t>36</a:t>
            </a:fld>
            <a:endParaRPr lang="en-US"/>
          </a:p>
        </p:txBody>
      </p:sp>
      <p:sp>
        <p:nvSpPr>
          <p:cNvPr id="9" name="Footer Placeholder 8"/>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f12b_V"/>
          <p:cNvPicPr>
            <a:picLocks noChangeAspect="1" noChangeArrowheads="1"/>
          </p:cNvPicPr>
          <p:nvPr/>
        </p:nvPicPr>
        <p:blipFill>
          <a:blip r:embed="rId3"/>
          <a:srcRect l="4678" t="45370" r="52046" b="3703"/>
          <a:stretch>
            <a:fillRect/>
          </a:stretch>
        </p:blipFill>
        <p:spPr bwMode="auto">
          <a:xfrm>
            <a:off x="1676400" y="1600200"/>
            <a:ext cx="2819400" cy="4191000"/>
          </a:xfrm>
          <a:prstGeom prst="rect">
            <a:avLst/>
          </a:prstGeom>
          <a:noFill/>
          <a:ln w="9525">
            <a:noFill/>
            <a:miter lim="800000"/>
            <a:headEnd/>
            <a:tailEnd/>
          </a:ln>
        </p:spPr>
      </p:pic>
      <p:sp>
        <p:nvSpPr>
          <p:cNvPr id="97283" name="Text Box 3"/>
          <p:cNvSpPr txBox="1">
            <a:spLocks noChangeArrowheads="1"/>
          </p:cNvSpPr>
          <p:nvPr/>
        </p:nvSpPr>
        <p:spPr bwMode="auto">
          <a:xfrm>
            <a:off x="914400" y="1981200"/>
            <a:ext cx="741158" cy="1015663"/>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Percent</a:t>
            </a:r>
          </a:p>
          <a:p>
            <a:r>
              <a:rPr lang="en-US" sz="1400" dirty="0">
                <a:solidFill>
                  <a:srgbClr val="000000"/>
                </a:solidFill>
              </a:rPr>
              <a:t>Within</a:t>
            </a:r>
          </a:p>
          <a:p>
            <a:r>
              <a:rPr lang="en-US" sz="1400" dirty="0">
                <a:solidFill>
                  <a:srgbClr val="000000"/>
                </a:solidFill>
              </a:rPr>
              <a:t>Ratio</a:t>
            </a:r>
          </a:p>
          <a:p>
            <a:endParaRPr lang="en-US" dirty="0">
              <a:solidFill>
                <a:srgbClr val="000000"/>
              </a:solidFill>
            </a:endParaRPr>
          </a:p>
        </p:txBody>
      </p:sp>
      <p:sp>
        <p:nvSpPr>
          <p:cNvPr id="97284" name="Text Box 4"/>
          <p:cNvSpPr txBox="1">
            <a:spLocks noChangeArrowheads="1"/>
          </p:cNvSpPr>
          <p:nvPr/>
        </p:nvSpPr>
        <p:spPr bwMode="auto">
          <a:xfrm>
            <a:off x="4953000" y="1828800"/>
            <a:ext cx="3429000" cy="3231654"/>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Same as last slide but with larger random and random-walk noise added :</a:t>
            </a:r>
          </a:p>
          <a:p>
            <a:endParaRPr lang="en-US" sz="1400" dirty="0">
              <a:solidFill>
                <a:srgbClr val="000000"/>
              </a:solidFill>
            </a:endParaRPr>
          </a:p>
          <a:p>
            <a:r>
              <a:rPr lang="en-US" sz="1400" dirty="0">
                <a:solidFill>
                  <a:srgbClr val="000000"/>
                </a:solidFill>
              </a:rPr>
              <a:t>  </a:t>
            </a:r>
            <a:r>
              <a:rPr lang="en-US" sz="1600" dirty="0">
                <a:solidFill>
                  <a:srgbClr val="000000"/>
                </a:solidFill>
              </a:rPr>
              <a:t>2.0  mm white noise</a:t>
            </a:r>
          </a:p>
          <a:p>
            <a:r>
              <a:rPr lang="en-US" sz="1600" dirty="0">
                <a:solidFill>
                  <a:srgbClr val="000000"/>
                </a:solidFill>
              </a:rPr>
              <a:t>  1.5 mm/</a:t>
            </a:r>
            <a:r>
              <a:rPr lang="en-US" sz="1600" dirty="0" err="1">
                <a:solidFill>
                  <a:srgbClr val="000000"/>
                </a:solidFill>
              </a:rPr>
              <a:t>sqrt(yr</a:t>
            </a:r>
            <a:r>
              <a:rPr lang="en-US" sz="1600" dirty="0">
                <a:solidFill>
                  <a:srgbClr val="000000"/>
                </a:solidFill>
              </a:rPr>
              <a:t>)) random walk </a:t>
            </a:r>
          </a:p>
          <a:p>
            <a:endParaRPr lang="en-US" sz="1600" dirty="0">
              <a:solidFill>
                <a:srgbClr val="000000"/>
              </a:solidFill>
            </a:endParaRPr>
          </a:p>
          <a:p>
            <a:r>
              <a:rPr lang="en-US" sz="1600" dirty="0">
                <a:solidFill>
                  <a:srgbClr val="000000"/>
                </a:solidFill>
              </a:rPr>
              <a:t>( </a:t>
            </a:r>
            <a:r>
              <a:rPr lang="en-US" sz="1600" dirty="0" err="1">
                <a:solidFill>
                  <a:srgbClr val="000000"/>
                </a:solidFill>
              </a:rPr>
              <a:t>vs</a:t>
            </a:r>
            <a:r>
              <a:rPr lang="en-US" sz="1600" dirty="0">
                <a:solidFill>
                  <a:srgbClr val="000000"/>
                </a:solidFill>
              </a:rPr>
              <a:t> 0.5 mm WN and 1.0 mm/</a:t>
            </a:r>
            <a:r>
              <a:rPr lang="en-US" sz="1600" dirty="0" err="1">
                <a:solidFill>
                  <a:srgbClr val="000000"/>
                </a:solidFill>
              </a:rPr>
              <a:t>sqrt(yr</a:t>
            </a:r>
            <a:r>
              <a:rPr lang="en-US" sz="1600" dirty="0">
                <a:solidFill>
                  <a:srgbClr val="000000"/>
                </a:solidFill>
              </a:rPr>
              <a:t>)) RW for ‘best’ noise model )</a:t>
            </a:r>
          </a:p>
          <a:p>
            <a:endParaRPr lang="en-US" sz="1600" dirty="0">
              <a:solidFill>
                <a:srgbClr val="000000"/>
              </a:solidFill>
            </a:endParaRPr>
          </a:p>
          <a:p>
            <a:r>
              <a:rPr lang="en-US" sz="1600" dirty="0">
                <a:solidFill>
                  <a:srgbClr val="000000"/>
                </a:solidFill>
              </a:rPr>
              <a:t>Note smaller number of  residuals in all ranges above 0.1-sigma</a:t>
            </a:r>
          </a:p>
          <a:p>
            <a:endParaRPr lang="en-US" sz="1400" dirty="0">
              <a:solidFill>
                <a:srgbClr val="000000"/>
              </a:solidFill>
            </a:endParaRPr>
          </a:p>
        </p:txBody>
      </p:sp>
      <p:sp>
        <p:nvSpPr>
          <p:cNvPr id="97285" name="Text Box 5"/>
          <p:cNvSpPr txBox="1">
            <a:spLocks noChangeArrowheads="1"/>
          </p:cNvSpPr>
          <p:nvPr/>
        </p:nvSpPr>
        <p:spPr bwMode="auto">
          <a:xfrm>
            <a:off x="2041525" y="5603875"/>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97286" name="Text Box 6"/>
          <p:cNvSpPr txBox="1">
            <a:spLocks noChangeArrowheads="1"/>
          </p:cNvSpPr>
          <p:nvPr/>
        </p:nvSpPr>
        <p:spPr bwMode="auto">
          <a:xfrm>
            <a:off x="1905000" y="5791200"/>
            <a:ext cx="3292475" cy="584776"/>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rPr>
              <a:t>Ratio (velocity magnitude/uncertainty)</a:t>
            </a:r>
          </a:p>
          <a:p>
            <a:endParaRPr lang="en-US" dirty="0">
              <a:solidFill>
                <a:srgbClr val="000000"/>
              </a:solidFill>
            </a:endParaRPr>
          </a:p>
        </p:txBody>
      </p:sp>
      <p:sp>
        <p:nvSpPr>
          <p:cNvPr id="97287" name="Text Box 7"/>
          <p:cNvSpPr txBox="1">
            <a:spLocks noChangeArrowheads="1"/>
          </p:cNvSpPr>
          <p:nvPr/>
        </p:nvSpPr>
        <p:spPr bwMode="auto">
          <a:xfrm>
            <a:off x="1981200" y="609600"/>
            <a:ext cx="2980303" cy="369332"/>
          </a:xfrm>
          <a:prstGeom prst="rect">
            <a:avLst/>
          </a:prstGeom>
          <a:noFill/>
          <a:ln w="9525">
            <a:noFill/>
            <a:miter lim="800000"/>
            <a:headEnd/>
            <a:tailEnd/>
          </a:ln>
        </p:spPr>
        <p:txBody>
          <a:bodyPr wrap="none">
            <a:prstTxWarp prst="textNoShape">
              <a:avLst/>
            </a:prstTxWarp>
            <a:spAutoFit/>
          </a:bodyPr>
          <a:lstStyle/>
          <a:p>
            <a:r>
              <a:rPr lang="en-US" dirty="0">
                <a:solidFill>
                  <a:srgbClr val="000000"/>
                </a:solidFill>
              </a:rPr>
              <a:t>Statistics of Velocity Residuals</a:t>
            </a:r>
          </a:p>
        </p:txBody>
      </p:sp>
      <p:sp>
        <p:nvSpPr>
          <p:cNvPr id="8" name="Date Placeholder 7"/>
          <p:cNvSpPr>
            <a:spLocks noGrp="1"/>
          </p:cNvSpPr>
          <p:nvPr>
            <p:ph type="dt" sz="half" idx="10"/>
          </p:nvPr>
        </p:nvSpPr>
        <p:spPr/>
        <p:txBody>
          <a:bodyPr/>
          <a:lstStyle/>
          <a:p>
            <a:r>
              <a:rPr lang="en-US" smtClean="0"/>
              <a:t>11/18/12</a:t>
            </a:r>
            <a:endParaRPr lang="en-US"/>
          </a:p>
        </p:txBody>
      </p:sp>
      <p:sp>
        <p:nvSpPr>
          <p:cNvPr id="9" name="Slide Number Placeholder 8"/>
          <p:cNvSpPr>
            <a:spLocks noGrp="1"/>
          </p:cNvSpPr>
          <p:nvPr>
            <p:ph type="sldNum" sz="quarter" idx="12"/>
          </p:nvPr>
        </p:nvSpPr>
        <p:spPr/>
        <p:txBody>
          <a:bodyPr/>
          <a:lstStyle/>
          <a:p>
            <a:fld id="{2575481C-4D2E-E241-87AD-12FCCFCFA92E}" type="slidenum">
              <a:rPr lang="en-US" smtClean="0"/>
              <a:t>37</a:t>
            </a:fld>
            <a:endParaRPr lang="en-US"/>
          </a:p>
        </p:txBody>
      </p:sp>
      <p:sp>
        <p:nvSpPr>
          <p:cNvPr id="10" name="Footer Placeholder 9"/>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mtClean="0"/>
              <a:t>Summary</a:t>
            </a:r>
            <a:endParaRPr lang="en-US" dirty="0"/>
          </a:p>
        </p:txBody>
      </p:sp>
      <p:sp>
        <p:nvSpPr>
          <p:cNvPr id="99331" name="Rectangle 3"/>
          <p:cNvSpPr>
            <a:spLocks noGrp="1" noChangeArrowheads="1"/>
          </p:cNvSpPr>
          <p:nvPr>
            <p:ph type="body" idx="1"/>
          </p:nvPr>
        </p:nvSpPr>
        <p:spPr/>
        <p:txBody>
          <a:bodyPr>
            <a:normAutofit fontScale="85000" lnSpcReduction="10000"/>
          </a:bodyPr>
          <a:lstStyle/>
          <a:p>
            <a:r>
              <a:rPr lang="en-US" dirty="0" smtClean="0"/>
              <a:t>All algorithms for computing estimates of standard deviations have various problems:  Fundamentally, rate standard deviations  are dependent on low frequency part of noise spectrum which is poorly determined.</a:t>
            </a:r>
          </a:p>
          <a:p>
            <a:r>
              <a:rPr lang="en-US" dirty="0" smtClean="0"/>
              <a:t>Assumptions of stationarity are often not valid </a:t>
            </a:r>
          </a:p>
          <a:p>
            <a:r>
              <a:rPr lang="en-US" dirty="0" smtClean="0"/>
              <a:t>“Realistic sigma” algorithm is a </a:t>
            </a:r>
            <a:r>
              <a:rPr lang="en-US" dirty="0" err="1" smtClean="0"/>
              <a:t>covenient</a:t>
            </a:r>
            <a:r>
              <a:rPr lang="en-US" dirty="0" smtClean="0"/>
              <a:t> and reliable </a:t>
            </a:r>
            <a:r>
              <a:rPr lang="en-US" dirty="0" err="1" smtClean="0"/>
              <a:t>appraoch</a:t>
            </a:r>
            <a:r>
              <a:rPr lang="en-US" dirty="0" smtClean="0"/>
              <a:t> to getting velocity uncertainties in </a:t>
            </a:r>
            <a:r>
              <a:rPr lang="en-US" dirty="0" err="1" smtClean="0"/>
              <a:t>globk</a:t>
            </a:r>
            <a:r>
              <a:rPr lang="en-US" dirty="0" smtClean="0"/>
              <a:t> </a:t>
            </a:r>
          </a:p>
          <a:p>
            <a:r>
              <a:rPr lang="en-US" dirty="0" smtClean="0"/>
              <a:t>Velocity residuals from a model, together with their uncertainties, can be used to validate the error model</a:t>
            </a:r>
          </a:p>
          <a:p>
            <a:endParaRPr lang="en-US" dirty="0"/>
          </a:p>
        </p:txBody>
      </p:sp>
      <p:sp>
        <p:nvSpPr>
          <p:cNvPr id="4" name="Date Placeholder 3"/>
          <p:cNvSpPr>
            <a:spLocks noGrp="1"/>
          </p:cNvSpPr>
          <p:nvPr>
            <p:ph type="dt" sz="half" idx="10"/>
          </p:nvPr>
        </p:nvSpPr>
        <p:spPr/>
        <p:txBody>
          <a:bodyPr/>
          <a:lstStyle/>
          <a:p>
            <a:r>
              <a:rPr lang="en-US" smtClean="0"/>
              <a:t>11/18/12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38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28600"/>
            <a:ext cx="8229600" cy="965200"/>
          </a:xfrm>
        </p:spPr>
        <p:txBody>
          <a:bodyPr>
            <a:normAutofit fontScale="90000"/>
          </a:bodyPr>
          <a:lstStyle/>
          <a:p>
            <a:r>
              <a:rPr lang="en-US" dirty="0" smtClean="0"/>
              <a:t/>
            </a:r>
            <a:br>
              <a:rPr lang="en-US" dirty="0" smtClean="0"/>
            </a:br>
            <a:r>
              <a:rPr lang="en-US" dirty="0" smtClean="0"/>
              <a:t/>
            </a:r>
            <a:br>
              <a:rPr lang="en-US" dirty="0" smtClean="0"/>
            </a:br>
            <a:r>
              <a:rPr lang="en-US" sz="4000" dirty="0" smtClean="0"/>
              <a:t>Tools for Error Analysis in GAMIT/GLOBK</a:t>
            </a:r>
            <a:r>
              <a:rPr lang="en-US" dirty="0" smtClean="0"/>
              <a:t/>
            </a:r>
            <a:br>
              <a:rPr lang="en-US" dirty="0" smtClean="0"/>
            </a:br>
            <a:endParaRPr lang="en-US" dirty="0"/>
          </a:p>
        </p:txBody>
      </p:sp>
      <p:sp>
        <p:nvSpPr>
          <p:cNvPr id="100355" name="Rectangle 3"/>
          <p:cNvSpPr>
            <a:spLocks noGrp="1" noChangeArrowheads="1"/>
          </p:cNvSpPr>
          <p:nvPr>
            <p:ph type="body" idx="1"/>
          </p:nvPr>
        </p:nvSpPr>
        <p:spPr/>
        <p:txBody>
          <a:bodyPr>
            <a:normAutofit fontScale="62500" lnSpcReduction="20000"/>
          </a:bodyPr>
          <a:lstStyle/>
          <a:p>
            <a:r>
              <a:rPr lang="en-US" dirty="0" smtClean="0"/>
              <a:t>GAMIT:   AUTCLN reweight = Y (default) uses phase </a:t>
            </a:r>
            <a:r>
              <a:rPr lang="en-US" dirty="0" err="1" smtClean="0"/>
              <a:t>rms</a:t>
            </a:r>
            <a:r>
              <a:rPr lang="en-US" dirty="0" smtClean="0"/>
              <a:t> from </a:t>
            </a:r>
            <a:r>
              <a:rPr lang="en-US" dirty="0" err="1" smtClean="0"/>
              <a:t>postfit</a:t>
            </a:r>
            <a:r>
              <a:rPr lang="en-US" dirty="0" smtClean="0"/>
              <a:t> edit to reweight data with  constant + elevation-dependent terms</a:t>
            </a:r>
          </a:p>
          <a:p>
            <a:r>
              <a:rPr lang="en-US" dirty="0" smtClean="0"/>
              <a:t>GLOBK</a:t>
            </a:r>
          </a:p>
          <a:p>
            <a:pPr lvl="1"/>
            <a:r>
              <a:rPr lang="en-US" dirty="0" smtClean="0"/>
              <a:t>rename ( </a:t>
            </a:r>
            <a:r>
              <a:rPr lang="en-US" dirty="0" err="1" smtClean="0"/>
              <a:t>eq_file</a:t>
            </a:r>
            <a:r>
              <a:rPr lang="en-US" dirty="0" smtClean="0"/>
              <a:t>) _XPS or _XCL to remove outliers</a:t>
            </a:r>
          </a:p>
          <a:p>
            <a:pPr lvl="1"/>
            <a:r>
              <a:rPr lang="en-US" dirty="0" err="1" smtClean="0"/>
              <a:t>sig_neu</a:t>
            </a:r>
            <a:r>
              <a:rPr lang="en-US" dirty="0" smtClean="0"/>
              <a:t>   adds white noise by station and span; useful for handling outliers</a:t>
            </a:r>
          </a:p>
          <a:p>
            <a:pPr lvl="1"/>
            <a:r>
              <a:rPr lang="en-US" dirty="0" err="1" smtClean="0"/>
              <a:t>mar_neu</a:t>
            </a:r>
            <a:r>
              <a:rPr lang="en-US" dirty="0" smtClean="0"/>
              <a:t>  adds random-walk noise: principal method for controlling velocity uncertainties </a:t>
            </a:r>
          </a:p>
          <a:p>
            <a:pPr lvl="1"/>
            <a:r>
              <a:rPr lang="en-US" dirty="0" smtClean="0"/>
              <a:t>In the </a:t>
            </a:r>
            <a:r>
              <a:rPr lang="en-US" dirty="0" err="1" smtClean="0"/>
              <a:t>gdl</a:t>
            </a:r>
            <a:r>
              <a:rPr lang="en-US" dirty="0" smtClean="0"/>
              <a:t> files, can rescale variances of an entire </a:t>
            </a:r>
            <a:r>
              <a:rPr lang="en-US" dirty="0" err="1" smtClean="0"/>
              <a:t>h</a:t>
            </a:r>
            <a:r>
              <a:rPr lang="en-US" dirty="0" smtClean="0"/>
              <a:t>-file:  useful when combining solutions from with different sampling rates or from different programs (Bernese, GIPSY)</a:t>
            </a:r>
          </a:p>
          <a:p>
            <a:r>
              <a:rPr lang="en-US" dirty="0" smtClean="0"/>
              <a:t>Utilities</a:t>
            </a:r>
          </a:p>
          <a:p>
            <a:pPr lvl="1"/>
            <a:r>
              <a:rPr lang="en-US" dirty="0" smtClean="0"/>
              <a:t>Realistic sigma” algorithm implemented in </a:t>
            </a:r>
            <a:r>
              <a:rPr lang="en-US" dirty="0" err="1" smtClean="0"/>
              <a:t>tsview</a:t>
            </a:r>
            <a:r>
              <a:rPr lang="en-US" dirty="0" smtClean="0"/>
              <a:t> (MATLAB) and </a:t>
            </a:r>
            <a:r>
              <a:rPr lang="en-US" dirty="0" err="1" smtClean="0"/>
              <a:t>enfit/ensum</a:t>
            </a:r>
            <a:r>
              <a:rPr lang="en-US" dirty="0" smtClean="0"/>
              <a:t>; </a:t>
            </a:r>
            <a:r>
              <a:rPr lang="en-US" dirty="0" err="1" smtClean="0"/>
              <a:t>sh_gen_stats</a:t>
            </a:r>
            <a:r>
              <a:rPr lang="en-US" dirty="0" smtClean="0"/>
              <a:t> generates </a:t>
            </a:r>
            <a:r>
              <a:rPr lang="en-US" dirty="0" err="1" smtClean="0"/>
              <a:t>mar_neu</a:t>
            </a:r>
            <a:r>
              <a:rPr lang="en-US" dirty="0" smtClean="0"/>
              <a:t> commands for </a:t>
            </a:r>
            <a:r>
              <a:rPr lang="en-US" dirty="0" err="1" smtClean="0"/>
              <a:t>globk</a:t>
            </a:r>
            <a:r>
              <a:rPr lang="en-US" dirty="0" smtClean="0"/>
              <a:t> based on the noise estimates</a:t>
            </a:r>
          </a:p>
          <a:p>
            <a:pPr lvl="1"/>
            <a:r>
              <a:rPr lang="en-US" dirty="0" err="1" smtClean="0"/>
              <a:t>sh_plotvel</a:t>
            </a:r>
            <a:r>
              <a:rPr lang="en-US" dirty="0" smtClean="0"/>
              <a:t> (GMT) allows setting of confidence level of error ellipses</a:t>
            </a:r>
          </a:p>
          <a:p>
            <a:pPr lvl="1"/>
            <a:r>
              <a:rPr lang="en-US" dirty="0" err="1" smtClean="0"/>
              <a:t>sh_tshist</a:t>
            </a:r>
            <a:r>
              <a:rPr lang="en-US" dirty="0" smtClean="0"/>
              <a:t> and </a:t>
            </a:r>
            <a:r>
              <a:rPr lang="en-US" dirty="0" err="1" smtClean="0"/>
              <a:t>sh_velhist</a:t>
            </a:r>
            <a:r>
              <a:rPr lang="en-US" dirty="0" smtClean="0"/>
              <a:t> can be used to generate histograms of time series </a:t>
            </a:r>
            <a:r>
              <a:rPr lang="en-US" smtClean="0"/>
              <a:t>and velocities.</a:t>
            </a:r>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11/18/12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Sources of Error</a:t>
            </a:r>
            <a:endParaRPr lang="en-US"/>
          </a:p>
        </p:txBody>
      </p:sp>
      <p:sp>
        <p:nvSpPr>
          <p:cNvPr id="31747" name="Rectangle 3"/>
          <p:cNvSpPr>
            <a:spLocks noGrp="1" noChangeArrowheads="1"/>
          </p:cNvSpPr>
          <p:nvPr>
            <p:ph type="body" idx="1"/>
          </p:nvPr>
        </p:nvSpPr>
        <p:spPr/>
        <p:txBody>
          <a:bodyPr>
            <a:normAutofit fontScale="92500" lnSpcReduction="10000"/>
          </a:bodyPr>
          <a:lstStyle/>
          <a:p>
            <a:r>
              <a:rPr lang="en-US" smtClean="0"/>
              <a:t>Signal propagation effects</a:t>
            </a:r>
          </a:p>
          <a:p>
            <a:pPr lvl="1"/>
            <a:r>
              <a:rPr lang="en-US" smtClean="0"/>
              <a:t>Receiver noise</a:t>
            </a:r>
          </a:p>
          <a:p>
            <a:pPr lvl="1"/>
            <a:r>
              <a:rPr lang="en-US" smtClean="0"/>
              <a:t>Ionospheric effects</a:t>
            </a:r>
          </a:p>
          <a:p>
            <a:pPr lvl="1"/>
            <a:r>
              <a:rPr lang="en-US" smtClean="0"/>
              <a:t>Signal scattering ( antenna phase center / multipath ) </a:t>
            </a:r>
          </a:p>
          <a:p>
            <a:pPr lvl="1"/>
            <a:r>
              <a:rPr lang="en-US" smtClean="0"/>
              <a:t>Atmospheric delay (mainly water vapor)</a:t>
            </a:r>
          </a:p>
          <a:p>
            <a:r>
              <a:rPr lang="en-US" smtClean="0"/>
              <a:t>Unmodeled motions of the station</a:t>
            </a:r>
          </a:p>
          <a:p>
            <a:pPr lvl="1"/>
            <a:r>
              <a:rPr lang="en-US" smtClean="0"/>
              <a:t>Monument instability</a:t>
            </a:r>
          </a:p>
          <a:p>
            <a:pPr lvl="1"/>
            <a:r>
              <a:rPr lang="en-US" smtClean="0"/>
              <a:t>Loading of the crust by atmosphere, oceans, and surface water</a:t>
            </a:r>
          </a:p>
          <a:p>
            <a:r>
              <a:rPr lang="en-US" smtClean="0"/>
              <a:t>Unmodeled motions of the satellites</a:t>
            </a:r>
            <a:endParaRPr lang="en-US"/>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4</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There are no absolute methods that ensure the correct error model can be determined for a set of data processing.</a:t>
            </a:r>
          </a:p>
          <a:p>
            <a:r>
              <a:rPr lang="en-US" dirty="0" smtClean="0"/>
              <a:t>We attempt to determine with 1-sigma values, that 68% of values will be within this range due to noise; with 2-sigma, 95% of values (1-d) even when the probability distribution is not Gaussian.</a:t>
            </a:r>
          </a:p>
          <a:p>
            <a:r>
              <a:rPr lang="en-US" dirty="0" smtClean="0"/>
              <a:t>The most under certain aspect is determining the nature of the temporal and spatial correlations in the results.  Generally, large amounts of data are needed for this and the assumption </a:t>
            </a:r>
            <a:r>
              <a:rPr lang="en-US" smtClean="0"/>
              <a:t>of stationarity.</a:t>
            </a:r>
            <a:endParaRPr lang="en-US" dirty="0"/>
          </a:p>
        </p:txBody>
      </p:sp>
      <p:sp>
        <p:nvSpPr>
          <p:cNvPr id="4" name="Date Placeholder 3"/>
          <p:cNvSpPr>
            <a:spLocks noGrp="1"/>
          </p:cNvSpPr>
          <p:nvPr>
            <p:ph type="dt" sz="half" idx="10"/>
          </p:nvPr>
        </p:nvSpPr>
        <p:spPr/>
        <p:txBody>
          <a:bodyPr/>
          <a:lstStyle/>
          <a:p>
            <a:r>
              <a:rPr lang="en-US" smtClean="0"/>
              <a:t>11/18/12</a:t>
            </a:r>
            <a:endParaRPr lang="en-US"/>
          </a:p>
        </p:txBody>
      </p:sp>
      <p:sp>
        <p:nvSpPr>
          <p:cNvPr id="5" name="Footer Placeholder 4"/>
          <p:cNvSpPr>
            <a:spLocks noGrp="1"/>
          </p:cNvSpPr>
          <p:nvPr>
            <p:ph type="ftr" sz="quarter" idx="11"/>
          </p:nvPr>
        </p:nvSpPr>
        <p:spPr/>
        <p:txBody>
          <a:bodyPr/>
          <a:lstStyle/>
          <a:p>
            <a:r>
              <a:rPr lang="en-US" smtClean="0"/>
              <a:t>Error Models Lec 06</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mtClean="0"/>
              <a:t>References </a:t>
            </a:r>
            <a:endParaRPr lang="en-US"/>
          </a:p>
        </p:txBody>
      </p:sp>
      <p:sp>
        <p:nvSpPr>
          <p:cNvPr id="102403" name="Rectangle 3"/>
          <p:cNvSpPr>
            <a:spLocks noGrp="1" noChangeArrowheads="1"/>
          </p:cNvSpPr>
          <p:nvPr>
            <p:ph type="body" idx="1"/>
          </p:nvPr>
        </p:nvSpPr>
        <p:spPr>
          <a:xfrm>
            <a:off x="457200" y="1417638"/>
            <a:ext cx="8229600" cy="4708525"/>
          </a:xfrm>
        </p:spPr>
        <p:txBody>
          <a:bodyPr>
            <a:normAutofit fontScale="40000" lnSpcReduction="20000"/>
          </a:bodyPr>
          <a:lstStyle/>
          <a:p>
            <a:pPr>
              <a:buNone/>
            </a:pPr>
            <a:r>
              <a:rPr lang="en-US" b="1" dirty="0" smtClean="0"/>
              <a:t>Spectral Analysis</a:t>
            </a:r>
          </a:p>
          <a:p>
            <a:pPr>
              <a:buNone/>
            </a:pPr>
            <a:r>
              <a:rPr lang="en-US" dirty="0" err="1" smtClean="0"/>
              <a:t>Langbein</a:t>
            </a:r>
            <a:r>
              <a:rPr lang="en-US" dirty="0" smtClean="0"/>
              <a:t> and Johnson [J. </a:t>
            </a:r>
            <a:r>
              <a:rPr lang="en-US" dirty="0" err="1" smtClean="0"/>
              <a:t>Geophys</a:t>
            </a:r>
            <a:r>
              <a:rPr lang="en-US" dirty="0" smtClean="0"/>
              <a:t>. </a:t>
            </a:r>
            <a:r>
              <a:rPr lang="de-DE" dirty="0" smtClean="0"/>
              <a:t>Res., 102, 591, 1997]</a:t>
            </a:r>
          </a:p>
          <a:p>
            <a:pPr>
              <a:buNone/>
            </a:pPr>
            <a:r>
              <a:rPr lang="de-DE" dirty="0" smtClean="0"/>
              <a:t> Zhang et al. [J. </a:t>
            </a:r>
            <a:r>
              <a:rPr lang="de-DE" dirty="0" err="1" smtClean="0"/>
              <a:t>Geophys</a:t>
            </a:r>
            <a:r>
              <a:rPr lang="de-DE" dirty="0" smtClean="0"/>
              <a:t>. </a:t>
            </a:r>
            <a:r>
              <a:rPr lang="en-US" dirty="0" smtClean="0"/>
              <a:t>Res., 102, 18035, 1997]</a:t>
            </a:r>
          </a:p>
          <a:p>
            <a:pPr>
              <a:buNone/>
            </a:pPr>
            <a:r>
              <a:rPr lang="en-US" dirty="0" smtClean="0"/>
              <a:t>Mao et al. [J. </a:t>
            </a:r>
            <a:r>
              <a:rPr lang="en-US" dirty="0" err="1" smtClean="0"/>
              <a:t>Geophys</a:t>
            </a:r>
            <a:r>
              <a:rPr lang="en-US" dirty="0" smtClean="0"/>
              <a:t>. Res., 104, 2797, 1999]</a:t>
            </a:r>
          </a:p>
          <a:p>
            <a:pPr>
              <a:buNone/>
            </a:pPr>
            <a:r>
              <a:rPr lang="en-US" dirty="0" smtClean="0"/>
              <a:t>Dixon et al. [Tectonics , 19, 1, 2000] Herring [GPS Solutions, 7, 194, 2003]</a:t>
            </a:r>
          </a:p>
          <a:p>
            <a:pPr>
              <a:buNone/>
            </a:pPr>
            <a:r>
              <a:rPr lang="en-US" dirty="0" smtClean="0"/>
              <a:t>Williams [J. Geodesy, 76, 483, 2003]</a:t>
            </a:r>
          </a:p>
          <a:p>
            <a:pPr>
              <a:buNone/>
            </a:pPr>
            <a:r>
              <a:rPr lang="en-US" dirty="0" smtClean="0"/>
              <a:t>Williams et al. [J. </a:t>
            </a:r>
            <a:r>
              <a:rPr lang="en-US" dirty="0" err="1" smtClean="0"/>
              <a:t>Geophys</a:t>
            </a:r>
            <a:r>
              <a:rPr lang="en-US" dirty="0" smtClean="0"/>
              <a:t>. Res. 109, B03412, 2004]</a:t>
            </a:r>
          </a:p>
          <a:p>
            <a:pPr>
              <a:buNone/>
            </a:pPr>
            <a:r>
              <a:rPr lang="en-US" dirty="0" err="1" smtClean="0"/>
              <a:t>Langbein</a:t>
            </a:r>
            <a:r>
              <a:rPr lang="en-US" dirty="0" smtClean="0"/>
              <a:t> [J. </a:t>
            </a:r>
            <a:r>
              <a:rPr lang="en-US" dirty="0" err="1" smtClean="0"/>
              <a:t>Geophys</a:t>
            </a:r>
            <a:r>
              <a:rPr lang="en-US" dirty="0" smtClean="0"/>
              <a:t>. Res., 113, B05405, 2008]</a:t>
            </a:r>
          </a:p>
          <a:p>
            <a:pPr>
              <a:buNone/>
            </a:pPr>
            <a:r>
              <a:rPr lang="en-US" dirty="0" smtClean="0"/>
              <a:t>Williams, S. [GPS Solutions, 12, 147, 2008] </a:t>
            </a:r>
          </a:p>
          <a:p>
            <a:pPr>
              <a:buNone/>
            </a:pPr>
            <a:endParaRPr lang="en-US" dirty="0" smtClean="0"/>
          </a:p>
          <a:p>
            <a:pPr>
              <a:buNone/>
            </a:pPr>
            <a:r>
              <a:rPr lang="en-US" b="1" dirty="0" smtClean="0"/>
              <a:t>Effect of seasonal terms on velocity estimates</a:t>
            </a:r>
          </a:p>
          <a:p>
            <a:pPr>
              <a:buNone/>
            </a:pPr>
            <a:r>
              <a:rPr lang="en-US" dirty="0" err="1" smtClean="0"/>
              <a:t>Blewitt</a:t>
            </a:r>
            <a:r>
              <a:rPr lang="en-US" dirty="0" smtClean="0"/>
              <a:t> and </a:t>
            </a:r>
            <a:r>
              <a:rPr lang="en-US" dirty="0" err="1" smtClean="0"/>
              <a:t>Lavaellee</a:t>
            </a:r>
            <a:r>
              <a:rPr lang="en-US" dirty="0" smtClean="0"/>
              <a:t> [J. </a:t>
            </a:r>
            <a:r>
              <a:rPr lang="en-US" dirty="0" err="1" smtClean="0"/>
              <a:t>Geophys</a:t>
            </a:r>
            <a:r>
              <a:rPr lang="en-US" dirty="0" smtClean="0"/>
              <a:t>. Res. 107, 2001JB000570, 2002]</a:t>
            </a:r>
          </a:p>
          <a:p>
            <a:pPr>
              <a:buNone/>
            </a:pPr>
            <a:endParaRPr lang="en-US" dirty="0" smtClean="0"/>
          </a:p>
          <a:p>
            <a:pPr>
              <a:buNone/>
            </a:pPr>
            <a:r>
              <a:rPr lang="en-US" b="1" dirty="0" smtClean="0"/>
              <a:t>Realistic Sigma Algorithm</a:t>
            </a:r>
          </a:p>
          <a:p>
            <a:pPr>
              <a:buNone/>
            </a:pPr>
            <a:r>
              <a:rPr lang="en-US" dirty="0" smtClean="0"/>
              <a:t>Herring [GPS Solutions, 7, 194, 2003]</a:t>
            </a:r>
          </a:p>
          <a:p>
            <a:pPr>
              <a:buNone/>
            </a:pPr>
            <a:r>
              <a:rPr lang="en-US" dirty="0" err="1" smtClean="0"/>
              <a:t>Reilinger</a:t>
            </a:r>
            <a:r>
              <a:rPr lang="en-US" dirty="0" smtClean="0"/>
              <a:t> et al. [J. </a:t>
            </a:r>
            <a:r>
              <a:rPr lang="en-US" dirty="0" err="1" smtClean="0"/>
              <a:t>Geophys</a:t>
            </a:r>
            <a:r>
              <a:rPr lang="en-US" dirty="0" smtClean="0"/>
              <a:t>. Res., 111, B5,  2006]</a:t>
            </a:r>
          </a:p>
          <a:p>
            <a:pPr>
              <a:buNone/>
            </a:pPr>
            <a:endParaRPr lang="en-US" dirty="0" smtClean="0"/>
          </a:p>
          <a:p>
            <a:pPr>
              <a:buNone/>
            </a:pPr>
            <a:r>
              <a:rPr lang="en-US" b="1" dirty="0" smtClean="0"/>
              <a:t>Validation in velocity fields</a:t>
            </a:r>
          </a:p>
          <a:p>
            <a:pPr>
              <a:buNone/>
            </a:pPr>
            <a:r>
              <a:rPr lang="en-US" dirty="0" err="1" smtClean="0"/>
              <a:t>McClusky</a:t>
            </a:r>
            <a:r>
              <a:rPr lang="en-US" dirty="0" smtClean="0"/>
              <a:t> et al. [J. </a:t>
            </a:r>
            <a:r>
              <a:rPr lang="en-US" dirty="0" err="1" smtClean="0"/>
              <a:t>Geophys</a:t>
            </a:r>
            <a:r>
              <a:rPr lang="en-US" dirty="0" smtClean="0"/>
              <a:t>. Res. 105, 5695, 2000]</a:t>
            </a:r>
          </a:p>
          <a:p>
            <a:pPr>
              <a:buNone/>
            </a:pPr>
            <a:r>
              <a:rPr lang="en-US" dirty="0" err="1" smtClean="0"/>
              <a:t>McClusky</a:t>
            </a:r>
            <a:r>
              <a:rPr lang="en-US" dirty="0" smtClean="0"/>
              <a:t> et al. [</a:t>
            </a:r>
            <a:r>
              <a:rPr lang="en-US" dirty="0" err="1" smtClean="0"/>
              <a:t>Geophys</a:t>
            </a:r>
            <a:r>
              <a:rPr lang="en-US" dirty="0" smtClean="0"/>
              <a:t>. Res. </a:t>
            </a:r>
            <a:r>
              <a:rPr lang="en-US" dirty="0" err="1" smtClean="0"/>
              <a:t>Lett</a:t>
            </a:r>
            <a:r>
              <a:rPr lang="en-US" dirty="0" smtClean="0"/>
              <a:t>., 28, 3369, 2000]</a:t>
            </a:r>
          </a:p>
          <a:p>
            <a:pPr>
              <a:buNone/>
            </a:pPr>
            <a:r>
              <a:rPr lang="en-US" dirty="0" smtClean="0"/>
              <a:t>Davis et al. [J. </a:t>
            </a:r>
            <a:r>
              <a:rPr lang="en-US" dirty="0" err="1" smtClean="0"/>
              <a:t>Geophys</a:t>
            </a:r>
            <a:r>
              <a:rPr lang="en-US" dirty="0" smtClean="0"/>
              <a:t>. Res. </a:t>
            </a:r>
            <a:r>
              <a:rPr lang="en-US" dirty="0" err="1" smtClean="0"/>
              <a:t>Lett</a:t>
            </a:r>
            <a:r>
              <a:rPr lang="en-US" dirty="0" smtClean="0"/>
              <a:t>. 2003GL016961, 2003]</a:t>
            </a:r>
          </a:p>
          <a:p>
            <a:pPr>
              <a:buNone/>
            </a:pPr>
            <a:r>
              <a:rPr lang="en-US" dirty="0" smtClean="0"/>
              <a:t>McCaffrey et al., [</a:t>
            </a:r>
            <a:r>
              <a:rPr lang="en-US" dirty="0" err="1" smtClean="0"/>
              <a:t>Geophys</a:t>
            </a:r>
            <a:r>
              <a:rPr lang="en-US" dirty="0" smtClean="0"/>
              <a:t> J. Int., 2007.03371, 2007]</a:t>
            </a:r>
            <a:endParaRPr lang="en-US" dirty="0"/>
          </a:p>
        </p:txBody>
      </p:sp>
      <p:sp>
        <p:nvSpPr>
          <p:cNvPr id="4" name="Date Placeholder 3"/>
          <p:cNvSpPr>
            <a:spLocks noGrp="1"/>
          </p:cNvSpPr>
          <p:nvPr>
            <p:ph type="dt" sz="half" idx="10"/>
          </p:nvPr>
        </p:nvSpPr>
        <p:spPr/>
        <p:txBody>
          <a:bodyPr/>
          <a:lstStyle/>
          <a:p>
            <a:r>
              <a:rPr lang="en-US" smtClean="0"/>
              <a:t>11/18/12</a:t>
            </a:r>
            <a:endParaRPr lang="en-US"/>
          </a:p>
        </p:txBody>
      </p:sp>
      <p:sp>
        <p:nvSpPr>
          <p:cNvPr id="6" name="Footer Placeholder 5"/>
          <p:cNvSpPr>
            <a:spLocks noGrp="1"/>
          </p:cNvSpPr>
          <p:nvPr>
            <p:ph type="ftr" sz="quarter" idx="11"/>
          </p:nvPr>
        </p:nvSpPr>
        <p:spPr/>
        <p:txBody>
          <a:bodyPr/>
          <a:lstStyle/>
          <a:p>
            <a:r>
              <a:rPr lang="en-US" smtClean="0"/>
              <a:t>Error Models Lec 06</a:t>
            </a:r>
            <a:endParaRPr lang="en-US"/>
          </a:p>
        </p:txBody>
      </p:sp>
      <p:sp>
        <p:nvSpPr>
          <p:cNvPr id="5" name="Slide Number Placeholder 4"/>
          <p:cNvSpPr>
            <a:spLocks noGrp="1"/>
          </p:cNvSpPr>
          <p:nvPr>
            <p:ph type="sldNum" sz="quarter" idx="12"/>
          </p:nvPr>
        </p:nvSpPr>
        <p:spPr/>
        <p:txBody>
          <a:bodyPr/>
          <a:lstStyle/>
          <a:p>
            <a:fld id="{2575481C-4D2E-E241-87AD-12FCCFCFA92E}" type="slidenum">
              <a:rPr lang="en-US" smtClean="0"/>
              <a:pPr/>
              <a:t>41</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33795" name="Picture 3"/>
          <p:cNvPicPr>
            <a:picLocks noChangeAspect="1" noChangeArrowheads="1"/>
          </p:cNvPicPr>
          <p:nvPr/>
        </p:nvPicPr>
        <p:blipFill>
          <a:blip r:embed="rId4"/>
          <a:srcRect/>
          <a:stretch>
            <a:fillRect/>
          </a:stretch>
        </p:blipFill>
        <p:spPr bwMode="auto">
          <a:xfrm>
            <a:off x="4191000" y="228600"/>
            <a:ext cx="3209925" cy="4457700"/>
          </a:xfrm>
          <a:prstGeom prst="rect">
            <a:avLst/>
          </a:prstGeom>
          <a:noFill/>
          <a:ln w="9525">
            <a:noFill/>
            <a:miter lim="800000"/>
            <a:headEnd/>
            <a:tailEnd/>
          </a:ln>
        </p:spPr>
      </p:pic>
      <p:sp>
        <p:nvSpPr>
          <p:cNvPr id="33796" name="Text Box 4"/>
          <p:cNvSpPr txBox="1">
            <a:spLocks noChangeArrowheads="1"/>
          </p:cNvSpPr>
          <p:nvPr/>
        </p:nvSpPr>
        <p:spPr bwMode="auto">
          <a:xfrm>
            <a:off x="533400" y="3048000"/>
            <a:ext cx="2835275" cy="615553"/>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Simple geometry for incidence of a direct and reflected signal</a:t>
            </a:r>
            <a:r>
              <a:rPr lang="en-US" dirty="0">
                <a:solidFill>
                  <a:srgbClr val="000000"/>
                </a:solidFill>
              </a:rPr>
              <a:t> </a:t>
            </a:r>
          </a:p>
        </p:txBody>
      </p:sp>
      <p:sp>
        <p:nvSpPr>
          <p:cNvPr id="33797" name="Text Box 5"/>
          <p:cNvSpPr txBox="1">
            <a:spLocks noChangeArrowheads="1"/>
          </p:cNvSpPr>
          <p:nvPr/>
        </p:nvSpPr>
        <p:spPr bwMode="auto">
          <a:xfrm>
            <a:off x="898525" y="4994275"/>
            <a:ext cx="6950075"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Multipath contributions to observed phase for an antenna at heights (a) 0.15 </a:t>
            </a:r>
            <a:r>
              <a:rPr lang="en-US" sz="1800" dirty="0" err="1">
                <a:solidFill>
                  <a:srgbClr val="000000"/>
                </a:solidFill>
              </a:rPr>
              <a:t>m</a:t>
            </a:r>
            <a:r>
              <a:rPr lang="en-US" sz="1800" dirty="0">
                <a:solidFill>
                  <a:srgbClr val="000000"/>
                </a:solidFill>
              </a:rPr>
              <a:t>, (</a:t>
            </a:r>
            <a:r>
              <a:rPr lang="en-US" sz="1800" dirty="0" err="1">
                <a:solidFill>
                  <a:srgbClr val="000000"/>
                </a:solidFill>
              </a:rPr>
              <a:t>b</a:t>
            </a:r>
            <a:r>
              <a:rPr lang="en-US" sz="1800" dirty="0">
                <a:solidFill>
                  <a:srgbClr val="000000"/>
                </a:solidFill>
              </a:rPr>
              <a:t>) 0.6 </a:t>
            </a:r>
            <a:r>
              <a:rPr lang="en-US" sz="1800" dirty="0" err="1">
                <a:solidFill>
                  <a:srgbClr val="000000"/>
                </a:solidFill>
              </a:rPr>
              <a:t>m</a:t>
            </a:r>
            <a:r>
              <a:rPr lang="en-US" sz="1800" dirty="0">
                <a:solidFill>
                  <a:srgbClr val="000000"/>
                </a:solidFill>
              </a:rPr>
              <a:t>, and (</a:t>
            </a:r>
            <a:r>
              <a:rPr lang="en-US" sz="1800" dirty="0" err="1">
                <a:solidFill>
                  <a:srgbClr val="000000"/>
                </a:solidFill>
              </a:rPr>
              <a:t>c</a:t>
            </a:r>
            <a:r>
              <a:rPr lang="en-US" sz="1800" dirty="0">
                <a:solidFill>
                  <a:srgbClr val="000000"/>
                </a:solidFill>
              </a:rPr>
              <a:t> ) 1 </a:t>
            </a:r>
            <a:r>
              <a:rPr lang="en-US" sz="1800" dirty="0" err="1">
                <a:solidFill>
                  <a:srgbClr val="000000"/>
                </a:solidFill>
              </a:rPr>
              <a:t>m</a:t>
            </a:r>
            <a:r>
              <a:rPr lang="en-US" sz="1800" dirty="0">
                <a:solidFill>
                  <a:srgbClr val="000000"/>
                </a:solidFill>
              </a:rPr>
              <a:t>. [From </a:t>
            </a:r>
            <a:r>
              <a:rPr lang="en-US" sz="1800" i="1" dirty="0" err="1">
                <a:solidFill>
                  <a:srgbClr val="000000"/>
                </a:solidFill>
              </a:rPr>
              <a:t>Elosegui</a:t>
            </a:r>
            <a:r>
              <a:rPr lang="en-US" sz="1800" i="1" dirty="0">
                <a:solidFill>
                  <a:srgbClr val="000000"/>
                </a:solidFill>
              </a:rPr>
              <a:t> et al</a:t>
            </a:r>
            <a:r>
              <a:rPr lang="en-US" sz="1800" dirty="0">
                <a:solidFill>
                  <a:srgbClr val="000000"/>
                </a:solidFill>
              </a:rPr>
              <a:t>, 1995]</a:t>
            </a:r>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5</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scview"/>
          <p:cNvPicPr>
            <a:picLocks noChangeAspect="1" noChangeArrowheads="1"/>
          </p:cNvPicPr>
          <p:nvPr/>
        </p:nvPicPr>
        <p:blipFill>
          <a:blip r:embed="rId3"/>
          <a:srcRect t="6061" b="50671"/>
          <a:stretch>
            <a:fillRect/>
          </a:stretch>
        </p:blipFill>
        <p:spPr bwMode="auto">
          <a:xfrm>
            <a:off x="762000" y="1524000"/>
            <a:ext cx="6477000" cy="4181475"/>
          </a:xfrm>
          <a:prstGeom prst="rect">
            <a:avLst/>
          </a:prstGeom>
          <a:noFill/>
          <a:ln w="9525">
            <a:noFill/>
            <a:miter lim="800000"/>
            <a:headEnd/>
            <a:tailEnd/>
          </a:ln>
        </p:spPr>
      </p:pic>
      <p:sp>
        <p:nvSpPr>
          <p:cNvPr id="35843" name="Text Box 3"/>
          <p:cNvSpPr txBox="1">
            <a:spLocks noChangeArrowheads="1"/>
          </p:cNvSpPr>
          <p:nvPr/>
        </p:nvSpPr>
        <p:spPr bwMode="auto">
          <a:xfrm>
            <a:off x="7315200" y="3581400"/>
            <a:ext cx="708025" cy="307975"/>
          </a:xfrm>
          <a:prstGeom prst="rect">
            <a:avLst/>
          </a:prstGeom>
          <a:noFill/>
          <a:ln w="9525">
            <a:noFill/>
            <a:miter lim="800000"/>
            <a:headEnd/>
            <a:tailEnd/>
          </a:ln>
        </p:spPr>
        <p:txBody>
          <a:bodyPr>
            <a:prstTxWarp prst="textNoShape">
              <a:avLst/>
            </a:prstTxWarp>
            <a:spAutoFit/>
          </a:bodyPr>
          <a:lstStyle/>
          <a:p>
            <a:r>
              <a:rPr lang="en-US" sz="1400">
                <a:solidFill>
                  <a:schemeClr val="bg1"/>
                </a:solidFill>
              </a:rPr>
              <a:t>Epochs</a:t>
            </a:r>
          </a:p>
        </p:txBody>
      </p:sp>
      <p:sp>
        <p:nvSpPr>
          <p:cNvPr id="35844" name="Text Box 4"/>
          <p:cNvSpPr txBox="1">
            <a:spLocks noChangeArrowheads="1"/>
          </p:cNvSpPr>
          <p:nvPr/>
        </p:nvSpPr>
        <p:spPr bwMode="auto">
          <a:xfrm>
            <a:off x="1524000" y="5715000"/>
            <a:ext cx="4357921" cy="307777"/>
          </a:xfrm>
          <a:prstGeom prst="rect">
            <a:avLst/>
          </a:prstGeom>
          <a:noFill/>
          <a:ln w="9525">
            <a:noFill/>
            <a:miter lim="800000"/>
            <a:headEnd/>
            <a:tailEnd/>
          </a:ln>
        </p:spPr>
        <p:txBody>
          <a:bodyPr wrap="none">
            <a:prstTxWarp prst="textNoShape">
              <a:avLst/>
            </a:prstTxWarp>
            <a:spAutoFit/>
          </a:bodyPr>
          <a:lstStyle/>
          <a:p>
            <a:r>
              <a:rPr lang="en-US" sz="1400" dirty="0">
                <a:solidFill>
                  <a:srgbClr val="000000"/>
                </a:solidFill>
              </a:rPr>
              <a:t>1                     2                    3                  4                   5   Hours</a:t>
            </a:r>
          </a:p>
        </p:txBody>
      </p:sp>
      <p:sp>
        <p:nvSpPr>
          <p:cNvPr id="35845" name="Text Box 5"/>
          <p:cNvSpPr txBox="1">
            <a:spLocks noChangeArrowheads="1"/>
          </p:cNvSpPr>
          <p:nvPr/>
        </p:nvSpPr>
        <p:spPr bwMode="auto">
          <a:xfrm>
            <a:off x="6188075" y="4191000"/>
            <a:ext cx="762000" cy="1198563"/>
          </a:xfrm>
          <a:prstGeom prst="rect">
            <a:avLst/>
          </a:prstGeom>
          <a:noFill/>
          <a:ln w="9525">
            <a:noFill/>
            <a:miter lim="800000"/>
            <a:headEnd/>
            <a:tailEnd/>
          </a:ln>
        </p:spPr>
        <p:txBody>
          <a:bodyPr>
            <a:prstTxWarp prst="textNoShape">
              <a:avLst/>
            </a:prstTxWarp>
            <a:spAutoFit/>
          </a:bodyPr>
          <a:lstStyle/>
          <a:p>
            <a:endParaRPr lang="en-US" sz="1400" dirty="0">
              <a:solidFill>
                <a:srgbClr val="000000"/>
              </a:solidFill>
            </a:endParaRPr>
          </a:p>
          <a:p>
            <a:pPr>
              <a:lnSpc>
                <a:spcPct val="140000"/>
              </a:lnSpc>
            </a:pPr>
            <a:r>
              <a:rPr lang="en-US" sz="1400" dirty="0">
                <a:solidFill>
                  <a:srgbClr val="000000"/>
                </a:solidFill>
              </a:rPr>
              <a:t> 20</a:t>
            </a:r>
          </a:p>
          <a:p>
            <a:pPr>
              <a:lnSpc>
                <a:spcPct val="140000"/>
              </a:lnSpc>
            </a:pPr>
            <a:r>
              <a:rPr lang="en-US" sz="1400" dirty="0">
                <a:solidFill>
                  <a:srgbClr val="000000"/>
                </a:solidFill>
              </a:rPr>
              <a:t>  0  mm</a:t>
            </a:r>
          </a:p>
          <a:p>
            <a:pPr>
              <a:lnSpc>
                <a:spcPct val="140000"/>
              </a:lnSpc>
            </a:pPr>
            <a:r>
              <a:rPr lang="en-US" sz="1400" dirty="0">
                <a:solidFill>
                  <a:srgbClr val="000000"/>
                </a:solidFill>
              </a:rPr>
              <a:t>-20</a:t>
            </a:r>
          </a:p>
        </p:txBody>
      </p:sp>
      <p:sp>
        <p:nvSpPr>
          <p:cNvPr id="35846" name="Text Box 6"/>
          <p:cNvSpPr txBox="1">
            <a:spLocks noChangeArrowheads="1"/>
          </p:cNvSpPr>
          <p:nvPr/>
        </p:nvSpPr>
        <p:spPr bwMode="auto">
          <a:xfrm>
            <a:off x="1600200" y="5956240"/>
            <a:ext cx="576825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00"/>
                </a:solidFill>
              </a:rPr>
              <a:t>Elevation angle and phase residuals for single satellite</a:t>
            </a:r>
          </a:p>
        </p:txBody>
      </p:sp>
      <p:sp>
        <p:nvSpPr>
          <p:cNvPr id="35847" name="Text Box 7"/>
          <p:cNvSpPr txBox="1">
            <a:spLocks noChangeArrowheads="1"/>
          </p:cNvSpPr>
          <p:nvPr/>
        </p:nvSpPr>
        <p:spPr bwMode="auto">
          <a:xfrm>
            <a:off x="2438400" y="533400"/>
            <a:ext cx="4724400" cy="519113"/>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Phase Noise</a:t>
            </a:r>
          </a:p>
        </p:txBody>
      </p:sp>
      <p:sp>
        <p:nvSpPr>
          <p:cNvPr id="10" name="Date Placeholder 9"/>
          <p:cNvSpPr>
            <a:spLocks noGrp="1"/>
          </p:cNvSpPr>
          <p:nvPr>
            <p:ph type="dt" sz="half" idx="10"/>
          </p:nvPr>
        </p:nvSpPr>
        <p:spPr/>
        <p:txBody>
          <a:bodyPr/>
          <a:lstStyle/>
          <a:p>
            <a:r>
              <a:rPr lang="en-US" smtClean="0"/>
              <a:t>11/18/12</a:t>
            </a:r>
            <a:endParaRPr lang="en-US"/>
          </a:p>
        </p:txBody>
      </p:sp>
      <p:sp>
        <p:nvSpPr>
          <p:cNvPr id="11" name="Slide Number Placeholder 10"/>
          <p:cNvSpPr>
            <a:spLocks noGrp="1"/>
          </p:cNvSpPr>
          <p:nvPr>
            <p:ph type="sldNum" sz="quarter" idx="12"/>
          </p:nvPr>
        </p:nvSpPr>
        <p:spPr/>
        <p:txBody>
          <a:bodyPr/>
          <a:lstStyle/>
          <a:p>
            <a:fld id="{2575481C-4D2E-E241-87AD-12FCCFCFA92E}" type="slidenum">
              <a:rPr lang="en-US" smtClean="0"/>
              <a:t>6</a:t>
            </a:fld>
            <a:endParaRPr lang="en-US"/>
          </a:p>
        </p:txBody>
      </p:sp>
      <p:sp>
        <p:nvSpPr>
          <p:cNvPr id="12" name="Footer Placeholder 11"/>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sbase_5yr"/>
          <p:cNvPicPr>
            <a:picLocks noChangeAspect="1" noChangeArrowheads="1"/>
          </p:cNvPicPr>
          <p:nvPr/>
        </p:nvPicPr>
        <p:blipFill>
          <a:blip r:embed="rId3"/>
          <a:srcRect b="3175"/>
          <a:stretch>
            <a:fillRect/>
          </a:stretch>
        </p:blipFill>
        <p:spPr bwMode="auto">
          <a:xfrm>
            <a:off x="914400" y="0"/>
            <a:ext cx="5299075" cy="6858000"/>
          </a:xfrm>
          <a:prstGeom prst="rect">
            <a:avLst/>
          </a:prstGeom>
          <a:noFill/>
          <a:ln w="9525">
            <a:noFill/>
            <a:miter lim="800000"/>
            <a:headEnd/>
            <a:tailEnd/>
          </a:ln>
        </p:spPr>
      </p:pic>
      <p:sp>
        <p:nvSpPr>
          <p:cNvPr id="37891" name="Text Box 3"/>
          <p:cNvSpPr txBox="1">
            <a:spLocks noChangeArrowheads="1"/>
          </p:cNvSpPr>
          <p:nvPr/>
        </p:nvSpPr>
        <p:spPr bwMode="auto">
          <a:xfrm>
            <a:off x="6400800" y="1143000"/>
            <a:ext cx="2438400" cy="1800225"/>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Characterizing the Noise in Daily Position Estimates  </a:t>
            </a:r>
          </a:p>
        </p:txBody>
      </p:sp>
      <p:sp>
        <p:nvSpPr>
          <p:cNvPr id="37892" name="Text Box 4"/>
          <p:cNvSpPr txBox="1">
            <a:spLocks noChangeArrowheads="1"/>
          </p:cNvSpPr>
          <p:nvPr/>
        </p:nvSpPr>
        <p:spPr bwMode="auto">
          <a:xfrm>
            <a:off x="6477000" y="4191000"/>
            <a:ext cx="2209800" cy="1323975"/>
          </a:xfrm>
          <a:prstGeom prst="rect">
            <a:avLst/>
          </a:prstGeom>
          <a:noFill/>
          <a:ln w="9525">
            <a:noFill/>
            <a:miter lim="800000"/>
            <a:headEnd/>
            <a:tailEnd/>
          </a:ln>
        </p:spPr>
        <p:txBody>
          <a:bodyPr>
            <a:prstTxWarp prst="textNoShape">
              <a:avLst/>
            </a:prstTxWarp>
            <a:spAutoFit/>
          </a:bodyPr>
          <a:lstStyle/>
          <a:p>
            <a:r>
              <a:rPr lang="en-US" sz="2000" dirty="0">
                <a:solidFill>
                  <a:srgbClr val="000000"/>
                </a:solidFill>
              </a:rPr>
              <a:t>Note temporal correlations of 30-100 days and seasonal terms</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7</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Wiiliams04 errors 10"/>
          <p:cNvPicPr>
            <a:picLocks noGrp="1" noChangeAspect="1" noChangeArrowheads="1"/>
          </p:cNvPicPr>
          <p:nvPr>
            <p:ph idx="1"/>
          </p:nvPr>
        </p:nvPicPr>
        <p:blipFill>
          <a:blip r:embed="rId3"/>
          <a:srcRect/>
          <a:stretch>
            <a:fillRect/>
          </a:stretch>
        </p:blipFill>
        <p:spPr>
          <a:xfrm>
            <a:off x="533400" y="609600"/>
            <a:ext cx="3230563" cy="6019800"/>
          </a:xfrm>
          <a:noFill/>
        </p:spPr>
      </p:pic>
      <p:sp>
        <p:nvSpPr>
          <p:cNvPr id="39939" name="Text Box 8"/>
          <p:cNvSpPr txBox="1">
            <a:spLocks noChangeArrowheads="1"/>
          </p:cNvSpPr>
          <p:nvPr/>
        </p:nvSpPr>
        <p:spPr bwMode="auto">
          <a:xfrm>
            <a:off x="4114800" y="3124200"/>
            <a:ext cx="4267200" cy="3378200"/>
          </a:xfrm>
          <a:prstGeom prst="rect">
            <a:avLst/>
          </a:prstGeom>
          <a:noFill/>
          <a:ln w="9525">
            <a:noFill/>
            <a:miter lim="800000"/>
            <a:headEnd/>
            <a:tailEnd/>
          </a:ln>
        </p:spPr>
        <p:txBody>
          <a:bodyPr>
            <a:prstTxWarp prst="textNoShape">
              <a:avLst/>
            </a:prstTxWarp>
            <a:spAutoFit/>
          </a:bodyPr>
          <a:lstStyle/>
          <a:p>
            <a:pPr>
              <a:lnSpc>
                <a:spcPct val="120000"/>
              </a:lnSpc>
            </a:pPr>
            <a:r>
              <a:rPr lang="en-US" sz="2000" dirty="0">
                <a:solidFill>
                  <a:srgbClr val="000000"/>
                </a:solidFill>
              </a:rPr>
              <a:t>Figure 5 from </a:t>
            </a:r>
            <a:r>
              <a:rPr lang="en-US" sz="2000" i="1" dirty="0">
                <a:solidFill>
                  <a:srgbClr val="000000"/>
                </a:solidFill>
              </a:rPr>
              <a:t>Williams et al</a:t>
            </a:r>
            <a:r>
              <a:rPr lang="en-US" sz="2000" dirty="0">
                <a:solidFill>
                  <a:srgbClr val="000000"/>
                </a:solidFill>
              </a:rPr>
              <a:t> [2004]:  Power spectrum for common-mode error in the SOPAC regional SCIGN analysis.  Lines are best-fit WN + FN models (solid=mean </a:t>
            </a:r>
            <a:r>
              <a:rPr lang="en-US" sz="2000" dirty="0" err="1">
                <a:solidFill>
                  <a:srgbClr val="000000"/>
                </a:solidFill>
              </a:rPr>
              <a:t>ampl</a:t>
            </a:r>
            <a:r>
              <a:rPr lang="en-US" sz="2000" dirty="0">
                <a:solidFill>
                  <a:srgbClr val="000000"/>
                </a:solidFill>
              </a:rPr>
              <a:t>; dashed=MLE)</a:t>
            </a:r>
          </a:p>
          <a:p>
            <a:pPr>
              <a:lnSpc>
                <a:spcPct val="120000"/>
              </a:lnSpc>
            </a:pPr>
            <a:endParaRPr lang="en-US" sz="2000" dirty="0">
              <a:solidFill>
                <a:srgbClr val="000000"/>
              </a:solidFill>
            </a:endParaRPr>
          </a:p>
          <a:p>
            <a:pPr>
              <a:lnSpc>
                <a:spcPct val="120000"/>
              </a:lnSpc>
            </a:pPr>
            <a:r>
              <a:rPr lang="en-US" sz="2000" dirty="0">
                <a:solidFill>
                  <a:srgbClr val="000000"/>
                </a:solidFill>
              </a:rPr>
              <a:t>Note lack of taper and misfit for periods &gt; 1 yr</a:t>
            </a:r>
          </a:p>
        </p:txBody>
      </p:sp>
      <p:sp>
        <p:nvSpPr>
          <p:cNvPr id="39940" name="Text Box 9"/>
          <p:cNvSpPr txBox="1">
            <a:spLocks noChangeArrowheads="1"/>
          </p:cNvSpPr>
          <p:nvPr/>
        </p:nvSpPr>
        <p:spPr bwMode="auto">
          <a:xfrm>
            <a:off x="4343400" y="838200"/>
            <a:ext cx="3962400" cy="646331"/>
          </a:xfrm>
          <a:prstGeom prst="rect">
            <a:avLst/>
          </a:prstGeom>
          <a:noFill/>
          <a:ln w="9525">
            <a:noFill/>
            <a:miter lim="800000"/>
            <a:headEnd/>
            <a:tailEnd/>
          </a:ln>
        </p:spPr>
        <p:txBody>
          <a:bodyPr>
            <a:prstTxWarp prst="textNoShape">
              <a:avLst/>
            </a:prstTxWarp>
            <a:spAutoFit/>
          </a:bodyPr>
          <a:lstStyle/>
          <a:p>
            <a:r>
              <a:rPr lang="en-US" dirty="0">
                <a:solidFill>
                  <a:srgbClr val="000000"/>
                </a:solidFill>
              </a:rPr>
              <a:t>Spectral Analysis of the Time Series to Estimate an Error Model</a:t>
            </a:r>
          </a:p>
        </p:txBody>
      </p:sp>
      <p:sp>
        <p:nvSpPr>
          <p:cNvPr id="5" name="Date Placeholder 4"/>
          <p:cNvSpPr>
            <a:spLocks noGrp="1"/>
          </p:cNvSpPr>
          <p:nvPr>
            <p:ph type="dt" sz="half" idx="10"/>
          </p:nvPr>
        </p:nvSpPr>
        <p:spPr/>
        <p:txBody>
          <a:bodyPr/>
          <a:lstStyle/>
          <a:p>
            <a:r>
              <a:rPr lang="en-US" smtClean="0"/>
              <a:t>11/18/12</a:t>
            </a:r>
            <a:endParaRPr lang="en-US"/>
          </a:p>
        </p:txBody>
      </p:sp>
      <p:sp>
        <p:nvSpPr>
          <p:cNvPr id="6" name="Slide Number Placeholder 5"/>
          <p:cNvSpPr>
            <a:spLocks noGrp="1"/>
          </p:cNvSpPr>
          <p:nvPr>
            <p:ph type="sldNum" sz="quarter" idx="12"/>
          </p:nvPr>
        </p:nvSpPr>
        <p:spPr/>
        <p:txBody>
          <a:bodyPr/>
          <a:lstStyle/>
          <a:p>
            <a:fld id="{2575481C-4D2E-E241-87AD-12FCCFCFA92E}" type="slidenum">
              <a:rPr lang="en-US" smtClean="0"/>
              <a:t>8</a:t>
            </a:fld>
            <a:endParaRPr lang="en-US"/>
          </a:p>
        </p:txBody>
      </p:sp>
      <p:sp>
        <p:nvSpPr>
          <p:cNvPr id="7" name="Footer Placeholder 6"/>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r>
              <a:rPr lang="en-US" smtClean="0"/>
              <a:t>. . . spectral analysis approach </a:t>
            </a:r>
            <a:endParaRPr lang="en-US"/>
          </a:p>
        </p:txBody>
      </p:sp>
      <p:sp>
        <p:nvSpPr>
          <p:cNvPr id="41987" name="Rectangle 1027"/>
          <p:cNvSpPr>
            <a:spLocks noGrp="1" noChangeArrowheads="1"/>
          </p:cNvSpPr>
          <p:nvPr>
            <p:ph type="body" idx="1"/>
          </p:nvPr>
        </p:nvSpPr>
        <p:spPr/>
        <p:txBody>
          <a:bodyPr>
            <a:normAutofit fontScale="92500" lnSpcReduction="20000"/>
          </a:bodyPr>
          <a:lstStyle/>
          <a:p>
            <a:r>
              <a:rPr lang="en-US" smtClean="0"/>
              <a:t>Power law: slope of line fit to spectrum</a:t>
            </a:r>
          </a:p>
          <a:p>
            <a:pPr lvl="1"/>
            <a:r>
              <a:rPr lang="en-US" smtClean="0"/>
              <a:t>  0 = white noise</a:t>
            </a:r>
          </a:p>
          <a:p>
            <a:pPr lvl="1"/>
            <a:r>
              <a:rPr lang="en-US" smtClean="0"/>
              <a:t>-1 = flicker noise</a:t>
            </a:r>
          </a:p>
          <a:p>
            <a:pPr lvl="1"/>
            <a:r>
              <a:rPr lang="en-US" smtClean="0"/>
              <a:t>-2 = random walk </a:t>
            </a:r>
          </a:p>
          <a:p>
            <a:r>
              <a:rPr lang="en-US" smtClean="0"/>
              <a:t>Non-integer spectral index (e.g. “fraction white noise” </a:t>
            </a:r>
            <a:r>
              <a:rPr lang="en-US" smtClean="0">
                <a:sym typeface="Wingdings" charset="2"/>
              </a:rPr>
              <a:t> 1 &gt; k &gt; -1 )</a:t>
            </a:r>
          </a:p>
          <a:p>
            <a:r>
              <a:rPr lang="en-US" smtClean="0"/>
              <a:t>Good discussion in Williams [2003]</a:t>
            </a:r>
          </a:p>
          <a:p>
            <a:r>
              <a:rPr lang="en-US" smtClean="0">
                <a:sym typeface="Wingdings" charset="2"/>
              </a:rPr>
              <a:t>Problems:  </a:t>
            </a:r>
          </a:p>
          <a:p>
            <a:pPr lvl="1"/>
            <a:r>
              <a:rPr lang="en-US" smtClean="0">
                <a:sym typeface="Wingdings" charset="2"/>
              </a:rPr>
              <a:t>Computationally intensive</a:t>
            </a:r>
          </a:p>
          <a:p>
            <a:pPr lvl="1"/>
            <a:r>
              <a:rPr lang="en-US" smtClean="0">
                <a:sym typeface="Wingdings" charset="2"/>
              </a:rPr>
              <a:t>No model captures reliably the lowest-frequency part of the spectrum</a:t>
            </a:r>
            <a:endParaRPr lang="en-US">
              <a:sym typeface="Wingdings" charset="2"/>
            </a:endParaRPr>
          </a:p>
        </p:txBody>
      </p:sp>
      <p:sp>
        <p:nvSpPr>
          <p:cNvPr id="6" name="Date Placeholder 5"/>
          <p:cNvSpPr>
            <a:spLocks noGrp="1"/>
          </p:cNvSpPr>
          <p:nvPr>
            <p:ph type="dt" sz="half" idx="10"/>
          </p:nvPr>
        </p:nvSpPr>
        <p:spPr/>
        <p:txBody>
          <a:bodyPr/>
          <a:lstStyle/>
          <a:p>
            <a:r>
              <a:rPr lang="en-US" smtClean="0"/>
              <a:t>11/18/12</a:t>
            </a:r>
            <a:endParaRPr lang="en-US"/>
          </a:p>
        </p:txBody>
      </p:sp>
      <p:sp>
        <p:nvSpPr>
          <p:cNvPr id="7" name="Slide Number Placeholder 6"/>
          <p:cNvSpPr>
            <a:spLocks noGrp="1"/>
          </p:cNvSpPr>
          <p:nvPr>
            <p:ph type="sldNum" sz="quarter" idx="12"/>
          </p:nvPr>
        </p:nvSpPr>
        <p:spPr/>
        <p:txBody>
          <a:bodyPr/>
          <a:lstStyle/>
          <a:p>
            <a:fld id="{2575481C-4D2E-E241-87AD-12FCCFCFA92E}" type="slidenum">
              <a:rPr lang="en-US" smtClean="0"/>
              <a:t>9</a:t>
            </a:fld>
            <a:endParaRPr lang="en-US"/>
          </a:p>
        </p:txBody>
      </p:sp>
      <p:sp>
        <p:nvSpPr>
          <p:cNvPr id="8" name="Footer Placeholder 7"/>
          <p:cNvSpPr>
            <a:spLocks noGrp="1"/>
          </p:cNvSpPr>
          <p:nvPr>
            <p:ph type="ftr" sz="quarter" idx="11"/>
          </p:nvPr>
        </p:nvSpPr>
        <p:spPr/>
        <p:txBody>
          <a:bodyPr/>
          <a:lstStyle/>
          <a:p>
            <a:r>
              <a:rPr lang="en-US" smtClean="0"/>
              <a:t>Error Models Lec 06</a:t>
            </a: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4364</TotalTime>
  <Words>6471</Words>
  <Application>Microsoft Macintosh PowerPoint</Application>
  <PresentationFormat>On-screen Show (4:3)</PresentationFormat>
  <Paragraphs>486</Paragraphs>
  <Slides>41</Slides>
  <Notes>36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Error Analysis of GPS estimates Lecture 06</vt:lpstr>
      <vt:lpstr>Issues in GPS Error Analysis</vt:lpstr>
      <vt:lpstr>Determining the Uncertainties of GPS Parameter Estimates</vt:lpstr>
      <vt:lpstr>Sources of Error</vt:lpstr>
      <vt:lpstr>PowerPoint Presentation</vt:lpstr>
      <vt:lpstr>PowerPoint Presentation</vt:lpstr>
      <vt:lpstr>PowerPoint Presentation</vt:lpstr>
      <vt:lpstr>PowerPoint Presentation</vt:lpstr>
      <vt:lpstr>. . . spectral analysis approach </vt:lpstr>
      <vt:lpstr>PowerPoint Presentation</vt:lpstr>
      <vt:lpstr>PowerPoint Presentation</vt:lpstr>
      <vt:lpstr>“Realistic Sigma” Algorithm for Velocity Uncertainties</vt:lpstr>
      <vt:lpstr>PowerPoint Presentation</vt:lpstr>
      <vt:lpstr>PowerPoint Presentation</vt:lpstr>
      <vt:lpstr>PowerPoint Presentation</vt:lpstr>
      <vt:lpstr>PowerPoint Presentation</vt:lpstr>
      <vt:lpstr>Comparison of estimated velocity uncertainties using spectral analysis (CATS*) and Gauss-Markov fitting of averages (GLOBK)</vt:lpstr>
      <vt:lpstr>Velocity Errors due to Seasonal Signals </vt:lpstr>
      <vt:lpstr>Summary of Practical Approaches</vt:lpstr>
      <vt:lpstr>Determining the Uncertainties of GPS Estimates of Station Velocities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  Tools for Error Analysis in GAMIT/GLOBK </vt:lpstr>
      <vt:lpstr>Summary</vt:lpstr>
      <vt:lpstr>References </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Error Models Lecture 06</dc:title>
  <dc:creator>Thomas Herring</dc:creator>
  <cp:lastModifiedBy>Thomas Herring</cp:lastModifiedBy>
  <cp:revision>9</cp:revision>
  <cp:lastPrinted>2012-01-05T22:31:27Z</cp:lastPrinted>
  <dcterms:created xsi:type="dcterms:W3CDTF">2011-08-03T17:56:45Z</dcterms:created>
  <dcterms:modified xsi:type="dcterms:W3CDTF">2012-11-10T21:08:33Z</dcterms:modified>
</cp:coreProperties>
</file>