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handoutMasterIdLst>
    <p:handoutMasterId r:id="rId27"/>
  </p:handoutMasterIdLst>
  <p:sldIdLst>
    <p:sldId id="290" r:id="rId2"/>
    <p:sldId id="260" r:id="rId3"/>
    <p:sldId id="294" r:id="rId4"/>
    <p:sldId id="262" r:id="rId5"/>
    <p:sldId id="263" r:id="rId6"/>
    <p:sldId id="264" r:id="rId7"/>
    <p:sldId id="265" r:id="rId8"/>
    <p:sldId id="266" r:id="rId9"/>
    <p:sldId id="267" r:id="rId10"/>
    <p:sldId id="268" r:id="rId11"/>
    <p:sldId id="269" r:id="rId12"/>
    <p:sldId id="293" r:id="rId13"/>
    <p:sldId id="291" r:id="rId14"/>
    <p:sldId id="292" r:id="rId15"/>
    <p:sldId id="270" r:id="rId16"/>
    <p:sldId id="272" r:id="rId17"/>
    <p:sldId id="273" r:id="rId18"/>
    <p:sldId id="274" r:id="rId19"/>
    <p:sldId id="276" r:id="rId20"/>
    <p:sldId id="277" r:id="rId21"/>
    <p:sldId id="278" r:id="rId22"/>
    <p:sldId id="280" r:id="rId23"/>
    <p:sldId id="281" r:id="rId24"/>
    <p:sldId id="28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4158" autoAdjust="0"/>
  </p:normalViewPr>
  <p:slideViewPr>
    <p:cSldViewPr snapToGrid="0" snapToObjects="1" showGuides="1">
      <p:cViewPr>
        <p:scale>
          <a:sx n="100" d="100"/>
          <a:sy n="100" d="100"/>
        </p:scale>
        <p:origin x="-248" y="8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1E4F51-AC6F-CD44-B80A-271BABBD81CD}" type="datetimeFigureOut">
              <a:rPr lang="en-US" smtClean="0"/>
              <a:t>7/8/13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F5AEA7C-77F6-F54D-8B53-789AF55489D8}" type="slidenum">
              <a:rPr lang="en-US" smtClean="0"/>
              <a:t>‹#›</a:t>
            </a:fld>
            <a:endParaRPr lang="en-US"/>
          </a:p>
        </p:txBody>
      </p:sp>
    </p:spTree>
    <p:extLst>
      <p:ext uri="{BB962C8B-B14F-4D97-AF65-F5344CB8AC3E}">
        <p14:creationId xmlns:p14="http://schemas.microsoft.com/office/powerpoint/2010/main" val="6577972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BB435B-DBF7-6E49-A9B3-1B0DE6AA1F9D}" type="datetimeFigureOut">
              <a:rPr lang="en-US" smtClean="0"/>
              <a:t>7/8/13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0B3AFA-6189-EA45-B886-02C506706ADA}" type="slidenum">
              <a:rPr lang="en-US" smtClean="0"/>
              <a:t>‹#›</a:t>
            </a:fld>
            <a:endParaRPr lang="en-US"/>
          </a:p>
        </p:txBody>
      </p:sp>
    </p:spTree>
    <p:extLst>
      <p:ext uri="{BB962C8B-B14F-4D97-AF65-F5344CB8AC3E}">
        <p14:creationId xmlns:p14="http://schemas.microsoft.com/office/powerpoint/2010/main" val="419277980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introduction is designed to give us a common language and a framework within which to approach the analysis of high-precision GPS data. We’ll look at what data are used, how these data are treated in GAMIT and GLOBK, what factors limit their accuracy, and how we go about assessing that accuracy.  Each of these aspects will be further developed in subsequent lectures. </a:t>
            </a:r>
            <a:endParaRPr lang="en-US" dirty="0"/>
          </a:p>
        </p:txBody>
      </p:sp>
      <p:sp>
        <p:nvSpPr>
          <p:cNvPr id="4" name="Slide Number Placeholder 3"/>
          <p:cNvSpPr>
            <a:spLocks noGrp="1"/>
          </p:cNvSpPr>
          <p:nvPr>
            <p:ph type="sldNum" sz="quarter" idx="10"/>
          </p:nvPr>
        </p:nvSpPr>
        <p:spPr/>
        <p:txBody>
          <a:bodyPr/>
          <a:lstStyle/>
          <a:p>
            <a:fld id="{4A0B3AFA-6189-EA45-B886-02C506706ADA}" type="slidenum">
              <a:rPr lang="en-US" smtClean="0"/>
              <a:t>1</a:t>
            </a:fld>
            <a:endParaRPr lang="en-US"/>
          </a:p>
        </p:txBody>
      </p:sp>
    </p:spTree>
    <p:extLst>
      <p:ext uri="{BB962C8B-B14F-4D97-AF65-F5344CB8AC3E}">
        <p14:creationId xmlns:p14="http://schemas.microsoft.com/office/powerpoint/2010/main" val="1539396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4"/>
          <p:cNvSpPr>
            <a:spLocks noGrp="1" noChangeArrowheads="1"/>
          </p:cNvSpPr>
          <p:nvPr>
            <p:ph type="hdr" sz="quarter"/>
          </p:nvPr>
        </p:nvSpPr>
        <p:spPr>
          <a:noFill/>
        </p:spPr>
        <p:txBody>
          <a:bodyPr/>
          <a:lstStyle/>
          <a:p>
            <a:r>
              <a:rPr lang="en-GB" i="0"/>
              <a:t>WGS-84 Seminar and Workshop</a:t>
            </a:r>
          </a:p>
          <a:p>
            <a:endParaRPr lang="en-GB"/>
          </a:p>
        </p:txBody>
      </p:sp>
      <p:sp>
        <p:nvSpPr>
          <p:cNvPr id="34819" name="Rectangle 5"/>
          <p:cNvSpPr>
            <a:spLocks noGrp="1" noChangeArrowheads="1"/>
          </p:cNvSpPr>
          <p:nvPr>
            <p:ph type="dt" sz="quarter"/>
          </p:nvPr>
        </p:nvSpPr>
        <p:spPr>
          <a:noFill/>
        </p:spPr>
        <p:txBody>
          <a:bodyPr/>
          <a:lstStyle/>
          <a:p>
            <a:r>
              <a:rPr lang="en-GB" i="0"/>
              <a:t>San Salvador</a:t>
            </a:r>
          </a:p>
          <a:p>
            <a:endParaRPr lang="en-GB"/>
          </a:p>
        </p:txBody>
      </p:sp>
      <p:sp>
        <p:nvSpPr>
          <p:cNvPr id="34820" name="Rectangle 9"/>
          <p:cNvSpPr>
            <a:spLocks noGrp="1" noChangeArrowheads="1"/>
          </p:cNvSpPr>
          <p:nvPr>
            <p:ph type="sldNum" sz="quarter"/>
          </p:nvPr>
        </p:nvSpPr>
        <p:spPr>
          <a:noFill/>
        </p:spPr>
        <p:txBody>
          <a:bodyPr/>
          <a:lstStyle/>
          <a:p>
            <a:r>
              <a:rPr lang="en-GB"/>
              <a:t>Page No. </a:t>
            </a:r>
            <a:fld id="{EDA3447B-B0BB-D348-9165-D20F2C376759}" type="slidenum">
              <a:rPr lang="en-GB"/>
              <a:pPr/>
              <a:t>10</a:t>
            </a:fld>
            <a:endParaRPr lang="en-GB"/>
          </a:p>
        </p:txBody>
      </p:sp>
      <p:sp>
        <p:nvSpPr>
          <p:cNvPr id="34821" name="Text Box 1"/>
          <p:cNvSpPr txBox="1">
            <a:spLocks noChangeArrowheads="1"/>
          </p:cNvSpPr>
          <p:nvPr/>
        </p:nvSpPr>
        <p:spPr bwMode="auto">
          <a:xfrm>
            <a:off x="1300164" y="686235"/>
            <a:ext cx="4181475" cy="3124424"/>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34822" name="Text Box 2"/>
          <p:cNvSpPr>
            <a:spLocks noGrp="1" noChangeArrowheads="1"/>
          </p:cNvSpPr>
          <p:nvPr>
            <p:ph type="body"/>
          </p:nvPr>
        </p:nvSpPr>
        <p:spPr>
          <a:xfrm>
            <a:off x="304800" y="4419416"/>
            <a:ext cx="6248400" cy="4681892"/>
          </a:xfrm>
          <a:noFill/>
          <a:ln/>
        </p:spPr>
        <p:txBody>
          <a:bodyPr/>
          <a:lstStyle/>
          <a:p>
            <a:pPr>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Arial" charset="0"/>
              <a:ea typeface="DejaVu Sans" charset="0"/>
              <a:cs typeface="DejaVu San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p:nvPr>
        </p:nvSpPr>
        <p:spPr>
          <a:noFill/>
        </p:spPr>
        <p:txBody>
          <a:bodyPr/>
          <a:lstStyle/>
          <a:p>
            <a:fld id="{1099C742-3CC9-744C-A8A9-AC832F0DF6D8}" type="slidenum">
              <a:rPr lang="en-US"/>
              <a:pPr/>
              <a:t>11</a:t>
            </a:fld>
            <a:endParaRPr lang="en-US"/>
          </a:p>
        </p:txBody>
      </p:sp>
      <p:sp>
        <p:nvSpPr>
          <p:cNvPr id="36867" name="Rectangle 2"/>
          <p:cNvSpPr>
            <a:spLocks noGrp="1" noRot="1" noChangeAspect="1" noChangeArrowheads="1" noTextEdit="1"/>
          </p:cNvSpPr>
          <p:nvPr>
            <p:ph type="sldImg"/>
          </p:nvPr>
        </p:nvSpPr>
        <p:spPr>
          <a:xfrm>
            <a:off x="1143000" y="685800"/>
            <a:ext cx="4572000" cy="3429000"/>
          </a:xfrm>
          <a:ln/>
        </p:spPr>
      </p:sp>
      <p:sp>
        <p:nvSpPr>
          <p:cNvPr id="36868"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a:lstStyle/>
          <a:p>
            <a:r>
              <a:rPr lang="en-US" u="sng" dirty="0"/>
              <a:t>RIGHT SIDE is predicted variations for three heights.</a:t>
            </a:r>
          </a:p>
          <a:p>
            <a:r>
              <a:rPr lang="en-US" dirty="0"/>
              <a:t>The most common and dominant source of high-frequency multipath is reflection from the horizontal surface beneath the antenna.  If this surface is far enough away from the antenna (1-2 m) to be outside the </a:t>
            </a:r>
            <a:r>
              <a:rPr lang="en-US" dirty="0" err="1"/>
              <a:t>fresnel</a:t>
            </a:r>
            <a:r>
              <a:rPr lang="en-US" dirty="0"/>
              <a:t> zone (no interaction with the antenna itself), then geometric optics allows us to model the signal well enough to predict the frequency.  </a:t>
            </a:r>
            <a:r>
              <a:rPr lang="en-US" dirty="0" smtClean="0"/>
              <a:t>This slide shows</a:t>
            </a:r>
            <a:r>
              <a:rPr lang="en-US" baseline="0" dirty="0" smtClean="0"/>
              <a:t> a theoretical model of horizontal reflections as a function of height above the ground. </a:t>
            </a:r>
            <a:r>
              <a:rPr lang="en-US" dirty="0" smtClean="0"/>
              <a:t>For </a:t>
            </a:r>
            <a:r>
              <a:rPr lang="en-US" dirty="0"/>
              <a:t>an antenna mounted 1-2 m above the surface, the variations will be of the order of minutes, and tend to have </a:t>
            </a:r>
            <a:r>
              <a:rPr lang="en-US" dirty="0" smtClean="0"/>
              <a:t>low</a:t>
            </a:r>
            <a:r>
              <a:rPr lang="en-US" baseline="0" dirty="0" smtClean="0"/>
              <a:t> (though not always negligible) correlations </a:t>
            </a:r>
            <a:r>
              <a:rPr lang="en-US" dirty="0" smtClean="0"/>
              <a:t>with </a:t>
            </a:r>
            <a:r>
              <a:rPr lang="en-US" dirty="0"/>
              <a:t>the signature of the station’s coordinates and the atmospheric </a:t>
            </a:r>
            <a:r>
              <a:rPr lang="en-US" dirty="0" smtClean="0"/>
              <a:t>delay,</a:t>
            </a:r>
            <a:r>
              <a:rPr lang="en-US" baseline="0" dirty="0" smtClean="0"/>
              <a:t> strongly dependent on the length of the tracking sessions. </a:t>
            </a:r>
            <a:r>
              <a:rPr lang="en-US" dirty="0" smtClean="0"/>
              <a:t> </a:t>
            </a:r>
            <a:r>
              <a:rPr lang="en-US" dirty="0"/>
              <a:t>Once you get within a half-meter, though, the longer period variations are a real problem.  And this is even without taking into account the interaction with the antenna structure.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p:spPr>
        <p:txBody>
          <a:bodyPr/>
          <a:lstStyle/>
          <a:p>
            <a:fld id="{DB54A8E5-256F-A94B-B74C-A82A1F252F88}" type="slidenum">
              <a:rPr lang="en-US"/>
              <a:pPr/>
              <a:t>12</a:t>
            </a:fld>
            <a:endParaRPr lang="en-US"/>
          </a:p>
        </p:txBody>
      </p:sp>
      <p:sp>
        <p:nvSpPr>
          <p:cNvPr id="40963" name="Rectangle 2"/>
          <p:cNvSpPr>
            <a:spLocks noGrp="1" noRot="1" noChangeAspect="1" noChangeArrowheads="1" noTextEdit="1"/>
          </p:cNvSpPr>
          <p:nvPr>
            <p:ph type="sldImg"/>
          </p:nvPr>
        </p:nvSpPr>
        <p:spPr>
          <a:xfrm>
            <a:off x="1143000" y="685800"/>
            <a:ext cx="4572000" cy="3429000"/>
          </a:xfrm>
          <a:ln/>
        </p:spPr>
      </p:sp>
      <p:sp>
        <p:nvSpPr>
          <p:cNvPr id="40964"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a:lstStyle/>
          <a:p>
            <a:r>
              <a:rPr lang="en-US" dirty="0"/>
              <a:t>The first problem we have is that the phase-response pattern of any physical antenna is not spherical.  So the effective phase center ---the point to which you want to refer the location of the ground monument---varies as a function of elevation angle, and hence changes if you use a different minimum cutoff—which can happen when you change receivers or cables because of the change in SNR.  Sometimes, the patterns also vary with azimuth, as with the </a:t>
            </a:r>
            <a:r>
              <a:rPr lang="en-US" dirty="0" err="1"/>
              <a:t>Leica</a:t>
            </a:r>
            <a:r>
              <a:rPr lang="en-US" dirty="0"/>
              <a:t> and Rascal antennas here, but most of the antennas used for high precision work have symmetric patterns.  L1 phase variations for antennas tested by UNAVCO.  Zenith values at the center and values for 10 degrees elevation at the edges.  10 deg L1 phase = 5 </a:t>
            </a:r>
            <a:r>
              <a:rPr lang="en-US" dirty="0" smtClean="0"/>
              <a:t>mm.</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illustrates</a:t>
            </a:r>
            <a:r>
              <a:rPr lang="en-US" baseline="0" dirty="0" smtClean="0"/>
              <a:t> the effect of the atmospheric delay.  We handle this in GAMIT by assuming that the delay is azimuthally symmetric or can be represented by a north-south and east-west gradients modeled as an inclined plane.  We then estimate as a function of time parameters representing the error in the zenith delay (usually at 2-hr intervals) and the gradients (usually a straight-line over the day).  </a:t>
            </a:r>
            <a:endParaRPr lang="en-US" dirty="0"/>
          </a:p>
        </p:txBody>
      </p:sp>
      <p:sp>
        <p:nvSpPr>
          <p:cNvPr id="4" name="Slide Number Placeholder 3"/>
          <p:cNvSpPr>
            <a:spLocks noGrp="1"/>
          </p:cNvSpPr>
          <p:nvPr>
            <p:ph type="sldNum" sz="quarter" idx="10"/>
          </p:nvPr>
        </p:nvSpPr>
        <p:spPr/>
        <p:txBody>
          <a:bodyPr/>
          <a:lstStyle/>
          <a:p>
            <a:fld id="{4A0B3AFA-6189-EA45-B886-02C506706ADA}" type="slidenum">
              <a:rPr lang="en-US" smtClean="0"/>
              <a:t>13</a:t>
            </a:fld>
            <a:endParaRPr lang="en-US"/>
          </a:p>
        </p:txBody>
      </p:sp>
    </p:spTree>
    <p:extLst>
      <p:ext uri="{BB962C8B-B14F-4D97-AF65-F5344CB8AC3E}">
        <p14:creationId xmlns:p14="http://schemas.microsoft.com/office/powerpoint/2010/main" val="314256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4"/>
          <p:cNvSpPr>
            <a:spLocks noGrp="1" noChangeArrowheads="1"/>
          </p:cNvSpPr>
          <p:nvPr>
            <p:ph type="hdr" sz="quarter"/>
          </p:nvPr>
        </p:nvSpPr>
        <p:spPr>
          <a:noFill/>
        </p:spPr>
        <p:txBody>
          <a:bodyPr/>
          <a:lstStyle/>
          <a:p>
            <a:r>
              <a:rPr lang="en-GB"/>
              <a:t>WGS-84 Seminar and Workshop</a:t>
            </a:r>
          </a:p>
          <a:p>
            <a:endParaRPr lang="en-GB"/>
          </a:p>
        </p:txBody>
      </p:sp>
      <p:sp>
        <p:nvSpPr>
          <p:cNvPr id="46083" name="Rectangle 5"/>
          <p:cNvSpPr>
            <a:spLocks noGrp="1" noChangeArrowheads="1"/>
          </p:cNvSpPr>
          <p:nvPr>
            <p:ph type="dt" sz="quarter" idx="1"/>
          </p:nvPr>
        </p:nvSpPr>
        <p:spPr>
          <a:noFill/>
        </p:spPr>
        <p:txBody>
          <a:bodyPr/>
          <a:lstStyle/>
          <a:p>
            <a:r>
              <a:rPr lang="en-GB"/>
              <a:t>San Salvador</a:t>
            </a:r>
          </a:p>
          <a:p>
            <a:endParaRPr lang="en-GB"/>
          </a:p>
        </p:txBody>
      </p:sp>
      <p:sp>
        <p:nvSpPr>
          <p:cNvPr id="46084" name="Rectangle 9"/>
          <p:cNvSpPr>
            <a:spLocks noGrp="1" noChangeArrowheads="1"/>
          </p:cNvSpPr>
          <p:nvPr>
            <p:ph type="sldNum" sz="quarter" idx="5"/>
          </p:nvPr>
        </p:nvSpPr>
        <p:spPr>
          <a:noFill/>
        </p:spPr>
        <p:txBody>
          <a:bodyPr/>
          <a:lstStyle/>
          <a:p>
            <a:r>
              <a:rPr lang="en-GB"/>
              <a:t>Page No. </a:t>
            </a:r>
            <a:fld id="{28C6AB17-3851-2F48-A87A-13EC429E36FB}" type="slidenum">
              <a:rPr lang="en-GB"/>
              <a:pPr/>
              <a:t>14</a:t>
            </a:fld>
            <a:endParaRPr lang="en-GB"/>
          </a:p>
        </p:txBody>
      </p:sp>
      <p:sp>
        <p:nvSpPr>
          <p:cNvPr id="46085" name="Text Box 2"/>
          <p:cNvSpPr txBox="1">
            <a:spLocks noChangeArrowheads="1"/>
          </p:cNvSpPr>
          <p:nvPr/>
        </p:nvSpPr>
        <p:spPr bwMode="auto">
          <a:xfrm>
            <a:off x="1152792" y="691953"/>
            <a:ext cx="4555592" cy="3418213"/>
          </a:xfrm>
          <a:prstGeom prst="rect">
            <a:avLst/>
          </a:prstGeom>
          <a:solidFill>
            <a:srgbClr val="FFFFFF"/>
          </a:solidFill>
          <a:ln w="9525">
            <a:solidFill>
              <a:srgbClr val="000000"/>
            </a:solidFill>
            <a:miter lim="800000"/>
            <a:headEnd/>
            <a:tailEnd/>
          </a:ln>
        </p:spPr>
        <p:txBody>
          <a:bodyPr wrap="none" lIns="91218" tIns="45610" rIns="91218" bIns="45610" anchor="ctr">
            <a:prstTxWarp prst="textNoShape">
              <a:avLst/>
            </a:prstTxWarp>
          </a:bodyPr>
          <a:lstStyle/>
          <a:p>
            <a:endParaRPr lang="en-US"/>
          </a:p>
        </p:txBody>
      </p:sp>
      <p:sp>
        <p:nvSpPr>
          <p:cNvPr id="46086" name="Text Box 3"/>
          <p:cNvSpPr>
            <a:spLocks noGrp="1" noChangeArrowheads="1"/>
          </p:cNvSpPr>
          <p:nvPr>
            <p:ph type="body"/>
          </p:nvPr>
        </p:nvSpPr>
        <p:spPr>
          <a:xfrm>
            <a:off x="914612" y="4340284"/>
            <a:ext cx="5027188" cy="4118156"/>
          </a:xfrm>
          <a:solidFill>
            <a:srgbClr val="FFFFFF"/>
          </a:solidFill>
          <a:ln w="9360">
            <a:solidFill>
              <a:srgbClr val="000000"/>
            </a:solidFill>
          </a:ln>
        </p:spPr>
        <p:txBody>
          <a:bodyPr lIns="82042" tIns="41021" rIns="82042" bIns="41021"/>
          <a:lstStyle/>
          <a:p>
            <a:pPr>
              <a:spcBef>
                <a:spcPts val="452"/>
              </a:spcBef>
              <a:tabLst>
                <a:tab pos="0" algn="l"/>
                <a:tab pos="455750" algn="l"/>
                <a:tab pos="911501" algn="l"/>
                <a:tab pos="1367251" algn="l"/>
                <a:tab pos="1823001" algn="l"/>
                <a:tab pos="2280346" algn="l"/>
                <a:tab pos="2736096" algn="l"/>
                <a:tab pos="3191846" algn="l"/>
                <a:tab pos="3647596" algn="l"/>
                <a:tab pos="4103347" algn="l"/>
                <a:tab pos="4560690" algn="l"/>
                <a:tab pos="5016440" algn="l"/>
                <a:tab pos="5472191" algn="l"/>
                <a:tab pos="5927941" algn="l"/>
                <a:tab pos="6385285" algn="l"/>
                <a:tab pos="6841036" algn="l"/>
                <a:tab pos="7296786" algn="l"/>
                <a:tab pos="7752536" algn="l"/>
                <a:tab pos="8208286" algn="l"/>
                <a:tab pos="8665630" algn="l"/>
                <a:tab pos="9121380" algn="l"/>
              </a:tabLst>
            </a:pPr>
            <a:r>
              <a:rPr lang="en-US" sz="1300" dirty="0">
                <a:ea typeface="DejaVu Sans" charset="0"/>
                <a:cs typeface="DejaVu Sans" charset="0"/>
              </a:rPr>
              <a:t>The three figures on the left show time series </a:t>
            </a:r>
            <a:r>
              <a:rPr lang="en-US" sz="1300" dirty="0" smtClean="0">
                <a:ea typeface="DejaVu Sans" charset="0"/>
                <a:cs typeface="DejaVu Sans" charset="0"/>
              </a:rPr>
              <a:t>variations in hydrostatic (“dry”) delay due to (usually smooth) pressure changes (bottom),</a:t>
            </a:r>
            <a:r>
              <a:rPr lang="en-US" sz="1300" baseline="0" dirty="0" smtClean="0">
                <a:ea typeface="DejaVu Sans" charset="0"/>
                <a:cs typeface="DejaVu Sans" charset="0"/>
              </a:rPr>
              <a:t> variations due to the water vapor (“wet”) delay (middle) and the sum of these two (top), in this case from the passing of a squall line.    Pressure data from local barometers or, more often, numerical weather models allow us to calibrate well the hydrostatic delay but surface measurements are almost useless for getting the integrated delay from water vapor, so that’s essential what we’re estimating with our zenith-delay parameters.</a:t>
            </a:r>
            <a:endParaRPr lang="en-US" sz="1300" dirty="0">
              <a:ea typeface="DejaVu Sans" charset="0"/>
              <a:cs typeface="DejaVu San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hdr" sz="quarter"/>
          </p:nvPr>
        </p:nvSpPr>
        <p:spPr>
          <a:noFill/>
        </p:spPr>
        <p:txBody>
          <a:bodyPr/>
          <a:lstStyle/>
          <a:p>
            <a:r>
              <a:rPr lang="en-GB" i="0"/>
              <a:t>WGS-84 Seminar and Workshop</a:t>
            </a:r>
          </a:p>
          <a:p>
            <a:endParaRPr lang="en-GB"/>
          </a:p>
        </p:txBody>
      </p:sp>
      <p:sp>
        <p:nvSpPr>
          <p:cNvPr id="38915" name="Rectangle 5"/>
          <p:cNvSpPr>
            <a:spLocks noGrp="1" noChangeArrowheads="1"/>
          </p:cNvSpPr>
          <p:nvPr>
            <p:ph type="dt" sz="quarter"/>
          </p:nvPr>
        </p:nvSpPr>
        <p:spPr>
          <a:noFill/>
        </p:spPr>
        <p:txBody>
          <a:bodyPr/>
          <a:lstStyle/>
          <a:p>
            <a:r>
              <a:rPr lang="en-GB" i="0"/>
              <a:t>San Salvador</a:t>
            </a:r>
          </a:p>
          <a:p>
            <a:endParaRPr lang="en-GB"/>
          </a:p>
        </p:txBody>
      </p:sp>
      <p:sp>
        <p:nvSpPr>
          <p:cNvPr id="38916" name="Rectangle 9"/>
          <p:cNvSpPr>
            <a:spLocks noGrp="1" noChangeArrowheads="1"/>
          </p:cNvSpPr>
          <p:nvPr>
            <p:ph type="sldNum" sz="quarter"/>
          </p:nvPr>
        </p:nvSpPr>
        <p:spPr>
          <a:noFill/>
        </p:spPr>
        <p:txBody>
          <a:bodyPr/>
          <a:lstStyle/>
          <a:p>
            <a:r>
              <a:rPr lang="en-GB"/>
              <a:t>Page No. </a:t>
            </a:r>
            <a:fld id="{90037479-3A18-5F48-96AD-3F99708A6033}" type="slidenum">
              <a:rPr lang="en-GB"/>
              <a:pPr/>
              <a:t>15</a:t>
            </a:fld>
            <a:endParaRPr lang="en-GB"/>
          </a:p>
        </p:txBody>
      </p:sp>
      <p:sp>
        <p:nvSpPr>
          <p:cNvPr id="38917" name="Rectangle 2"/>
          <p:cNvSpPr>
            <a:spLocks noGrp="1" noRot="1" noChangeAspect="1" noChangeArrowheads="1" noTextEdit="1"/>
          </p:cNvSpPr>
          <p:nvPr>
            <p:ph type="sldImg"/>
          </p:nvPr>
        </p:nvSpPr>
        <p:spPr>
          <a:xfrm>
            <a:off x="1143000" y="685800"/>
            <a:ext cx="4573588" cy="3429000"/>
          </a:xfrm>
          <a:ln/>
        </p:spPr>
      </p:sp>
      <p:sp>
        <p:nvSpPr>
          <p:cNvPr id="38918"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dirty="0" smtClean="0"/>
              <a:t>You’ll see plots</a:t>
            </a:r>
            <a:r>
              <a:rPr lang="en-US" baseline="0" dirty="0" smtClean="0"/>
              <a:t> like this many times over the next four days, and you will learn to use them in your analysis.  They show a projection onto the sky (north to the right, a GMT “feature”) of the phase residuals after removing all known models and estimating coordinates and atmospheric parameters, for the satellites visible in each of three 4-hr windows.  The pattern of satellite motion is what you see at northern mid-latitudes, with a “hole” at around the pole.  At high </a:t>
            </a:r>
            <a:r>
              <a:rPr lang="en-US" baseline="0" dirty="0" err="1" smtClean="0"/>
              <a:t>latitutde</a:t>
            </a:r>
            <a:r>
              <a:rPr lang="en-US" baseline="0" dirty="0" smtClean="0"/>
              <a:t>, motions would be mainly east-west, as you see near the polar hole; near the equator the motions would be nearly N-S, with little E-W variation.   The red bar is a scale, equal 10 mm, and the green and yellow colors are imposed for positive and negative </a:t>
            </a:r>
            <a:r>
              <a:rPr lang="en-US" baseline="0" dirty="0" err="1" smtClean="0"/>
              <a:t>residualls</a:t>
            </a:r>
            <a:r>
              <a:rPr lang="en-US" baseline="0" dirty="0" smtClean="0"/>
              <a:t>.   Almost all of the noise you see is due to multipath (never modeled) and </a:t>
            </a:r>
            <a:r>
              <a:rPr lang="en-US" baseline="0" dirty="0" err="1" smtClean="0"/>
              <a:t>unmodeled</a:t>
            </a:r>
            <a:r>
              <a:rPr lang="en-US" baseline="0" dirty="0" smtClean="0"/>
              <a:t> short-period variations in water vapor.  The very short-period oscillations that are similar over time in a </a:t>
            </a:r>
            <a:r>
              <a:rPr lang="en-US" baseline="0" dirty="0" err="1" smtClean="0"/>
              <a:t>pariicular</a:t>
            </a:r>
            <a:r>
              <a:rPr lang="en-US" baseline="0" dirty="0" smtClean="0"/>
              <a:t> part of the sky (e.g.  near an azimuth of 150 degrees) are multipath.  The less regular variations that do not repeat over time are water vapor (e.g.</a:t>
            </a:r>
            <a:r>
              <a:rPr lang="en-US" dirty="0" smtClean="0"/>
              <a:t> </a:t>
            </a:r>
            <a:r>
              <a:rPr lang="en-US" dirty="0"/>
              <a:t>near 90 degrees between 20-24 </a:t>
            </a:r>
            <a:r>
              <a:rPr lang="en-US" dirty="0" smtClean="0"/>
              <a:t>hour).</a:t>
            </a:r>
            <a:r>
              <a:rPr lang="en-US" baseline="0" dirty="0" smtClean="0"/>
              <a:t>  </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hdr" sz="quarter"/>
          </p:nvPr>
        </p:nvSpPr>
        <p:spPr>
          <a:noFill/>
        </p:spPr>
        <p:txBody>
          <a:bodyPr/>
          <a:lstStyle/>
          <a:p>
            <a:r>
              <a:rPr lang="en-GB" i="0"/>
              <a:t>WGS-84 Seminar and Workshop</a:t>
            </a:r>
          </a:p>
          <a:p>
            <a:endParaRPr lang="en-GB"/>
          </a:p>
        </p:txBody>
      </p:sp>
      <p:sp>
        <p:nvSpPr>
          <p:cNvPr id="43011" name="Rectangle 5"/>
          <p:cNvSpPr>
            <a:spLocks noGrp="1" noChangeArrowheads="1"/>
          </p:cNvSpPr>
          <p:nvPr>
            <p:ph type="dt" sz="quarter"/>
          </p:nvPr>
        </p:nvSpPr>
        <p:spPr>
          <a:noFill/>
        </p:spPr>
        <p:txBody>
          <a:bodyPr/>
          <a:lstStyle/>
          <a:p>
            <a:r>
              <a:rPr lang="en-GB" i="0"/>
              <a:t>San Salvador</a:t>
            </a:r>
          </a:p>
          <a:p>
            <a:endParaRPr lang="en-GB"/>
          </a:p>
        </p:txBody>
      </p:sp>
      <p:sp>
        <p:nvSpPr>
          <p:cNvPr id="43012" name="Rectangle 9"/>
          <p:cNvSpPr>
            <a:spLocks noGrp="1" noChangeArrowheads="1"/>
          </p:cNvSpPr>
          <p:nvPr>
            <p:ph type="sldNum" sz="quarter"/>
          </p:nvPr>
        </p:nvSpPr>
        <p:spPr>
          <a:noFill/>
        </p:spPr>
        <p:txBody>
          <a:bodyPr/>
          <a:lstStyle/>
          <a:p>
            <a:r>
              <a:rPr lang="en-GB"/>
              <a:t>Page No. </a:t>
            </a:r>
            <a:fld id="{C28CED67-F2D5-7C4C-82C8-5B8A61956286}" type="slidenum">
              <a:rPr lang="en-GB"/>
              <a:pPr/>
              <a:t>16</a:t>
            </a:fld>
            <a:endParaRPr lang="en-GB"/>
          </a:p>
        </p:txBody>
      </p:sp>
      <p:sp>
        <p:nvSpPr>
          <p:cNvPr id="43013" name="Rectangle 2"/>
          <p:cNvSpPr>
            <a:spLocks noGrp="1" noRot="1" noChangeAspect="1" noChangeArrowheads="1" noTextEdit="1"/>
          </p:cNvSpPr>
          <p:nvPr>
            <p:ph type="sldImg"/>
          </p:nvPr>
        </p:nvSpPr>
        <p:spPr>
          <a:xfrm>
            <a:off x="1143000" y="685800"/>
            <a:ext cx="4573588" cy="3429000"/>
          </a:xfrm>
          <a:ln/>
        </p:spPr>
      </p:sp>
      <p:sp>
        <p:nvSpPr>
          <p:cNvPr id="43014"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dirty="0" smtClean="0"/>
              <a:t>Next we’ll look at station</a:t>
            </a:r>
            <a:r>
              <a:rPr lang="en-US" baseline="0" dirty="0" smtClean="0"/>
              <a:t> motion that is non-tectonic.  Instability of the monument, by which we mean motions over a scale of cm to meters, are rarely interesting and are to be avoided by choice of site and choice of monument.  Loading of the ground by changes in atmospheric pressure, ocean mass, snow cover, and ground water could be “signal” for some investigators but are usually noise for tectonic and meteorological studies. </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hdr" sz="quarter"/>
          </p:nvPr>
        </p:nvSpPr>
        <p:spPr>
          <a:noFill/>
        </p:spPr>
        <p:txBody>
          <a:bodyPr/>
          <a:lstStyle/>
          <a:p>
            <a:r>
              <a:rPr lang="en-GB" i="0"/>
              <a:t>WGS-84 Seminar and Workshop</a:t>
            </a:r>
          </a:p>
          <a:p>
            <a:endParaRPr lang="en-GB"/>
          </a:p>
        </p:txBody>
      </p:sp>
      <p:sp>
        <p:nvSpPr>
          <p:cNvPr id="45059" name="Rectangle 5"/>
          <p:cNvSpPr>
            <a:spLocks noGrp="1" noChangeArrowheads="1"/>
          </p:cNvSpPr>
          <p:nvPr>
            <p:ph type="dt" sz="quarter"/>
          </p:nvPr>
        </p:nvSpPr>
        <p:spPr>
          <a:noFill/>
        </p:spPr>
        <p:txBody>
          <a:bodyPr/>
          <a:lstStyle/>
          <a:p>
            <a:r>
              <a:rPr lang="en-GB" i="0"/>
              <a:t>San Salvador</a:t>
            </a:r>
          </a:p>
          <a:p>
            <a:endParaRPr lang="en-GB"/>
          </a:p>
        </p:txBody>
      </p:sp>
      <p:sp>
        <p:nvSpPr>
          <p:cNvPr id="45060" name="Rectangle 9"/>
          <p:cNvSpPr>
            <a:spLocks noGrp="1" noChangeArrowheads="1"/>
          </p:cNvSpPr>
          <p:nvPr>
            <p:ph type="sldNum" sz="quarter"/>
          </p:nvPr>
        </p:nvSpPr>
        <p:spPr>
          <a:noFill/>
        </p:spPr>
        <p:txBody>
          <a:bodyPr/>
          <a:lstStyle/>
          <a:p>
            <a:r>
              <a:rPr lang="en-GB"/>
              <a:t>Page No. </a:t>
            </a:r>
            <a:fld id="{1EB92E50-C6FB-454C-8663-4301B86E169E}" type="slidenum">
              <a:rPr lang="en-GB"/>
              <a:pPr/>
              <a:t>17</a:t>
            </a:fld>
            <a:endParaRPr lang="en-GB"/>
          </a:p>
        </p:txBody>
      </p:sp>
      <p:sp>
        <p:nvSpPr>
          <p:cNvPr id="45061" name="Rectangle 2"/>
          <p:cNvSpPr>
            <a:spLocks noGrp="1" noRot="1" noChangeAspect="1" noChangeArrowheads="1"/>
          </p:cNvSpPr>
          <p:nvPr>
            <p:ph type="sldImg"/>
          </p:nvPr>
        </p:nvSpPr>
        <p:spPr>
          <a:ln/>
        </p:spPr>
      </p:sp>
      <p:sp>
        <p:nvSpPr>
          <p:cNvPr id="45062" name="Rectangle 3"/>
          <p:cNvSpPr>
            <a:spLocks noGrp="1" noChangeArrowheads="1"/>
          </p:cNvSpPr>
          <p:nvPr>
            <p:ph type="body" idx="1"/>
          </p:nvPr>
        </p:nvSpPr>
        <p:spPr>
          <a:noFill/>
          <a:ln/>
        </p:spPr>
        <p:txBody>
          <a:bodyPr/>
          <a:lstStyle/>
          <a:p>
            <a:r>
              <a:rPr lang="en-US" dirty="0" smtClean="0"/>
              <a:t>The</a:t>
            </a:r>
            <a:r>
              <a:rPr lang="en-US" baseline="0" dirty="0" smtClean="0"/>
              <a:t> stability of a site cannot be judged with 100% confidence, but there are guideline you can follow: choose an area in which the soil is as consolidated as possible,  stay away from unstable slopes and basins likely to collect moisture, Likewise, there is no perfect monument, but some designs have been shown to be better than others in coupling the mount to the surrounding rock.  If you forced to operate in unconsolidated soil, the best monument design is the one shown here, “drill braced”, with the rods penetrating up to 10 m into the ground.  </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hdr" sz="quarter"/>
          </p:nvPr>
        </p:nvSpPr>
        <p:spPr>
          <a:noFill/>
        </p:spPr>
        <p:txBody>
          <a:bodyPr/>
          <a:lstStyle/>
          <a:p>
            <a:r>
              <a:rPr lang="en-GB" i="0"/>
              <a:t>WGS-84 Seminar and Workshop</a:t>
            </a:r>
          </a:p>
          <a:p>
            <a:endParaRPr lang="en-GB"/>
          </a:p>
        </p:txBody>
      </p:sp>
      <p:sp>
        <p:nvSpPr>
          <p:cNvPr id="47107" name="Rectangle 5"/>
          <p:cNvSpPr>
            <a:spLocks noGrp="1" noChangeArrowheads="1"/>
          </p:cNvSpPr>
          <p:nvPr>
            <p:ph type="dt" sz="quarter"/>
          </p:nvPr>
        </p:nvSpPr>
        <p:spPr>
          <a:noFill/>
        </p:spPr>
        <p:txBody>
          <a:bodyPr/>
          <a:lstStyle/>
          <a:p>
            <a:r>
              <a:rPr lang="en-GB" i="0"/>
              <a:t>San Salvador</a:t>
            </a:r>
          </a:p>
          <a:p>
            <a:endParaRPr lang="en-GB"/>
          </a:p>
        </p:txBody>
      </p:sp>
      <p:sp>
        <p:nvSpPr>
          <p:cNvPr id="47108" name="Rectangle 9"/>
          <p:cNvSpPr>
            <a:spLocks noGrp="1" noChangeArrowheads="1"/>
          </p:cNvSpPr>
          <p:nvPr>
            <p:ph type="sldNum" sz="quarter"/>
          </p:nvPr>
        </p:nvSpPr>
        <p:spPr>
          <a:noFill/>
        </p:spPr>
        <p:txBody>
          <a:bodyPr/>
          <a:lstStyle/>
          <a:p>
            <a:r>
              <a:rPr lang="en-GB"/>
              <a:t>Page No. </a:t>
            </a:r>
            <a:fld id="{CD454740-4E67-D546-B6DC-044540B8F9F8}" type="slidenum">
              <a:rPr lang="en-GB"/>
              <a:pPr/>
              <a:t>18</a:t>
            </a:fld>
            <a:endParaRPr lang="en-GB"/>
          </a:p>
        </p:txBody>
      </p:sp>
      <p:sp>
        <p:nvSpPr>
          <p:cNvPr id="47109" name="Rectangle 2"/>
          <p:cNvSpPr>
            <a:spLocks noGrp="1" noRot="1" noChangeAspect="1" noChangeArrowheads="1" noTextEdit="1"/>
          </p:cNvSpPr>
          <p:nvPr>
            <p:ph type="sldImg"/>
          </p:nvPr>
        </p:nvSpPr>
        <p:spPr>
          <a:xfrm>
            <a:off x="1143000" y="685800"/>
            <a:ext cx="4573588" cy="3429000"/>
          </a:xfrm>
          <a:ln/>
        </p:spPr>
      </p:sp>
      <p:sp>
        <p:nvSpPr>
          <p:cNvPr id="47110"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dirty="0" smtClean="0"/>
              <a:t>Loading</a:t>
            </a:r>
            <a:r>
              <a:rPr lang="en-US" baseline="0" dirty="0" smtClean="0"/>
              <a:t> of the ground due to ocean tides and non-tidal changes in ocean depth, changes in atmospheric pressure, and changes in snow and ground-water affects mainly vertical position, but can be non-negligible in horizontal position. The map here, shows roughly the annual component of vertical displacement due to the atmosphere, hydrology, a non-tidal ocean mass changes, not modeled in our standard processing.  Note the large displacements from atmospheric loading in the middle of the continents where there is a large area over which pressure systems can exert their influence., and the large displacements from hydrological loading in regions of high precipitation. Large non-tidal ocean loading is most likely from storm surges in enclosed basins like the North Sea.   Not show are ocean </a:t>
            </a:r>
            <a:r>
              <a:rPr lang="en-US" baseline="0" dirty="0" err="1" smtClean="0"/>
              <a:t>tiidal</a:t>
            </a:r>
            <a:r>
              <a:rPr lang="en-US" baseline="0" dirty="0" smtClean="0"/>
              <a:t> effects, which are well-modeled for most regions but poor at high latitudes due to limited coverage by the </a:t>
            </a:r>
            <a:r>
              <a:rPr lang="en-US" baseline="0" dirty="0" err="1" smtClean="0"/>
              <a:t>altimetric</a:t>
            </a:r>
            <a:r>
              <a:rPr lang="en-US" baseline="0" dirty="0" smtClean="0"/>
              <a:t> satellites used to image the tides.  Note that as for atmospheric </a:t>
            </a:r>
            <a:r>
              <a:rPr lang="en-US" baseline="0" dirty="0" err="1" smtClean="0"/>
              <a:t>lloading</a:t>
            </a:r>
            <a:r>
              <a:rPr lang="en-US" baseline="0" dirty="0" smtClean="0"/>
              <a:t>, the size of the effect depends on the total mass of the loading, so high local tides due to an irregular coastline do not mean higher loading.  </a:t>
            </a:r>
          </a:p>
          <a:p>
            <a:endParaRPr lang="en-US" baseline="0" dirty="0" smtClean="0"/>
          </a:p>
          <a:p>
            <a:r>
              <a:rPr lang="en-US" baseline="0" dirty="0" smtClean="0"/>
              <a:t>We model the ocean tidal loading in GAMIT using either a global grid (</a:t>
            </a:r>
            <a:r>
              <a:rPr lang="en-US" baseline="0" dirty="0" err="1" smtClean="0"/>
              <a:t>otl.grid</a:t>
            </a:r>
            <a:r>
              <a:rPr lang="en-US" baseline="0" dirty="0" smtClean="0"/>
              <a:t>) or site-specific values (</a:t>
            </a:r>
            <a:r>
              <a:rPr lang="en-US" baseline="0" dirty="0" err="1" smtClean="0"/>
              <a:t>otl.list</a:t>
            </a:r>
            <a:r>
              <a:rPr lang="en-US" baseline="0" dirty="0" smtClean="0"/>
              <a:t>), both provided by Hans-Georg </a:t>
            </a:r>
            <a:r>
              <a:rPr lang="en-US" baseline="0" dirty="0" err="1" smtClean="0"/>
              <a:t>Scherneck</a:t>
            </a:r>
            <a:r>
              <a:rPr lang="en-US" baseline="0" dirty="0" smtClean="0"/>
              <a:t> of  </a:t>
            </a:r>
            <a:r>
              <a:rPr lang="en-US" baseline="0" dirty="0" err="1" smtClean="0"/>
              <a:t>Onsala</a:t>
            </a:r>
            <a:r>
              <a:rPr lang="en-US" baseline="0" dirty="0" smtClean="0"/>
              <a:t> Space Observatory.  We also provide the option of modeling in GAMIT (or soon, GLOBK), the the effects of atmospheric loading using global grids constructed from numerical weather models (</a:t>
            </a:r>
            <a:r>
              <a:rPr lang="en-US" baseline="0" dirty="0" err="1" smtClean="0"/>
              <a:t>atml.grid</a:t>
            </a:r>
            <a:r>
              <a:rPr lang="en-US" baseline="0" dirty="0" smtClean="0"/>
              <a:t> linked to, e.g. atmfillt.2009).  There are not yet good models for hydrological loading (water/snow) or non-tidal ocean </a:t>
            </a:r>
            <a:r>
              <a:rPr lang="en-US" baseline="0" dirty="0" err="1" smtClean="0"/>
              <a:t>lloading</a:t>
            </a:r>
            <a:r>
              <a:rPr lang="en-US" baseline="0" dirty="0" smtClean="0"/>
              <a:t>, so these remain important sources of error in some regions. </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hdr" sz="quarter"/>
          </p:nvPr>
        </p:nvSpPr>
        <p:spPr>
          <a:noFill/>
        </p:spPr>
        <p:txBody>
          <a:bodyPr/>
          <a:lstStyle/>
          <a:p>
            <a:r>
              <a:rPr lang="en-GB" i="0"/>
              <a:t>WGS-84 Seminar and Workshop</a:t>
            </a:r>
          </a:p>
          <a:p>
            <a:endParaRPr lang="en-GB"/>
          </a:p>
        </p:txBody>
      </p:sp>
      <p:sp>
        <p:nvSpPr>
          <p:cNvPr id="51203" name="Rectangle 5"/>
          <p:cNvSpPr>
            <a:spLocks noGrp="1" noChangeArrowheads="1"/>
          </p:cNvSpPr>
          <p:nvPr>
            <p:ph type="dt" sz="quarter"/>
          </p:nvPr>
        </p:nvSpPr>
        <p:spPr>
          <a:noFill/>
        </p:spPr>
        <p:txBody>
          <a:bodyPr/>
          <a:lstStyle/>
          <a:p>
            <a:r>
              <a:rPr lang="en-GB" i="0"/>
              <a:t>San Salvador</a:t>
            </a:r>
          </a:p>
          <a:p>
            <a:endParaRPr lang="en-GB"/>
          </a:p>
        </p:txBody>
      </p:sp>
      <p:sp>
        <p:nvSpPr>
          <p:cNvPr id="51204" name="Rectangle 9"/>
          <p:cNvSpPr>
            <a:spLocks noGrp="1" noChangeArrowheads="1"/>
          </p:cNvSpPr>
          <p:nvPr>
            <p:ph type="sldNum" sz="quarter"/>
          </p:nvPr>
        </p:nvSpPr>
        <p:spPr>
          <a:noFill/>
        </p:spPr>
        <p:txBody>
          <a:bodyPr/>
          <a:lstStyle/>
          <a:p>
            <a:r>
              <a:rPr lang="en-GB"/>
              <a:t>Page No. </a:t>
            </a:r>
            <a:fld id="{7E24DF0D-FAA3-AA4E-AE3B-3F61FB95C576}" type="slidenum">
              <a:rPr lang="en-GB"/>
              <a:pPr/>
              <a:t>19</a:t>
            </a:fld>
            <a:endParaRPr lang="en-GB"/>
          </a:p>
        </p:txBody>
      </p:sp>
      <p:sp>
        <p:nvSpPr>
          <p:cNvPr id="51205" name="Rectangle 2"/>
          <p:cNvSpPr>
            <a:spLocks noGrp="1" noRot="1" noChangeAspect="1" noChangeArrowheads="1" noTextEdit="1"/>
          </p:cNvSpPr>
          <p:nvPr>
            <p:ph type="sldImg"/>
          </p:nvPr>
        </p:nvSpPr>
        <p:spPr>
          <a:xfrm>
            <a:off x="1143000" y="685800"/>
            <a:ext cx="4573588" cy="3429000"/>
          </a:xfrm>
          <a:ln/>
        </p:spPr>
      </p:sp>
      <p:sp>
        <p:nvSpPr>
          <p:cNvPr id="51206"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a:t>The four catagories I’ve listed here is a useful way to think about errors in GPS measurements.  For studying global phenomena they are all potentially important, but I’m going to concentrate today on measurements on continental scale.  For these intersite distances, we now know the orbits of the satellites well enough that their contribution is usually small.   So we’ll look at effects in signal propagation and uninteresting motions of the receiving antenna.  In signal propagation, first order ionospheric effects are removed in all high precision work by combining signals at the two GPS frequencies.  And for modern observations, receiver noise is nearly negligible. So we’re left with scattering effects and the atmosphere.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hdr" sz="quarter"/>
          </p:nvPr>
        </p:nvSpPr>
        <p:spPr>
          <a:noFill/>
        </p:spPr>
        <p:txBody>
          <a:bodyPr/>
          <a:lstStyle/>
          <a:p>
            <a:r>
              <a:rPr lang="en-GB" i="0"/>
              <a:t>WGS-84 Seminar and Workshop</a:t>
            </a:r>
          </a:p>
          <a:p>
            <a:endParaRPr lang="en-GB"/>
          </a:p>
        </p:txBody>
      </p:sp>
      <p:sp>
        <p:nvSpPr>
          <p:cNvPr id="18435" name="Rectangle 5"/>
          <p:cNvSpPr>
            <a:spLocks noGrp="1" noChangeArrowheads="1"/>
          </p:cNvSpPr>
          <p:nvPr>
            <p:ph type="dt" sz="quarter"/>
          </p:nvPr>
        </p:nvSpPr>
        <p:spPr>
          <a:noFill/>
        </p:spPr>
        <p:txBody>
          <a:bodyPr/>
          <a:lstStyle/>
          <a:p>
            <a:r>
              <a:rPr lang="en-GB" i="0"/>
              <a:t>San Salvador</a:t>
            </a:r>
          </a:p>
          <a:p>
            <a:endParaRPr lang="en-GB"/>
          </a:p>
        </p:txBody>
      </p:sp>
      <p:sp>
        <p:nvSpPr>
          <p:cNvPr id="18436" name="Rectangle 9"/>
          <p:cNvSpPr>
            <a:spLocks noGrp="1" noChangeArrowheads="1"/>
          </p:cNvSpPr>
          <p:nvPr>
            <p:ph type="sldNum" sz="quarter"/>
          </p:nvPr>
        </p:nvSpPr>
        <p:spPr>
          <a:noFill/>
        </p:spPr>
        <p:txBody>
          <a:bodyPr/>
          <a:lstStyle/>
          <a:p>
            <a:r>
              <a:rPr lang="en-GB"/>
              <a:t>Page No. </a:t>
            </a:r>
            <a:fld id="{B20BF153-A4AC-1749-8C45-069A0358BD6F}" type="slidenum">
              <a:rPr lang="en-GB"/>
              <a:pPr/>
              <a:t>2</a:t>
            </a:fld>
            <a:endParaRPr lang="en-GB"/>
          </a:p>
        </p:txBody>
      </p:sp>
      <p:sp>
        <p:nvSpPr>
          <p:cNvPr id="18437" name="Rectangle 2"/>
          <p:cNvSpPr>
            <a:spLocks noGrp="1" noRot="1" noChangeAspect="1" noChangeArrowheads="1" noTextEdit="1"/>
          </p:cNvSpPr>
          <p:nvPr>
            <p:ph type="sldImg"/>
          </p:nvPr>
        </p:nvSpPr>
        <p:spPr>
          <a:xfrm>
            <a:off x="1304925" y="774700"/>
            <a:ext cx="4289425" cy="3216275"/>
          </a:xfrm>
          <a:noFill/>
          <a:ln w="12700" cap="flat">
            <a:solidFill>
              <a:schemeClr val="tx1"/>
            </a:solidFill>
          </a:ln>
        </p:spPr>
      </p:sp>
      <p:sp>
        <p:nvSpPr>
          <p:cNvPr id="18438" name="Rectangle 3"/>
          <p:cNvSpPr>
            <a:spLocks noGrp="1" noChangeArrowheads="1"/>
          </p:cNvSpPr>
          <p:nvPr>
            <p:ph type="body" idx="1"/>
          </p:nvPr>
        </p:nvSpPr>
        <p:spPr>
          <a:xfrm>
            <a:off x="971550" y="4353006"/>
            <a:ext cx="5151438" cy="2101396"/>
          </a:xfrm>
          <a:noFill/>
          <a:ln/>
        </p:spPr>
        <p:txBody>
          <a:bodyPr lIns="91086" tIns="45544" rIns="91086" bIns="45544"/>
          <a:lstStyle/>
          <a:p>
            <a:r>
              <a:rPr lang="en-US" dirty="0"/>
              <a:t>Since each satellite maintains time very accurately (~1 nanosecond = 30 cm), it can tag its signal with the time of transmission.  This information, together with the location of the satellite, also transmitted to the receiver,  is sufficient to allow the  receiver to calculate the range to each satellite provided that the receiver also knows also knows the time.  Equipping receivers with atomic clocks would be very expensive, so the receiver tags the signal with the time of its internal clock to create a “</a:t>
            </a:r>
            <a:r>
              <a:rPr lang="en-US" dirty="0" err="1"/>
              <a:t>pseudorange</a:t>
            </a:r>
            <a:r>
              <a:rPr lang="en-US" dirty="0"/>
              <a:t>” (range plus an unknown clock correction).   The software in the receiver than uses the </a:t>
            </a:r>
            <a:r>
              <a:rPr lang="en-US" dirty="0" err="1"/>
              <a:t>pseudoranges</a:t>
            </a:r>
            <a:r>
              <a:rPr lang="en-US" dirty="0"/>
              <a:t> from four satellites to solve for the four unknowns:  three coordinates and the receiver clock correction</a:t>
            </a:r>
            <a:r>
              <a:rPr lang="en-US" dirty="0" smtClean="0"/>
              <a:t>.</a:t>
            </a:r>
            <a:r>
              <a:rPr lang="en-US" baseline="0" dirty="0"/>
              <a:t> </a:t>
            </a:r>
            <a:r>
              <a:rPr lang="en-US" baseline="0" dirty="0" smtClean="0"/>
              <a:t>These solution are good to only the </a:t>
            </a:r>
            <a:r>
              <a:rPr lang="en-US" baseline="0" dirty="0" err="1" smtClean="0"/>
              <a:t>imeter</a:t>
            </a:r>
            <a:r>
              <a:rPr lang="en-US" baseline="0" dirty="0" smtClean="0"/>
              <a:t> level, at best, due to the imprecision of </a:t>
            </a:r>
            <a:r>
              <a:rPr lang="en-US" baseline="0" dirty="0" err="1" smtClean="0"/>
              <a:t>pseudoranges</a:t>
            </a:r>
            <a:r>
              <a:rPr lang="en-US" baseline="0" dirty="0" smtClean="0"/>
              <a:t>, so we used them in GAMIT only to get initial approximate coordinates for sites, and, when positions are known, to get the receiver clock correction (1 m = 3 ns, and we need only 100 microsecond accuracy to get sub-mm accuracy in differential </a:t>
            </a:r>
            <a:r>
              <a:rPr lang="en-US" baseline="0" dirty="0" err="1" smtClean="0"/>
              <a:t>lpositioning</a:t>
            </a:r>
            <a:r>
              <a:rPr lang="en-US" baseline="0" dirty="0" smtClean="0"/>
              <a:t>.)</a:t>
            </a: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4"/>
          <p:cNvSpPr>
            <a:spLocks noGrp="1" noChangeArrowheads="1"/>
          </p:cNvSpPr>
          <p:nvPr>
            <p:ph type="hdr" sz="quarter"/>
          </p:nvPr>
        </p:nvSpPr>
        <p:spPr>
          <a:noFill/>
        </p:spPr>
        <p:txBody>
          <a:bodyPr/>
          <a:lstStyle/>
          <a:p>
            <a:r>
              <a:rPr lang="en-GB" i="0"/>
              <a:t>WGS-84 Seminar and Workshop</a:t>
            </a:r>
          </a:p>
          <a:p>
            <a:endParaRPr lang="en-GB"/>
          </a:p>
        </p:txBody>
      </p:sp>
      <p:sp>
        <p:nvSpPr>
          <p:cNvPr id="53251" name="Rectangle 5"/>
          <p:cNvSpPr>
            <a:spLocks noGrp="1" noChangeArrowheads="1"/>
          </p:cNvSpPr>
          <p:nvPr>
            <p:ph type="dt" sz="quarter"/>
          </p:nvPr>
        </p:nvSpPr>
        <p:spPr>
          <a:noFill/>
        </p:spPr>
        <p:txBody>
          <a:bodyPr/>
          <a:lstStyle/>
          <a:p>
            <a:r>
              <a:rPr lang="en-GB" i="0"/>
              <a:t>San Salvador</a:t>
            </a:r>
          </a:p>
          <a:p>
            <a:endParaRPr lang="en-GB"/>
          </a:p>
        </p:txBody>
      </p:sp>
      <p:sp>
        <p:nvSpPr>
          <p:cNvPr id="53252" name="Rectangle 9"/>
          <p:cNvSpPr>
            <a:spLocks noGrp="1" noChangeArrowheads="1"/>
          </p:cNvSpPr>
          <p:nvPr>
            <p:ph type="sldNum" sz="quarter"/>
          </p:nvPr>
        </p:nvSpPr>
        <p:spPr>
          <a:noFill/>
        </p:spPr>
        <p:txBody>
          <a:bodyPr/>
          <a:lstStyle/>
          <a:p>
            <a:r>
              <a:rPr lang="en-GB"/>
              <a:t>Page No. </a:t>
            </a:r>
            <a:fld id="{6539DE9A-5B45-084B-9DD5-93EFB4D9024D}" type="slidenum">
              <a:rPr lang="en-GB"/>
              <a:pPr/>
              <a:t>20</a:t>
            </a:fld>
            <a:endParaRPr lang="en-GB"/>
          </a:p>
        </p:txBody>
      </p:sp>
      <p:sp>
        <p:nvSpPr>
          <p:cNvPr id="53253" name="Text Box 1"/>
          <p:cNvSpPr txBox="1">
            <a:spLocks noChangeArrowheads="1"/>
          </p:cNvSpPr>
          <p:nvPr/>
        </p:nvSpPr>
        <p:spPr bwMode="auto">
          <a:xfrm>
            <a:off x="1143000" y="683072"/>
            <a:ext cx="4572000" cy="3415362"/>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p>
        </p:txBody>
      </p:sp>
      <p:sp>
        <p:nvSpPr>
          <p:cNvPr id="53254" name="Text Box 2"/>
          <p:cNvSpPr>
            <a:spLocks noGrp="1" noChangeArrowheads="1"/>
          </p:cNvSpPr>
          <p:nvPr>
            <p:ph type="body"/>
          </p:nvPr>
        </p:nvSpPr>
        <p:spPr>
          <a:xfrm>
            <a:off x="533401" y="3962453"/>
            <a:ext cx="5711825" cy="4493731"/>
          </a:xfrm>
          <a:noFill/>
          <a:ln/>
        </p:spPr>
        <p:txBody>
          <a:bodyPr wrap="none" anchor="ctr"/>
          <a:lstStyle/>
          <a:p>
            <a:pPr>
              <a:lnSpc>
                <a:spcPct val="115000"/>
              </a:lnSpc>
            </a:pP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hdr" sz="quarter"/>
          </p:nvPr>
        </p:nvSpPr>
        <p:spPr>
          <a:noFill/>
        </p:spPr>
        <p:txBody>
          <a:bodyPr/>
          <a:lstStyle/>
          <a:p>
            <a:r>
              <a:rPr lang="en-GB" i="0"/>
              <a:t>WGS-84 Seminar and Workshop</a:t>
            </a:r>
          </a:p>
          <a:p>
            <a:endParaRPr lang="en-GB"/>
          </a:p>
        </p:txBody>
      </p:sp>
      <p:sp>
        <p:nvSpPr>
          <p:cNvPr id="55299" name="Rectangle 5"/>
          <p:cNvSpPr>
            <a:spLocks noGrp="1" noChangeArrowheads="1"/>
          </p:cNvSpPr>
          <p:nvPr>
            <p:ph type="dt" sz="quarter"/>
          </p:nvPr>
        </p:nvSpPr>
        <p:spPr>
          <a:noFill/>
        </p:spPr>
        <p:txBody>
          <a:bodyPr/>
          <a:lstStyle/>
          <a:p>
            <a:r>
              <a:rPr lang="en-GB" i="0"/>
              <a:t>San Salvador</a:t>
            </a:r>
          </a:p>
          <a:p>
            <a:endParaRPr lang="en-GB"/>
          </a:p>
        </p:txBody>
      </p:sp>
      <p:sp>
        <p:nvSpPr>
          <p:cNvPr id="55300" name="Rectangle 9"/>
          <p:cNvSpPr>
            <a:spLocks noGrp="1" noChangeArrowheads="1"/>
          </p:cNvSpPr>
          <p:nvPr>
            <p:ph type="sldNum" sz="quarter"/>
          </p:nvPr>
        </p:nvSpPr>
        <p:spPr>
          <a:noFill/>
        </p:spPr>
        <p:txBody>
          <a:bodyPr/>
          <a:lstStyle/>
          <a:p>
            <a:r>
              <a:rPr lang="en-GB"/>
              <a:t>Page No. </a:t>
            </a:r>
            <a:fld id="{5B9FFBBF-32C3-3C4B-A08A-879120F36B17}" type="slidenum">
              <a:rPr lang="en-GB"/>
              <a:pPr/>
              <a:t>21</a:t>
            </a:fld>
            <a:endParaRPr lang="en-GB"/>
          </a:p>
        </p:txBody>
      </p:sp>
      <p:sp>
        <p:nvSpPr>
          <p:cNvPr id="55301" name="Rectangle 2"/>
          <p:cNvSpPr>
            <a:spLocks noGrp="1" noRot="1" noChangeAspect="1" noChangeArrowheads="1"/>
          </p:cNvSpPr>
          <p:nvPr>
            <p:ph type="sldImg"/>
          </p:nvPr>
        </p:nvSpPr>
        <p:spPr>
          <a:ln/>
        </p:spPr>
      </p:sp>
      <p:sp>
        <p:nvSpPr>
          <p:cNvPr id="55302" name="Rectangle 3"/>
          <p:cNvSpPr>
            <a:spLocks noGrp="1" noChangeArrowheads="1"/>
          </p:cNvSpPr>
          <p:nvPr>
            <p:ph type="body" idx="1"/>
          </p:nvPr>
        </p:nvSpPr>
        <p:spPr>
          <a:noFill/>
          <a:ln/>
        </p:spPr>
        <p:txBody>
          <a:bodyPr/>
          <a:lstStyle/>
          <a:p>
            <a:r>
              <a:rPr lang="en-US" dirty="0" smtClean="0"/>
              <a:t>This</a:t>
            </a:r>
            <a:r>
              <a:rPr lang="en-US" baseline="0" dirty="0" smtClean="0"/>
              <a:t> graph shows the improvement in agreement among the orbits generated by 9 IGS Analysis Centers using 6 different software packages from 1994 through mid-2011.  By itself, the agreement doesn’t guarantee that the orbits are accurate at this level, but our analysis of station-position repeatability suggests that  the 1-2 cm level seen among the best center since 2002 is not far off, suggesting that orbital errors are no important for regional networks up to several thousand kilometers.</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hdr" sz="quarter"/>
          </p:nvPr>
        </p:nvSpPr>
        <p:spPr>
          <a:noFill/>
        </p:spPr>
        <p:txBody>
          <a:bodyPr/>
          <a:lstStyle/>
          <a:p>
            <a:r>
              <a:rPr lang="en-GB" i="0"/>
              <a:t>WGS-84 Seminar and Workshop</a:t>
            </a:r>
          </a:p>
          <a:p>
            <a:endParaRPr lang="en-GB"/>
          </a:p>
        </p:txBody>
      </p:sp>
      <p:sp>
        <p:nvSpPr>
          <p:cNvPr id="59395" name="Rectangle 5"/>
          <p:cNvSpPr>
            <a:spLocks noGrp="1" noChangeArrowheads="1"/>
          </p:cNvSpPr>
          <p:nvPr>
            <p:ph type="dt" sz="quarter"/>
          </p:nvPr>
        </p:nvSpPr>
        <p:spPr>
          <a:noFill/>
        </p:spPr>
        <p:txBody>
          <a:bodyPr/>
          <a:lstStyle/>
          <a:p>
            <a:r>
              <a:rPr lang="en-GB" i="0"/>
              <a:t>San Salvador</a:t>
            </a:r>
          </a:p>
          <a:p>
            <a:endParaRPr lang="en-GB"/>
          </a:p>
        </p:txBody>
      </p:sp>
      <p:sp>
        <p:nvSpPr>
          <p:cNvPr id="59396" name="Rectangle 9"/>
          <p:cNvSpPr>
            <a:spLocks noGrp="1" noChangeArrowheads="1"/>
          </p:cNvSpPr>
          <p:nvPr>
            <p:ph type="sldNum" sz="quarter"/>
          </p:nvPr>
        </p:nvSpPr>
        <p:spPr>
          <a:noFill/>
        </p:spPr>
        <p:txBody>
          <a:bodyPr/>
          <a:lstStyle/>
          <a:p>
            <a:r>
              <a:rPr lang="en-GB"/>
              <a:t>Page No. </a:t>
            </a:r>
            <a:fld id="{4D23443E-B264-3D4D-B42E-A33310C17493}" type="slidenum">
              <a:rPr lang="en-GB"/>
              <a:pPr/>
              <a:t>22</a:t>
            </a:fld>
            <a:endParaRPr lang="en-GB"/>
          </a:p>
        </p:txBody>
      </p:sp>
      <p:sp>
        <p:nvSpPr>
          <p:cNvPr id="59397" name="Rectangle 2"/>
          <p:cNvSpPr>
            <a:spLocks noGrp="1" noRot="1" noChangeAspect="1" noChangeArrowheads="1" noTextEdit="1"/>
          </p:cNvSpPr>
          <p:nvPr>
            <p:ph type="sldImg"/>
          </p:nvPr>
        </p:nvSpPr>
        <p:spPr>
          <a:xfrm>
            <a:off x="1143000" y="685800"/>
            <a:ext cx="4573588" cy="3429000"/>
          </a:xfrm>
          <a:ln/>
        </p:spPr>
      </p:sp>
      <p:sp>
        <p:nvSpPr>
          <p:cNvPr id="59398"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dirty="0" smtClean="0"/>
              <a:t>Finally, we need to worry about the reference frame:</a:t>
            </a:r>
            <a:r>
              <a:rPr lang="en-US" baseline="0" dirty="0" smtClean="0"/>
              <a:t> how we apply constraints on the solution.  This is almost always done in GLOBK, with GAMIT constraints approximate (5-10 cm), just enough to allow ambiguities to be resolved. </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4"/>
          <p:cNvSpPr>
            <a:spLocks noGrp="1" noChangeArrowheads="1"/>
          </p:cNvSpPr>
          <p:nvPr>
            <p:ph type="hdr" sz="quarter"/>
          </p:nvPr>
        </p:nvSpPr>
        <p:spPr>
          <a:noFill/>
        </p:spPr>
        <p:txBody>
          <a:bodyPr/>
          <a:lstStyle/>
          <a:p>
            <a:r>
              <a:rPr lang="en-GB" i="0"/>
              <a:t>WGS-84 Seminar and Workshop</a:t>
            </a:r>
          </a:p>
          <a:p>
            <a:endParaRPr lang="en-GB"/>
          </a:p>
        </p:txBody>
      </p:sp>
      <p:sp>
        <p:nvSpPr>
          <p:cNvPr id="61443" name="Rectangle 5"/>
          <p:cNvSpPr>
            <a:spLocks noGrp="1" noChangeArrowheads="1"/>
          </p:cNvSpPr>
          <p:nvPr>
            <p:ph type="dt" sz="quarter"/>
          </p:nvPr>
        </p:nvSpPr>
        <p:spPr>
          <a:noFill/>
        </p:spPr>
        <p:txBody>
          <a:bodyPr/>
          <a:lstStyle/>
          <a:p>
            <a:r>
              <a:rPr lang="en-GB" i="0"/>
              <a:t>San Salvador</a:t>
            </a:r>
          </a:p>
          <a:p>
            <a:endParaRPr lang="en-GB"/>
          </a:p>
        </p:txBody>
      </p:sp>
      <p:sp>
        <p:nvSpPr>
          <p:cNvPr id="61444" name="Rectangle 9"/>
          <p:cNvSpPr>
            <a:spLocks noGrp="1" noChangeArrowheads="1"/>
          </p:cNvSpPr>
          <p:nvPr>
            <p:ph type="sldNum" sz="quarter"/>
          </p:nvPr>
        </p:nvSpPr>
        <p:spPr>
          <a:noFill/>
        </p:spPr>
        <p:txBody>
          <a:bodyPr/>
          <a:lstStyle/>
          <a:p>
            <a:r>
              <a:rPr lang="en-GB"/>
              <a:t>Page No. </a:t>
            </a:r>
            <a:fld id="{F4AA1EB3-B475-034C-B791-AD2732E4951F}" type="slidenum">
              <a:rPr lang="en-GB"/>
              <a:pPr/>
              <a:t>23</a:t>
            </a:fld>
            <a:endParaRPr lang="en-GB"/>
          </a:p>
        </p:txBody>
      </p:sp>
      <p:sp>
        <p:nvSpPr>
          <p:cNvPr id="61445" name="Text Box 1"/>
          <p:cNvSpPr>
            <a:spLocks noGrp="1" noRot="1" noChangeAspect="1" noChangeArrowheads="1"/>
          </p:cNvSpPr>
          <p:nvPr>
            <p:ph type="sldImg"/>
          </p:nvPr>
        </p:nvSpPr>
        <p:spPr>
          <a:xfrm>
            <a:off x="1141413" y="684213"/>
            <a:ext cx="4575175" cy="3430587"/>
          </a:xfrm>
          <a:ln/>
        </p:spPr>
      </p:sp>
      <p:sp>
        <p:nvSpPr>
          <p:cNvPr id="61446" name="Text Box 2"/>
          <p:cNvSpPr>
            <a:spLocks noGrp="1" noChangeArrowheads="1"/>
          </p:cNvSpPr>
          <p:nvPr>
            <p:ph type="body" idx="1"/>
          </p:nvPr>
        </p:nvSpPr>
        <p:spPr>
          <a:xfrm>
            <a:off x="914400" y="4343519"/>
            <a:ext cx="5029200" cy="4115827"/>
          </a:xfrm>
          <a:noFill/>
          <a:ln/>
        </p:spPr>
        <p:txBody>
          <a:bodyPr wrap="none"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hdr" sz="quarter"/>
          </p:nvPr>
        </p:nvSpPr>
        <p:spPr>
          <a:noFill/>
        </p:spPr>
        <p:txBody>
          <a:bodyPr/>
          <a:lstStyle/>
          <a:p>
            <a:r>
              <a:rPr lang="en-GB" i="0"/>
              <a:t>WGS-84 Seminar and Workshop</a:t>
            </a:r>
          </a:p>
          <a:p>
            <a:endParaRPr lang="en-GB"/>
          </a:p>
        </p:txBody>
      </p:sp>
      <p:sp>
        <p:nvSpPr>
          <p:cNvPr id="63491" name="Rectangle 5"/>
          <p:cNvSpPr>
            <a:spLocks noGrp="1" noChangeArrowheads="1"/>
          </p:cNvSpPr>
          <p:nvPr>
            <p:ph type="dt" sz="quarter"/>
          </p:nvPr>
        </p:nvSpPr>
        <p:spPr>
          <a:noFill/>
        </p:spPr>
        <p:txBody>
          <a:bodyPr/>
          <a:lstStyle/>
          <a:p>
            <a:r>
              <a:rPr lang="en-GB" i="0"/>
              <a:t>San Salvador</a:t>
            </a:r>
          </a:p>
          <a:p>
            <a:endParaRPr lang="en-GB"/>
          </a:p>
        </p:txBody>
      </p:sp>
      <p:sp>
        <p:nvSpPr>
          <p:cNvPr id="63492" name="Rectangle 9"/>
          <p:cNvSpPr>
            <a:spLocks noGrp="1" noChangeArrowheads="1"/>
          </p:cNvSpPr>
          <p:nvPr>
            <p:ph type="sldNum" sz="quarter"/>
          </p:nvPr>
        </p:nvSpPr>
        <p:spPr>
          <a:noFill/>
        </p:spPr>
        <p:txBody>
          <a:bodyPr/>
          <a:lstStyle/>
          <a:p>
            <a:r>
              <a:rPr lang="en-GB"/>
              <a:t>Page No. </a:t>
            </a:r>
            <a:fld id="{A3903958-6E9E-FB49-9C58-0D0028DEEB18}" type="slidenum">
              <a:rPr lang="en-GB"/>
              <a:pPr/>
              <a:t>24</a:t>
            </a:fld>
            <a:endParaRPr lang="en-GB"/>
          </a:p>
        </p:txBody>
      </p:sp>
      <p:sp>
        <p:nvSpPr>
          <p:cNvPr id="63493" name="Rectangle 2"/>
          <p:cNvSpPr>
            <a:spLocks noGrp="1" noRot="1" noChangeAspect="1" noChangeArrowheads="1"/>
          </p:cNvSpPr>
          <p:nvPr>
            <p:ph type="sldImg"/>
          </p:nvPr>
        </p:nvSpPr>
        <p:spPr>
          <a:ln/>
        </p:spPr>
      </p:sp>
      <p:sp>
        <p:nvSpPr>
          <p:cNvPr id="63494" name="Rectangle 3"/>
          <p:cNvSpPr>
            <a:spLocks noGrp="1" noChangeArrowheads="1"/>
          </p:cNvSpPr>
          <p:nvPr>
            <p:ph type="body" idx="1"/>
          </p:nvPr>
        </p:nvSpPr>
        <p:spPr>
          <a:noFill/>
          <a:ln/>
        </p:spPr>
        <p:txBody>
          <a:bodyPr/>
          <a:lstStyle/>
          <a:p>
            <a:r>
              <a:rPr lang="en-US" dirty="0" smtClean="0"/>
              <a:t>One final slide to give</a:t>
            </a:r>
            <a:r>
              <a:rPr lang="en-US" baseline="0" dirty="0" smtClean="0"/>
              <a:t> you a quantitative means to estimate the effect of particular constraints or errors:</a:t>
            </a:r>
          </a:p>
          <a:p>
            <a:endParaRPr lang="en-US" baseline="0" smtClean="0"/>
          </a:p>
          <a:p>
            <a:r>
              <a:rPr lang="en-US" smtClean="0"/>
              <a:t>In </a:t>
            </a:r>
            <a:r>
              <a:rPr lang="en-US" dirty="0" smtClean="0"/>
              <a:t>order to understand reference frame</a:t>
            </a:r>
            <a:r>
              <a:rPr lang="en-US" baseline="0" dirty="0" smtClean="0"/>
              <a:t> issues (mainly in GLOBK) and constraints needed in GAMIT, you need to appreciate that the errors or constraints imposed on a network as a whole (e.g. on one site or an average of several sites) are reduced in their effects on relative position within a regional network by the ratio of the separation of the regional sites to the separation of the sites or satellites used to define the frame.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4"/>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DejaVu Sans"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5pPr>
            <a:lvl6pPr marL="4572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6pPr>
            <a:lvl7pPr marL="9144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7pPr>
            <a:lvl8pPr marL="13716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8pPr>
            <a:lvl9pPr marL="18288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9pPr>
          </a:lstStyle>
          <a:p>
            <a:r>
              <a:rPr lang="en-GB" sz="1200" i="0">
                <a:solidFill>
                  <a:srgbClr val="000000"/>
                </a:solidFill>
                <a:latin typeface="Tahoma" charset="0"/>
              </a:rPr>
              <a:t>WGS-84 Seminar and Workshop</a:t>
            </a:r>
          </a:p>
          <a:p>
            <a:endParaRPr lang="en-GB" sz="1200">
              <a:solidFill>
                <a:srgbClr val="000000"/>
              </a:solidFill>
              <a:latin typeface="Tahoma" charset="0"/>
            </a:endParaRPr>
          </a:p>
        </p:txBody>
      </p:sp>
      <p:sp>
        <p:nvSpPr>
          <p:cNvPr id="20483" name="Rectangle 5"/>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DejaVu Sans"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5pPr>
            <a:lvl6pPr marL="4572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6pPr>
            <a:lvl7pPr marL="9144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7pPr>
            <a:lvl8pPr marL="13716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8pPr>
            <a:lvl9pPr marL="18288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9pPr>
          </a:lstStyle>
          <a:p>
            <a:r>
              <a:rPr lang="en-GB" sz="1200" i="0">
                <a:solidFill>
                  <a:srgbClr val="000000"/>
                </a:solidFill>
                <a:latin typeface="Tahoma" charset="0"/>
              </a:rPr>
              <a:t>San Salvador</a:t>
            </a:r>
          </a:p>
          <a:p>
            <a:endParaRPr lang="en-GB" sz="1200">
              <a:solidFill>
                <a:srgbClr val="000000"/>
              </a:solidFill>
              <a:latin typeface="Tahoma" charset="0"/>
            </a:endParaRPr>
          </a:p>
        </p:txBody>
      </p:sp>
      <p:sp>
        <p:nvSpPr>
          <p:cNvPr id="20484"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DejaVu Sans"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5pPr>
            <a:lvl6pPr marL="4572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6pPr>
            <a:lvl7pPr marL="9144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7pPr>
            <a:lvl8pPr marL="13716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8pPr>
            <a:lvl9pPr marL="18288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9pPr>
          </a:lstStyle>
          <a:p>
            <a:r>
              <a:rPr lang="en-GB" sz="1200">
                <a:solidFill>
                  <a:srgbClr val="000000"/>
                </a:solidFill>
                <a:latin typeface="Tahoma" charset="0"/>
              </a:rPr>
              <a:t>Page No. </a:t>
            </a:r>
            <a:fld id="{470C5AB6-696F-124A-A62D-E53D5C6CCAD5}" type="slidenum">
              <a:rPr lang="en-GB" sz="1200">
                <a:solidFill>
                  <a:srgbClr val="000000"/>
                </a:solidFill>
                <a:latin typeface="Tahoma" charset="0"/>
              </a:rPr>
              <a:pPr/>
              <a:t>3</a:t>
            </a:fld>
            <a:endParaRPr lang="en-GB" sz="1200">
              <a:solidFill>
                <a:srgbClr val="000000"/>
              </a:solidFill>
              <a:latin typeface="Tahoma" charset="0"/>
            </a:endParaRPr>
          </a:p>
        </p:txBody>
      </p:sp>
      <p:sp>
        <p:nvSpPr>
          <p:cNvPr id="20485" name="Text Box 1"/>
          <p:cNvSpPr>
            <a:spLocks noChangeArrowheads="1"/>
          </p:cNvSpPr>
          <p:nvPr>
            <p:ph type="sldImg"/>
          </p:nvPr>
        </p:nvSpPr>
        <p:spPr>
          <a:xfrm>
            <a:off x="1141413" y="684213"/>
            <a:ext cx="4575175" cy="3430587"/>
          </a:xfrm>
          <a:ln/>
        </p:spPr>
      </p:sp>
      <p:sp>
        <p:nvSpPr>
          <p:cNvPr id="20486" name="Text Box 2"/>
          <p:cNvSpPr>
            <a:spLocks noChangeArrowheads="1"/>
          </p:cNvSpPr>
          <p:nvPr>
            <p:ph type="body" idx="1"/>
          </p:nvPr>
        </p:nvSpPr>
        <p:spPr>
          <a:xfrm>
            <a:off x="914400" y="4343519"/>
            <a:ext cx="5029200" cy="41158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r>
              <a:rPr lang="en-US" dirty="0" smtClean="0">
                <a:ea typeface="ＭＳ Ｐゴシック" charset="0"/>
                <a:cs typeface="ＭＳ Ｐゴシック" charset="0"/>
              </a:rPr>
              <a:t>Rather than use the </a:t>
            </a:r>
            <a:r>
              <a:rPr lang="en-US" dirty="0" err="1" smtClean="0">
                <a:ea typeface="ＭＳ Ｐゴシック" charset="0"/>
                <a:cs typeface="ＭＳ Ｐゴシック" charset="0"/>
              </a:rPr>
              <a:t>pseudorange</a:t>
            </a:r>
            <a:r>
              <a:rPr lang="en-US" dirty="0" smtClean="0">
                <a:ea typeface="ＭＳ Ｐゴシック" charset="0"/>
                <a:cs typeface="ＭＳ Ｐゴシック" charset="0"/>
              </a:rPr>
              <a:t>, which</a:t>
            </a:r>
            <a:r>
              <a:rPr lang="en-US" baseline="0" dirty="0" smtClean="0">
                <a:ea typeface="ＭＳ Ｐゴシック" charset="0"/>
                <a:cs typeface="ＭＳ Ｐゴシック" charset="0"/>
              </a:rPr>
              <a:t> can be measured only at the cm-to-decimeter level, we do precise positioning with the phase </a:t>
            </a:r>
            <a:r>
              <a:rPr lang="en-US" baseline="0" dirty="0" err="1" smtClean="0">
                <a:ea typeface="ＭＳ Ｐゴシック" charset="0"/>
                <a:cs typeface="ＭＳ Ｐゴシック" charset="0"/>
              </a:rPr>
              <a:t>measurements,,which</a:t>
            </a:r>
            <a:r>
              <a:rPr lang="en-US" baseline="0" dirty="0" smtClean="0">
                <a:ea typeface="ＭＳ Ｐゴシック" charset="0"/>
                <a:cs typeface="ＭＳ Ｐゴシック" charset="0"/>
              </a:rPr>
              <a:t> can be measured at the mm-level.  Since phase is ambiguous, at least initially, we rely on its change over time to reveal the signature of an error in station or satellite position.  If there are enough measurements of enough satellite over enough time, these can be inverted to estimate relative positions of all the stations and the atmospheric delay.  With a tracking session of ~8 hours, you can get sub-cm estimates even without resolving the two-pi ambiguity in phase. Resolving the ambiguities is more critical for the component of the baseline that is represented by the “</a:t>
            </a:r>
            <a:r>
              <a:rPr lang="en-US" baseline="0" dirty="0" err="1" smtClean="0">
                <a:ea typeface="ＭＳ Ｐゴシック" charset="0"/>
                <a:cs typeface="ＭＳ Ｐゴシック" charset="0"/>
              </a:rPr>
              <a:t>evel</a:t>
            </a:r>
            <a:r>
              <a:rPr lang="en-US" baseline="0" dirty="0" smtClean="0">
                <a:ea typeface="ＭＳ Ｐゴシック" charset="0"/>
                <a:cs typeface="ＭＳ Ｐゴシック" charset="0"/>
              </a:rPr>
              <a:t> rather than the rate-of-change of the phase. For all but high-latitude stations, this weaker component is east-west. </a:t>
            </a:r>
            <a:endParaRPr lang="en-US" dirty="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4"/>
          <p:cNvSpPr>
            <a:spLocks noGrp="1" noChangeArrowheads="1"/>
          </p:cNvSpPr>
          <p:nvPr>
            <p:ph type="hdr" sz="quarter"/>
          </p:nvPr>
        </p:nvSpPr>
        <p:spPr>
          <a:noFill/>
        </p:spPr>
        <p:txBody>
          <a:bodyPr/>
          <a:lstStyle/>
          <a:p>
            <a:r>
              <a:rPr lang="en-GB" i="0"/>
              <a:t>WGS-84 Seminar and Workshop</a:t>
            </a:r>
          </a:p>
          <a:p>
            <a:endParaRPr lang="en-GB"/>
          </a:p>
        </p:txBody>
      </p:sp>
      <p:sp>
        <p:nvSpPr>
          <p:cNvPr id="22531" name="Rectangle 5"/>
          <p:cNvSpPr>
            <a:spLocks noGrp="1" noChangeArrowheads="1"/>
          </p:cNvSpPr>
          <p:nvPr>
            <p:ph type="dt" sz="quarter"/>
          </p:nvPr>
        </p:nvSpPr>
        <p:spPr>
          <a:noFill/>
        </p:spPr>
        <p:txBody>
          <a:bodyPr/>
          <a:lstStyle/>
          <a:p>
            <a:r>
              <a:rPr lang="en-GB" i="0"/>
              <a:t>San Salvador</a:t>
            </a:r>
          </a:p>
          <a:p>
            <a:endParaRPr lang="en-GB"/>
          </a:p>
        </p:txBody>
      </p:sp>
      <p:sp>
        <p:nvSpPr>
          <p:cNvPr id="22532" name="Rectangle 9"/>
          <p:cNvSpPr>
            <a:spLocks noGrp="1" noChangeArrowheads="1"/>
          </p:cNvSpPr>
          <p:nvPr>
            <p:ph type="sldNum" sz="quarter"/>
          </p:nvPr>
        </p:nvSpPr>
        <p:spPr>
          <a:noFill/>
        </p:spPr>
        <p:txBody>
          <a:bodyPr/>
          <a:lstStyle/>
          <a:p>
            <a:r>
              <a:rPr lang="en-GB"/>
              <a:t>Page No. </a:t>
            </a:r>
            <a:fld id="{CCED134A-1A0C-E146-8743-06873515C7E3}" type="slidenum">
              <a:rPr lang="en-GB"/>
              <a:pPr/>
              <a:t>4</a:t>
            </a:fld>
            <a:endParaRPr lang="en-GB"/>
          </a:p>
        </p:txBody>
      </p:sp>
      <p:sp>
        <p:nvSpPr>
          <p:cNvPr id="22533" name="Text Box 2"/>
          <p:cNvSpPr>
            <a:spLocks noGrp="1" noRot="1" noChangeAspect="1" noChangeArrowheads="1"/>
          </p:cNvSpPr>
          <p:nvPr>
            <p:ph type="sldImg"/>
          </p:nvPr>
        </p:nvSpPr>
        <p:spPr>
          <a:xfrm>
            <a:off x="1150938" y="682625"/>
            <a:ext cx="4556125" cy="3416300"/>
          </a:xfrm>
          <a:ln/>
        </p:spPr>
      </p:sp>
      <p:sp>
        <p:nvSpPr>
          <p:cNvPr id="22534" name="Text Box 3"/>
          <p:cNvSpPr>
            <a:spLocks noGrp="1" noChangeArrowheads="1"/>
          </p:cNvSpPr>
          <p:nvPr>
            <p:ph type="body" idx="1"/>
          </p:nvPr>
        </p:nvSpPr>
        <p:spPr>
          <a:xfrm>
            <a:off x="914400" y="4326125"/>
            <a:ext cx="5029200" cy="4100016"/>
          </a:xfrm>
          <a:noFill/>
          <a:ln/>
        </p:spPr>
        <p:txBody>
          <a:bodyPr wrap="none" anchor="ctr"/>
          <a:lstStyle/>
          <a:p>
            <a:r>
              <a:rPr lang="en-US" dirty="0" smtClean="0"/>
              <a:t>The measurements are recorded on a receiver’s data file, which we use in the form of the IGS-standard “RINEX” (“Receiver Independent</a:t>
            </a:r>
            <a:r>
              <a:rPr lang="en-US" baseline="0" dirty="0" smtClean="0"/>
              <a:t> Exchange” format) file, are the phase and </a:t>
            </a:r>
            <a:r>
              <a:rPr lang="en-US" baseline="0" dirty="0" err="1" smtClean="0"/>
              <a:t>pseudorange</a:t>
            </a:r>
            <a:r>
              <a:rPr lang="en-US" baseline="0" dirty="0" smtClean="0"/>
              <a:t> at each of the two L-band GPS frequencies  (L1 and L2).</a:t>
            </a:r>
          </a:p>
          <a:p>
            <a:endParaRPr lang="en-US" baseline="0" dirty="0" smtClean="0"/>
          </a:p>
          <a:p>
            <a:r>
              <a:rPr lang="en-US" baseline="0" dirty="0" smtClean="0"/>
              <a:t>To cancel the direct effect in the phase of variations in the satellite’s and receiver’s oscillators (not the same as inferring the time of the measurements, to which we are less sensitive), we difference the phases:  differencing two satellite cancels the receiver clock; differencing two receivers cancels the satellite clock.  </a:t>
            </a:r>
          </a:p>
          <a:p>
            <a:endParaRPr lang="en-US" baseline="0" dirty="0" smtClean="0"/>
          </a:p>
          <a:p>
            <a:r>
              <a:rPr lang="en-US" baseline="0" dirty="0" smtClean="0"/>
              <a:t>Finally, since the </a:t>
            </a:r>
            <a:r>
              <a:rPr lang="en-US" baseline="0" dirty="0" err="1" smtClean="0"/>
              <a:t>ionospheric</a:t>
            </a:r>
            <a:r>
              <a:rPr lang="en-US" baseline="0" dirty="0" smtClean="0"/>
              <a:t> delay is frequency-dependent, we combine the doubly differenced L1 and L2 in such a way that the first-order </a:t>
            </a:r>
            <a:r>
              <a:rPr lang="en-US" baseline="0" dirty="0" err="1" smtClean="0"/>
              <a:t>ionospheric</a:t>
            </a:r>
            <a:r>
              <a:rPr lang="en-US" baseline="0" dirty="0" smtClean="0"/>
              <a:t> delay is removed (2</a:t>
            </a:r>
            <a:r>
              <a:rPr lang="en-US" baseline="30000" dirty="0" smtClean="0"/>
              <a:t>nd</a:t>
            </a:r>
            <a:r>
              <a:rPr lang="en-US" baseline="0" dirty="0" smtClean="0"/>
              <a:t> and 3</a:t>
            </a:r>
            <a:r>
              <a:rPr lang="en-US" baseline="30000" dirty="0" smtClean="0"/>
              <a:t>rd</a:t>
            </a:r>
            <a:r>
              <a:rPr lang="en-US" baseline="0" dirty="0" smtClean="0"/>
              <a:t> order are &lt; 1 cm most of the time).  This is our primary observable, which we can LC (linear-combination; Bernese uses the notation L3)</a:t>
            </a:r>
          </a:p>
          <a:p>
            <a:endParaRPr lang="en-US" baseline="0" dirty="0" smtClean="0"/>
          </a:p>
          <a:p>
            <a:r>
              <a:rPr lang="en-US" baseline="0" dirty="0" smtClean="0"/>
              <a:t>Another useful observable is the difference between L1 and L2 simply scaled by the wavelength (or “gear ratio”), which we call LG (Bernese used L4).  This combination, which you can view with </a:t>
            </a:r>
            <a:r>
              <a:rPr lang="en-US" baseline="0" dirty="0" err="1" smtClean="0"/>
              <a:t>cview</a:t>
            </a:r>
            <a:r>
              <a:rPr lang="en-US" baseline="0" dirty="0" smtClean="0"/>
              <a:t>, cancels all of the geometry and atmospheric </a:t>
            </a:r>
            <a:r>
              <a:rPr lang="en-US" baseline="0" dirty="0" err="1" smtClean="0"/>
              <a:t>dleay</a:t>
            </a:r>
            <a:r>
              <a:rPr lang="en-US" baseline="0" dirty="0" smtClean="0"/>
              <a:t>, that is, all effects that are not frequency dependent,  leaving only the </a:t>
            </a:r>
            <a:r>
              <a:rPr lang="en-US" baseline="0" dirty="0" err="1" smtClean="0"/>
              <a:t>ionospbere</a:t>
            </a:r>
            <a:r>
              <a:rPr lang="en-US" baseline="0" dirty="0" smtClean="0"/>
              <a:t> and signal scattering/</a:t>
            </a:r>
            <a:r>
              <a:rPr lang="en-US" baseline="0" dirty="0" err="1" smtClean="0"/>
              <a:t>mutlipath</a:t>
            </a:r>
            <a:endParaRPr lang="en-US" dirty="0" smtClean="0"/>
          </a:p>
          <a:p>
            <a:endParaRPr lang="en-US" dirty="0" smtClean="0"/>
          </a:p>
          <a:p>
            <a:r>
              <a:rPr lang="en-US" dirty="0" smtClean="0"/>
              <a:t>Finally,</a:t>
            </a:r>
            <a:r>
              <a:rPr lang="en-US" baseline="0" dirty="0" smtClean="0"/>
              <a:t> we use two combinations of phase and </a:t>
            </a:r>
            <a:r>
              <a:rPr lang="en-US" baseline="0" dirty="0" err="1" smtClean="0"/>
              <a:t>pseudoranges</a:t>
            </a:r>
            <a:r>
              <a:rPr lang="en-US" baseline="0" dirty="0" smtClean="0"/>
              <a:t> called “wide-lanes” because their effective wave-length is long (86 cm) and can be exploited in resolving ambiguities.  An </a:t>
            </a:r>
            <a:r>
              <a:rPr lang="en-US" baseline="0" dirty="0" err="1" smtClean="0"/>
              <a:t>inportant</a:t>
            </a:r>
            <a:r>
              <a:rPr lang="en-US" baseline="0" dirty="0" smtClean="0"/>
              <a:t> thing to note here is that the </a:t>
            </a:r>
            <a:r>
              <a:rPr lang="en-US" dirty="0" smtClean="0"/>
              <a:t>MW</a:t>
            </a:r>
            <a:r>
              <a:rPr lang="en-US" dirty="0" smtClean="0"/>
              <a:t>-</a:t>
            </a:r>
            <a:r>
              <a:rPr lang="en-US" dirty="0" smtClean="0"/>
              <a:t>WL, used to</a:t>
            </a:r>
            <a:r>
              <a:rPr lang="en-US" baseline="0" dirty="0" smtClean="0"/>
              <a:t> resolve the WL (L2-L1) ambiguity</a:t>
            </a:r>
            <a:r>
              <a:rPr lang="en-US" dirty="0" smtClean="0"/>
              <a:t> </a:t>
            </a:r>
            <a:r>
              <a:rPr lang="en-US" dirty="0" err="1" smtClean="0"/>
              <a:t>needsempirical</a:t>
            </a:r>
            <a:r>
              <a:rPr lang="en-US" dirty="0" smtClean="0"/>
              <a:t> corrections for the receiver type and is satellite-dependent.</a:t>
            </a:r>
            <a:r>
              <a:rPr lang="en-US" baseline="0" dirty="0" smtClean="0"/>
              <a:t> These are the Differential Code Biases that must be updated monthly using the </a:t>
            </a:r>
            <a:r>
              <a:rPr lang="en-US" baseline="0" dirty="0" err="1" smtClean="0"/>
              <a:t>dcb.dat</a:t>
            </a:r>
            <a:r>
              <a:rPr lang="en-US" baseline="0" dirty="0" smtClean="0"/>
              <a:t> file. </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4"/>
          <p:cNvSpPr>
            <a:spLocks noGrp="1" noChangeArrowheads="1"/>
          </p:cNvSpPr>
          <p:nvPr>
            <p:ph type="hdr" sz="quarter"/>
          </p:nvPr>
        </p:nvSpPr>
        <p:spPr>
          <a:noFill/>
        </p:spPr>
        <p:txBody>
          <a:bodyPr/>
          <a:lstStyle/>
          <a:p>
            <a:r>
              <a:rPr lang="en-GB" i="0"/>
              <a:t>WGS-84 Seminar and Workshop</a:t>
            </a:r>
          </a:p>
          <a:p>
            <a:endParaRPr lang="en-GB"/>
          </a:p>
        </p:txBody>
      </p:sp>
      <p:sp>
        <p:nvSpPr>
          <p:cNvPr id="24579" name="Rectangle 5"/>
          <p:cNvSpPr>
            <a:spLocks noGrp="1" noChangeArrowheads="1"/>
          </p:cNvSpPr>
          <p:nvPr>
            <p:ph type="dt" sz="quarter"/>
          </p:nvPr>
        </p:nvSpPr>
        <p:spPr>
          <a:noFill/>
        </p:spPr>
        <p:txBody>
          <a:bodyPr/>
          <a:lstStyle/>
          <a:p>
            <a:r>
              <a:rPr lang="en-GB" i="0"/>
              <a:t>San Salvador</a:t>
            </a:r>
          </a:p>
          <a:p>
            <a:endParaRPr lang="en-GB"/>
          </a:p>
        </p:txBody>
      </p:sp>
      <p:sp>
        <p:nvSpPr>
          <p:cNvPr id="24580" name="Rectangle 9"/>
          <p:cNvSpPr>
            <a:spLocks noGrp="1" noChangeArrowheads="1"/>
          </p:cNvSpPr>
          <p:nvPr>
            <p:ph type="sldNum" sz="quarter"/>
          </p:nvPr>
        </p:nvSpPr>
        <p:spPr>
          <a:noFill/>
        </p:spPr>
        <p:txBody>
          <a:bodyPr/>
          <a:lstStyle/>
          <a:p>
            <a:r>
              <a:rPr lang="en-GB"/>
              <a:t>Page No. </a:t>
            </a:r>
            <a:fld id="{725CC401-151D-6F4E-AE1A-ECD3A697C600}" type="slidenum">
              <a:rPr lang="en-GB"/>
              <a:pPr/>
              <a:t>5</a:t>
            </a:fld>
            <a:endParaRPr lang="en-GB"/>
          </a:p>
        </p:txBody>
      </p:sp>
      <p:sp>
        <p:nvSpPr>
          <p:cNvPr id="24581" name="Text Box 2"/>
          <p:cNvSpPr>
            <a:spLocks noGrp="1" noRot="1" noChangeAspect="1" noChangeArrowheads="1"/>
          </p:cNvSpPr>
          <p:nvPr>
            <p:ph type="sldImg"/>
          </p:nvPr>
        </p:nvSpPr>
        <p:spPr>
          <a:xfrm>
            <a:off x="1150938" y="682625"/>
            <a:ext cx="4556125" cy="3416300"/>
          </a:xfrm>
          <a:ln/>
        </p:spPr>
      </p:sp>
      <p:sp>
        <p:nvSpPr>
          <p:cNvPr id="24582" name="Text Box 3"/>
          <p:cNvSpPr>
            <a:spLocks noGrp="1" noChangeArrowheads="1"/>
          </p:cNvSpPr>
          <p:nvPr>
            <p:ph type="body" idx="1"/>
          </p:nvPr>
        </p:nvSpPr>
        <p:spPr>
          <a:xfrm>
            <a:off x="914400" y="4326125"/>
            <a:ext cx="5029200" cy="4100016"/>
          </a:xfrm>
          <a:noFill/>
          <a:ln/>
        </p:spPr>
        <p:txBody>
          <a:bodyPr wrap="none" anchor="ctr"/>
          <a:lstStyle/>
          <a:p>
            <a:r>
              <a:rPr lang="en-US" dirty="0" smtClean="0"/>
              <a:t>These are the effects that need to be modeled in any analysis software.  Some of them, like the Earth’s gravity field and the attraction of the Moon and Sun are very large,</a:t>
            </a:r>
            <a:r>
              <a:rPr lang="en-US" baseline="0" dirty="0" smtClean="0"/>
              <a:t> but can be modeled with negligible error using well-know dynamical equations.  The irregular rotation of the Earth is also large but well-known from global observations using satellite-laser ranging (SLR), very-long-baseline interferometry (VLBI), and global GPS tracking.  We’ve shown red the effects that cannot be well modeled and either must be estimated, as in the case of the water vapor delay, or remain as potential sources of error. </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4"/>
          <p:cNvSpPr>
            <a:spLocks noGrp="1" noChangeArrowheads="1"/>
          </p:cNvSpPr>
          <p:nvPr>
            <p:ph type="hdr" sz="quarter"/>
          </p:nvPr>
        </p:nvSpPr>
        <p:spPr>
          <a:noFill/>
        </p:spPr>
        <p:txBody>
          <a:bodyPr/>
          <a:lstStyle/>
          <a:p>
            <a:r>
              <a:rPr lang="en-GB" i="0"/>
              <a:t>WGS-84 Seminar and Workshop</a:t>
            </a:r>
          </a:p>
          <a:p>
            <a:endParaRPr lang="en-GB"/>
          </a:p>
        </p:txBody>
      </p:sp>
      <p:sp>
        <p:nvSpPr>
          <p:cNvPr id="26627" name="Rectangle 5"/>
          <p:cNvSpPr>
            <a:spLocks noGrp="1" noChangeArrowheads="1"/>
          </p:cNvSpPr>
          <p:nvPr>
            <p:ph type="dt" sz="quarter"/>
          </p:nvPr>
        </p:nvSpPr>
        <p:spPr>
          <a:noFill/>
        </p:spPr>
        <p:txBody>
          <a:bodyPr/>
          <a:lstStyle/>
          <a:p>
            <a:r>
              <a:rPr lang="en-GB" i="0"/>
              <a:t>San Salvador</a:t>
            </a:r>
          </a:p>
          <a:p>
            <a:endParaRPr lang="en-GB"/>
          </a:p>
        </p:txBody>
      </p:sp>
      <p:sp>
        <p:nvSpPr>
          <p:cNvPr id="26628" name="Rectangle 9"/>
          <p:cNvSpPr>
            <a:spLocks noGrp="1" noChangeArrowheads="1"/>
          </p:cNvSpPr>
          <p:nvPr>
            <p:ph type="sldNum" sz="quarter"/>
          </p:nvPr>
        </p:nvSpPr>
        <p:spPr>
          <a:noFill/>
        </p:spPr>
        <p:txBody>
          <a:bodyPr/>
          <a:lstStyle/>
          <a:p>
            <a:r>
              <a:rPr lang="en-GB"/>
              <a:t>Page No. </a:t>
            </a:r>
            <a:fld id="{F75D06C9-55AC-324E-8BDD-0FE00371EF8F}" type="slidenum">
              <a:rPr lang="en-GB"/>
              <a:pPr/>
              <a:t>6</a:t>
            </a:fld>
            <a:endParaRPr lang="en-GB"/>
          </a:p>
        </p:txBody>
      </p:sp>
      <p:sp>
        <p:nvSpPr>
          <p:cNvPr id="26629" name="Text Box 2"/>
          <p:cNvSpPr>
            <a:spLocks noGrp="1" noRot="1" noChangeAspect="1" noChangeArrowheads="1"/>
          </p:cNvSpPr>
          <p:nvPr>
            <p:ph type="sldImg"/>
          </p:nvPr>
        </p:nvSpPr>
        <p:spPr>
          <a:xfrm>
            <a:off x="1150938" y="682625"/>
            <a:ext cx="4556125" cy="3416300"/>
          </a:xfrm>
          <a:ln/>
        </p:spPr>
      </p:sp>
      <p:sp>
        <p:nvSpPr>
          <p:cNvPr id="26630" name="Text Box 3"/>
          <p:cNvSpPr>
            <a:spLocks noGrp="1" noChangeArrowheads="1"/>
          </p:cNvSpPr>
          <p:nvPr>
            <p:ph type="body" idx="1"/>
          </p:nvPr>
        </p:nvSpPr>
        <p:spPr>
          <a:xfrm>
            <a:off x="914400" y="4326125"/>
            <a:ext cx="5029200" cy="4100016"/>
          </a:xfrm>
          <a:noFill/>
          <a:ln/>
        </p:spPr>
        <p:txBody>
          <a:bodyPr wrap="none" anchor="ctr"/>
          <a:lstStyle/>
          <a:p>
            <a:r>
              <a:rPr lang="en-US" dirty="0" smtClean="0"/>
              <a:t>This slide shows how the models are incorporated</a:t>
            </a:r>
            <a:r>
              <a:rPr lang="en-US" baseline="0" dirty="0" smtClean="0"/>
              <a:t> into GAMIT.</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4"/>
          <p:cNvSpPr>
            <a:spLocks noGrp="1" noChangeArrowheads="1"/>
          </p:cNvSpPr>
          <p:nvPr>
            <p:ph type="hdr" sz="quarter"/>
          </p:nvPr>
        </p:nvSpPr>
        <p:spPr>
          <a:noFill/>
        </p:spPr>
        <p:txBody>
          <a:bodyPr/>
          <a:lstStyle/>
          <a:p>
            <a:r>
              <a:rPr lang="en-GB" i="0"/>
              <a:t>WGS-84 Seminar and Workshop</a:t>
            </a:r>
          </a:p>
          <a:p>
            <a:endParaRPr lang="en-GB"/>
          </a:p>
        </p:txBody>
      </p:sp>
      <p:sp>
        <p:nvSpPr>
          <p:cNvPr id="28675" name="Rectangle 5"/>
          <p:cNvSpPr>
            <a:spLocks noGrp="1" noChangeArrowheads="1"/>
          </p:cNvSpPr>
          <p:nvPr>
            <p:ph type="dt" sz="quarter"/>
          </p:nvPr>
        </p:nvSpPr>
        <p:spPr>
          <a:noFill/>
        </p:spPr>
        <p:txBody>
          <a:bodyPr/>
          <a:lstStyle/>
          <a:p>
            <a:r>
              <a:rPr lang="en-GB" i="0"/>
              <a:t>San Salvador</a:t>
            </a:r>
          </a:p>
          <a:p>
            <a:endParaRPr lang="en-GB"/>
          </a:p>
        </p:txBody>
      </p:sp>
      <p:sp>
        <p:nvSpPr>
          <p:cNvPr id="28676" name="Rectangle 9"/>
          <p:cNvSpPr>
            <a:spLocks noGrp="1" noChangeArrowheads="1"/>
          </p:cNvSpPr>
          <p:nvPr>
            <p:ph type="sldNum" sz="quarter"/>
          </p:nvPr>
        </p:nvSpPr>
        <p:spPr>
          <a:noFill/>
        </p:spPr>
        <p:txBody>
          <a:bodyPr/>
          <a:lstStyle/>
          <a:p>
            <a:r>
              <a:rPr lang="en-GB"/>
              <a:t>Page No. </a:t>
            </a:r>
            <a:fld id="{44E1FF22-A083-E241-8978-318B3DD07998}" type="slidenum">
              <a:rPr lang="en-GB"/>
              <a:pPr/>
              <a:t>7</a:t>
            </a:fld>
            <a:endParaRPr lang="en-GB"/>
          </a:p>
        </p:txBody>
      </p:sp>
      <p:sp>
        <p:nvSpPr>
          <p:cNvPr id="28677" name="Text Box 2"/>
          <p:cNvSpPr>
            <a:spLocks noGrp="1" noRot="1" noChangeAspect="1" noChangeArrowheads="1"/>
          </p:cNvSpPr>
          <p:nvPr>
            <p:ph type="sldImg"/>
          </p:nvPr>
        </p:nvSpPr>
        <p:spPr>
          <a:xfrm>
            <a:off x="1150938" y="682625"/>
            <a:ext cx="4556125" cy="3416300"/>
          </a:xfrm>
          <a:ln/>
        </p:spPr>
      </p:sp>
      <p:sp>
        <p:nvSpPr>
          <p:cNvPr id="28678" name="Text Box 3"/>
          <p:cNvSpPr>
            <a:spLocks noGrp="1" noChangeArrowheads="1"/>
          </p:cNvSpPr>
          <p:nvPr>
            <p:ph type="body" idx="1"/>
          </p:nvPr>
        </p:nvSpPr>
        <p:spPr>
          <a:xfrm>
            <a:off x="914400" y="4326125"/>
            <a:ext cx="5029200" cy="4100016"/>
          </a:xfrm>
          <a:noFill/>
          <a:ln/>
        </p:spPr>
        <p:txBody>
          <a:bodyPr wrap="none" anchor="ctr"/>
          <a:lstStyle/>
          <a:p>
            <a:r>
              <a:rPr lang="en-US" dirty="0" smtClean="0"/>
              <a:t>After a model of the observations (“observables”) is constructed,</a:t>
            </a:r>
            <a:r>
              <a:rPr lang="en-US" baseline="0" dirty="0" smtClean="0"/>
              <a:t> this model is subtracted from the actual observations, yielding a “residual” or “O-C”, which is used together with the partial derivatives of the observations with respect to each parameter to estimate the a correction to the a priori parameter values.  We do this in GAMIT with a least-squares estimator, in GLOBK with a </a:t>
            </a:r>
            <a:r>
              <a:rPr lang="en-US" baseline="0" dirty="0" err="1" smtClean="0"/>
              <a:t>Kalman</a:t>
            </a:r>
            <a:r>
              <a:rPr lang="en-US" baseline="0" dirty="0" smtClean="0"/>
              <a:t> filter, which reduces to sequential least squares if there is no stochastic variation applied.  </a:t>
            </a:r>
          </a:p>
          <a:p>
            <a:endParaRPr lang="en-US" baseline="0" dirty="0" smtClean="0"/>
          </a:p>
          <a:p>
            <a:r>
              <a:rPr lang="en-US" baseline="0" dirty="0" smtClean="0"/>
              <a:t>Because the wide-lane ambiguities are only weakly dependent on the geometry, they are more easily resolved in the data-editing module “</a:t>
            </a:r>
            <a:r>
              <a:rPr lang="en-US" baseline="0" dirty="0" err="1" smtClean="0"/>
              <a:t>autcln</a:t>
            </a:r>
            <a:r>
              <a:rPr lang="en-US" baseline="0" dirty="0" smtClean="0"/>
              <a:t>” than in the parameter estimator “solve”.  The kinematic module “track” does all of this within a single module. </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hdr" sz="quarter"/>
          </p:nvPr>
        </p:nvSpPr>
        <p:spPr>
          <a:noFill/>
        </p:spPr>
        <p:txBody>
          <a:bodyPr/>
          <a:lstStyle/>
          <a:p>
            <a:r>
              <a:rPr lang="en-GB" i="0"/>
              <a:t>WGS-84 Seminar and Workshop</a:t>
            </a:r>
          </a:p>
          <a:p>
            <a:endParaRPr lang="en-GB"/>
          </a:p>
        </p:txBody>
      </p:sp>
      <p:sp>
        <p:nvSpPr>
          <p:cNvPr id="30723" name="Rectangle 5"/>
          <p:cNvSpPr>
            <a:spLocks noGrp="1" noChangeArrowheads="1"/>
          </p:cNvSpPr>
          <p:nvPr>
            <p:ph type="dt" sz="quarter"/>
          </p:nvPr>
        </p:nvSpPr>
        <p:spPr>
          <a:noFill/>
        </p:spPr>
        <p:txBody>
          <a:bodyPr/>
          <a:lstStyle/>
          <a:p>
            <a:r>
              <a:rPr lang="en-GB" i="0"/>
              <a:t>San Salvador</a:t>
            </a:r>
          </a:p>
          <a:p>
            <a:endParaRPr lang="en-GB"/>
          </a:p>
        </p:txBody>
      </p:sp>
      <p:sp>
        <p:nvSpPr>
          <p:cNvPr id="30724" name="Rectangle 9"/>
          <p:cNvSpPr>
            <a:spLocks noGrp="1" noChangeArrowheads="1"/>
          </p:cNvSpPr>
          <p:nvPr>
            <p:ph type="sldNum" sz="quarter"/>
          </p:nvPr>
        </p:nvSpPr>
        <p:spPr>
          <a:noFill/>
        </p:spPr>
        <p:txBody>
          <a:bodyPr/>
          <a:lstStyle/>
          <a:p>
            <a:r>
              <a:rPr lang="en-GB"/>
              <a:t>Page No. </a:t>
            </a:r>
            <a:fld id="{DEF4AB41-1D71-9743-B4A4-C50989C79947}" type="slidenum">
              <a:rPr lang="en-GB"/>
              <a:pPr/>
              <a:t>8</a:t>
            </a:fld>
            <a:endParaRPr lang="en-GB"/>
          </a:p>
        </p:txBody>
      </p:sp>
      <p:sp>
        <p:nvSpPr>
          <p:cNvPr id="30725" name="Rectangle 2"/>
          <p:cNvSpPr>
            <a:spLocks noGrp="1" noRot="1" noChangeAspect="1" noChangeArrowheads="1" noTextEdit="1"/>
          </p:cNvSpPr>
          <p:nvPr>
            <p:ph type="sldImg"/>
          </p:nvPr>
        </p:nvSpPr>
        <p:spPr>
          <a:xfrm>
            <a:off x="1143000" y="685800"/>
            <a:ext cx="4573588" cy="3429000"/>
          </a:xfrm>
          <a:ln/>
        </p:spPr>
      </p:sp>
      <p:sp>
        <p:nvSpPr>
          <p:cNvPr id="30726"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a:t>The four catagories I’ve listed here is a useful way to think about errors in GPS measurements.  For studying global phenomena they are all potentially important, but I’m going to concentrate today on measurements on continental scale.  For these intersite distances, we now know the orbits of the satellites well enough that their contribution is usually small.   So we’ll look at effects in signal propagation and uninteresting motions of the receiving antenna.  In signal propagation, first order ionospheric effects are removed in all high precision work by combining signals at the two GPS frequencies.  And for modern observations, receiver noise is nearly negligible. So we’re left with scattering effects and the atmosphere.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hdr" sz="quarter"/>
          </p:nvPr>
        </p:nvSpPr>
        <p:spPr>
          <a:noFill/>
        </p:spPr>
        <p:txBody>
          <a:bodyPr/>
          <a:lstStyle/>
          <a:p>
            <a:r>
              <a:rPr lang="en-GB" i="0"/>
              <a:t>WGS-84 Seminar and Workshop</a:t>
            </a:r>
          </a:p>
          <a:p>
            <a:endParaRPr lang="en-GB"/>
          </a:p>
        </p:txBody>
      </p:sp>
      <p:sp>
        <p:nvSpPr>
          <p:cNvPr id="32771" name="Rectangle 5"/>
          <p:cNvSpPr>
            <a:spLocks noGrp="1" noChangeArrowheads="1"/>
          </p:cNvSpPr>
          <p:nvPr>
            <p:ph type="dt" sz="quarter"/>
          </p:nvPr>
        </p:nvSpPr>
        <p:spPr>
          <a:noFill/>
        </p:spPr>
        <p:txBody>
          <a:bodyPr/>
          <a:lstStyle/>
          <a:p>
            <a:r>
              <a:rPr lang="en-GB" i="0"/>
              <a:t>San Salvador</a:t>
            </a:r>
          </a:p>
          <a:p>
            <a:endParaRPr lang="en-GB"/>
          </a:p>
        </p:txBody>
      </p:sp>
      <p:sp>
        <p:nvSpPr>
          <p:cNvPr id="32772" name="Rectangle 9"/>
          <p:cNvSpPr>
            <a:spLocks noGrp="1" noChangeArrowheads="1"/>
          </p:cNvSpPr>
          <p:nvPr>
            <p:ph type="sldNum" sz="quarter"/>
          </p:nvPr>
        </p:nvSpPr>
        <p:spPr>
          <a:noFill/>
        </p:spPr>
        <p:txBody>
          <a:bodyPr/>
          <a:lstStyle/>
          <a:p>
            <a:r>
              <a:rPr lang="en-GB"/>
              <a:t>Page No. </a:t>
            </a:r>
            <a:fld id="{30FC03B5-D6A5-D541-83CA-F7969FFD45F8}" type="slidenum">
              <a:rPr lang="en-GB"/>
              <a:pPr/>
              <a:t>9</a:t>
            </a:fld>
            <a:endParaRPr lang="en-GB"/>
          </a:p>
        </p:txBody>
      </p:sp>
      <p:sp>
        <p:nvSpPr>
          <p:cNvPr id="32773" name="Rectangle 2"/>
          <p:cNvSpPr>
            <a:spLocks noGrp="1" noRot="1" noChangeAspect="1" noChangeArrowheads="1" noTextEdit="1"/>
          </p:cNvSpPr>
          <p:nvPr>
            <p:ph type="sldImg"/>
          </p:nvPr>
        </p:nvSpPr>
        <p:spPr>
          <a:xfrm>
            <a:off x="1143000" y="685800"/>
            <a:ext cx="4573588" cy="3429000"/>
          </a:xfrm>
          <a:ln/>
        </p:spPr>
      </p:sp>
      <p:sp>
        <p:nvSpPr>
          <p:cNvPr id="32774"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dirty="0" smtClean="0"/>
              <a:t>We</a:t>
            </a:r>
            <a:r>
              <a:rPr lang="fr-FR" dirty="0" smtClean="0"/>
              <a:t>’</a:t>
            </a:r>
            <a:r>
              <a:rPr lang="en-US" dirty="0" err="1" smtClean="0"/>
              <a:t>ll</a:t>
            </a:r>
            <a:r>
              <a:rPr lang="en-US" baseline="0" dirty="0" smtClean="0"/>
              <a:t> start with signal propagation, first signal scattering. </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EB419A-4727-6B49-8248-6318524E66C9}" type="datetime1">
              <a:rPr lang="en-US" smtClean="0"/>
              <a:t>7/8/13</a:t>
            </a:fld>
            <a:endParaRPr lang="en-US"/>
          </a:p>
        </p:txBody>
      </p:sp>
      <p:sp>
        <p:nvSpPr>
          <p:cNvPr id="5" name="Footer Placeholder 4"/>
          <p:cNvSpPr>
            <a:spLocks noGrp="1"/>
          </p:cNvSpPr>
          <p:nvPr>
            <p:ph type="ftr" sz="quarter" idx="11"/>
          </p:nvPr>
        </p:nvSpPr>
        <p:spPr/>
        <p:txBody>
          <a:bodyPr/>
          <a:lstStyle/>
          <a:p>
            <a:r>
              <a:rPr lang="en-US" smtClean="0"/>
              <a:t>Concepts in High Precision Data Analysis</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1101A1-8411-2146-BD69-909400A4B599}" type="datetime1">
              <a:rPr lang="en-US" smtClean="0"/>
              <a:t>7/8/13</a:t>
            </a:fld>
            <a:endParaRPr lang="en-US"/>
          </a:p>
        </p:txBody>
      </p:sp>
      <p:sp>
        <p:nvSpPr>
          <p:cNvPr id="5" name="Footer Placeholder 4"/>
          <p:cNvSpPr>
            <a:spLocks noGrp="1"/>
          </p:cNvSpPr>
          <p:nvPr>
            <p:ph type="ftr" sz="quarter" idx="11"/>
          </p:nvPr>
        </p:nvSpPr>
        <p:spPr/>
        <p:txBody>
          <a:bodyPr/>
          <a:lstStyle/>
          <a:p>
            <a:r>
              <a:rPr lang="en-US" smtClean="0"/>
              <a:t>Concepts in High Precision Data Analysis</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E64877-6473-354F-B2C4-16CB716CF2B7}" type="datetime1">
              <a:rPr lang="en-US" smtClean="0"/>
              <a:t>7/8/13</a:t>
            </a:fld>
            <a:endParaRPr lang="en-US"/>
          </a:p>
        </p:txBody>
      </p:sp>
      <p:sp>
        <p:nvSpPr>
          <p:cNvPr id="5" name="Footer Placeholder 4"/>
          <p:cNvSpPr>
            <a:spLocks noGrp="1"/>
          </p:cNvSpPr>
          <p:nvPr>
            <p:ph type="ftr" sz="quarter" idx="11"/>
          </p:nvPr>
        </p:nvSpPr>
        <p:spPr/>
        <p:txBody>
          <a:bodyPr/>
          <a:lstStyle/>
          <a:p>
            <a:r>
              <a:rPr lang="en-US" smtClean="0"/>
              <a:t>Concepts in High Precision Data Analysis</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C173D6-7B9C-A244-B093-6B64E8EE5E83}" type="datetime1">
              <a:rPr lang="en-US" smtClean="0"/>
              <a:t>7/8/13</a:t>
            </a:fld>
            <a:endParaRPr lang="en-US"/>
          </a:p>
        </p:txBody>
      </p:sp>
      <p:sp>
        <p:nvSpPr>
          <p:cNvPr id="5" name="Footer Placeholder 4"/>
          <p:cNvSpPr>
            <a:spLocks noGrp="1"/>
          </p:cNvSpPr>
          <p:nvPr>
            <p:ph type="ftr" sz="quarter" idx="11"/>
          </p:nvPr>
        </p:nvSpPr>
        <p:spPr/>
        <p:txBody>
          <a:bodyPr/>
          <a:lstStyle/>
          <a:p>
            <a:r>
              <a:rPr lang="en-US" smtClean="0"/>
              <a:t>Concepts in High Precision Data Analysis</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B7D3D5-6F0A-F544-A08B-7EE2056F3660}" type="datetime1">
              <a:rPr lang="en-US" smtClean="0"/>
              <a:t>7/8/13</a:t>
            </a:fld>
            <a:endParaRPr lang="en-US"/>
          </a:p>
        </p:txBody>
      </p:sp>
      <p:sp>
        <p:nvSpPr>
          <p:cNvPr id="5" name="Footer Placeholder 4"/>
          <p:cNvSpPr>
            <a:spLocks noGrp="1"/>
          </p:cNvSpPr>
          <p:nvPr>
            <p:ph type="ftr" sz="quarter" idx="11"/>
          </p:nvPr>
        </p:nvSpPr>
        <p:spPr/>
        <p:txBody>
          <a:bodyPr/>
          <a:lstStyle/>
          <a:p>
            <a:r>
              <a:rPr lang="en-US" smtClean="0"/>
              <a:t>Concepts in High Precision Data Analysis</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7B7831-3F5F-F147-8320-3FC2DD4A0F44}" type="datetime1">
              <a:rPr lang="en-US" smtClean="0"/>
              <a:t>7/8/13</a:t>
            </a:fld>
            <a:endParaRPr lang="en-US"/>
          </a:p>
        </p:txBody>
      </p:sp>
      <p:sp>
        <p:nvSpPr>
          <p:cNvPr id="6" name="Footer Placeholder 5"/>
          <p:cNvSpPr>
            <a:spLocks noGrp="1"/>
          </p:cNvSpPr>
          <p:nvPr>
            <p:ph type="ftr" sz="quarter" idx="11"/>
          </p:nvPr>
        </p:nvSpPr>
        <p:spPr/>
        <p:txBody>
          <a:bodyPr/>
          <a:lstStyle/>
          <a:p>
            <a:r>
              <a:rPr lang="en-US" smtClean="0"/>
              <a:t>Concepts in High Precision Data Analysis</a:t>
            </a:r>
            <a:endParaRPr lang="en-US"/>
          </a:p>
        </p:txBody>
      </p:sp>
      <p:sp>
        <p:nvSpPr>
          <p:cNvPr id="7" name="Slide Number Placeholder 6"/>
          <p:cNvSpPr>
            <a:spLocks noGrp="1"/>
          </p:cNvSpPr>
          <p:nvPr>
            <p:ph type="sldNum" sz="quarter" idx="12"/>
          </p:nvPr>
        </p:nvSpPr>
        <p:spPr/>
        <p:txBody>
          <a:bodyPr/>
          <a:lstStyle/>
          <a:p>
            <a:fld id="{1E733780-A431-4245-B6C8-30D07426687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9FA6EE-63F7-FC42-9E7C-1411F42B8082}" type="datetime1">
              <a:rPr lang="en-US" smtClean="0"/>
              <a:t>7/8/13</a:t>
            </a:fld>
            <a:endParaRPr lang="en-US"/>
          </a:p>
        </p:txBody>
      </p:sp>
      <p:sp>
        <p:nvSpPr>
          <p:cNvPr id="8" name="Footer Placeholder 7"/>
          <p:cNvSpPr>
            <a:spLocks noGrp="1"/>
          </p:cNvSpPr>
          <p:nvPr>
            <p:ph type="ftr" sz="quarter" idx="11"/>
          </p:nvPr>
        </p:nvSpPr>
        <p:spPr/>
        <p:txBody>
          <a:bodyPr/>
          <a:lstStyle/>
          <a:p>
            <a:r>
              <a:rPr lang="en-US" smtClean="0"/>
              <a:t>Concepts in High Precision Data Analysis</a:t>
            </a:r>
            <a:endParaRPr lang="en-US"/>
          </a:p>
        </p:txBody>
      </p:sp>
      <p:sp>
        <p:nvSpPr>
          <p:cNvPr id="9" name="Slide Number Placeholder 8"/>
          <p:cNvSpPr>
            <a:spLocks noGrp="1"/>
          </p:cNvSpPr>
          <p:nvPr>
            <p:ph type="sldNum" sz="quarter" idx="12"/>
          </p:nvPr>
        </p:nvSpPr>
        <p:spPr/>
        <p:txBody>
          <a:bodyPr/>
          <a:lstStyle/>
          <a:p>
            <a:fld id="{1E733780-A431-4245-B6C8-30D07426687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6583D8-A676-D24C-B0A4-C3ABCC8652FB}" type="datetime1">
              <a:rPr lang="en-US" smtClean="0"/>
              <a:t>7/8/13</a:t>
            </a:fld>
            <a:endParaRPr lang="en-US"/>
          </a:p>
        </p:txBody>
      </p:sp>
      <p:sp>
        <p:nvSpPr>
          <p:cNvPr id="4" name="Footer Placeholder 3"/>
          <p:cNvSpPr>
            <a:spLocks noGrp="1"/>
          </p:cNvSpPr>
          <p:nvPr>
            <p:ph type="ftr" sz="quarter" idx="11"/>
          </p:nvPr>
        </p:nvSpPr>
        <p:spPr/>
        <p:txBody>
          <a:bodyPr/>
          <a:lstStyle/>
          <a:p>
            <a:r>
              <a:rPr lang="en-US" smtClean="0"/>
              <a:t>Concepts in High Precision Data Analysis</a:t>
            </a:r>
            <a:endParaRPr lang="en-US"/>
          </a:p>
        </p:txBody>
      </p:sp>
      <p:sp>
        <p:nvSpPr>
          <p:cNvPr id="5" name="Slide Number Placeholder 4"/>
          <p:cNvSpPr>
            <a:spLocks noGrp="1"/>
          </p:cNvSpPr>
          <p:nvPr>
            <p:ph type="sldNum" sz="quarter" idx="12"/>
          </p:nvPr>
        </p:nvSpPr>
        <p:spPr/>
        <p:txBody>
          <a:bodyPr/>
          <a:lstStyle/>
          <a:p>
            <a:fld id="{1E733780-A431-4245-B6C8-30D07426687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1F75B3-D65A-D14E-93B0-9A16B15EDD80}" type="datetime1">
              <a:rPr lang="en-US" smtClean="0"/>
              <a:t>7/8/13</a:t>
            </a:fld>
            <a:endParaRPr lang="en-US"/>
          </a:p>
        </p:txBody>
      </p:sp>
      <p:sp>
        <p:nvSpPr>
          <p:cNvPr id="3" name="Footer Placeholder 2"/>
          <p:cNvSpPr>
            <a:spLocks noGrp="1"/>
          </p:cNvSpPr>
          <p:nvPr>
            <p:ph type="ftr" sz="quarter" idx="11"/>
          </p:nvPr>
        </p:nvSpPr>
        <p:spPr/>
        <p:txBody>
          <a:bodyPr/>
          <a:lstStyle/>
          <a:p>
            <a:r>
              <a:rPr lang="en-US" smtClean="0"/>
              <a:t>Concepts in High Precision Data Analysis</a:t>
            </a:r>
            <a:endParaRPr lang="en-US"/>
          </a:p>
        </p:txBody>
      </p:sp>
      <p:sp>
        <p:nvSpPr>
          <p:cNvPr id="4" name="Slide Number Placeholder 3"/>
          <p:cNvSpPr>
            <a:spLocks noGrp="1"/>
          </p:cNvSpPr>
          <p:nvPr>
            <p:ph type="sldNum" sz="quarter" idx="12"/>
          </p:nvPr>
        </p:nvSpPr>
        <p:spPr/>
        <p:txBody>
          <a:bodyPr/>
          <a:lstStyle/>
          <a:p>
            <a:fld id="{1E733780-A431-4245-B6C8-30D07426687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38B7E0-2EBC-9348-A534-BEB2D2F7826C}" type="datetime1">
              <a:rPr lang="en-US" smtClean="0"/>
              <a:t>7/8/13</a:t>
            </a:fld>
            <a:endParaRPr lang="en-US"/>
          </a:p>
        </p:txBody>
      </p:sp>
      <p:sp>
        <p:nvSpPr>
          <p:cNvPr id="6" name="Footer Placeholder 5"/>
          <p:cNvSpPr>
            <a:spLocks noGrp="1"/>
          </p:cNvSpPr>
          <p:nvPr>
            <p:ph type="ftr" sz="quarter" idx="11"/>
          </p:nvPr>
        </p:nvSpPr>
        <p:spPr/>
        <p:txBody>
          <a:bodyPr/>
          <a:lstStyle/>
          <a:p>
            <a:r>
              <a:rPr lang="en-US" smtClean="0"/>
              <a:t>Concepts in High Precision Data Analysis</a:t>
            </a:r>
            <a:endParaRPr lang="en-US"/>
          </a:p>
        </p:txBody>
      </p:sp>
      <p:sp>
        <p:nvSpPr>
          <p:cNvPr id="7" name="Slide Number Placeholder 6"/>
          <p:cNvSpPr>
            <a:spLocks noGrp="1"/>
          </p:cNvSpPr>
          <p:nvPr>
            <p:ph type="sldNum" sz="quarter" idx="12"/>
          </p:nvPr>
        </p:nvSpPr>
        <p:spPr/>
        <p:txBody>
          <a:bodyPr/>
          <a:lstStyle/>
          <a:p>
            <a:fld id="{1E733780-A431-4245-B6C8-30D07426687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92B0CF-41F5-1D49-83A7-ADA7C8C5CA49}" type="datetime1">
              <a:rPr lang="en-US" smtClean="0"/>
              <a:t>7/8/13</a:t>
            </a:fld>
            <a:endParaRPr lang="en-US"/>
          </a:p>
        </p:txBody>
      </p:sp>
      <p:sp>
        <p:nvSpPr>
          <p:cNvPr id="6" name="Footer Placeholder 5"/>
          <p:cNvSpPr>
            <a:spLocks noGrp="1"/>
          </p:cNvSpPr>
          <p:nvPr>
            <p:ph type="ftr" sz="quarter" idx="11"/>
          </p:nvPr>
        </p:nvSpPr>
        <p:spPr/>
        <p:txBody>
          <a:bodyPr/>
          <a:lstStyle/>
          <a:p>
            <a:r>
              <a:rPr lang="en-US" smtClean="0"/>
              <a:t>Concepts in High Precision Data Analysis</a:t>
            </a:r>
            <a:endParaRPr lang="en-US"/>
          </a:p>
        </p:txBody>
      </p:sp>
      <p:sp>
        <p:nvSpPr>
          <p:cNvPr id="7" name="Slide Number Placeholder 6"/>
          <p:cNvSpPr>
            <a:spLocks noGrp="1"/>
          </p:cNvSpPr>
          <p:nvPr>
            <p:ph type="sldNum" sz="quarter" idx="12"/>
          </p:nvPr>
        </p:nvSpPr>
        <p:spPr/>
        <p:txBody>
          <a:bodyPr/>
          <a:lstStyle/>
          <a:p>
            <a:fld id="{1E733780-A431-4245-B6C8-30D07426687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F789E3-6677-AB41-AB5D-C44FD0A93F07}" type="datetime1">
              <a:rPr lang="en-US" smtClean="0"/>
              <a:t>7/8/13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Concepts in High Precision Data Analysis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733780-A431-4245-B6C8-30D07426687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80414"/>
            <a:ext cx="7772400" cy="1755775"/>
          </a:xfrm>
        </p:spPr>
        <p:txBody>
          <a:bodyPr>
            <a:normAutofit/>
          </a:bodyPr>
          <a:lstStyle/>
          <a:p>
            <a:r>
              <a:rPr lang="en-US" dirty="0" smtClean="0"/>
              <a:t>Concepts in High Precision GPS Data Analysis </a:t>
            </a:r>
            <a:endParaRPr lang="en-US" dirty="0"/>
          </a:p>
        </p:txBody>
      </p:sp>
      <p:sp>
        <p:nvSpPr>
          <p:cNvPr id="3" name="Subtitle 2"/>
          <p:cNvSpPr>
            <a:spLocks noGrp="1"/>
          </p:cNvSpPr>
          <p:nvPr>
            <p:ph type="subTitle" idx="1"/>
          </p:nvPr>
        </p:nvSpPr>
        <p:spPr>
          <a:xfrm>
            <a:off x="1011426" y="5514211"/>
            <a:ext cx="6608234" cy="1062956"/>
          </a:xfrm>
        </p:spPr>
        <p:txBody>
          <a:bodyPr/>
          <a:lstStyle/>
          <a:p>
            <a:pPr>
              <a:spcBef>
                <a:spcPts val="300"/>
              </a:spcBef>
            </a:pPr>
            <a:r>
              <a:rPr lang="en-US" sz="1600" dirty="0" smtClean="0"/>
              <a:t>GPS Processing and Analysis with GAMIT/GLOBK/TRACK</a:t>
            </a:r>
          </a:p>
          <a:p>
            <a:pPr>
              <a:spcBef>
                <a:spcPts val="300"/>
              </a:spcBef>
            </a:pPr>
            <a:r>
              <a:rPr lang="en-US" sz="1600" dirty="0" smtClean="0"/>
              <a:t>T. Herring, R. King. M. Floyd – MIT</a:t>
            </a:r>
          </a:p>
          <a:p>
            <a:pPr>
              <a:spcBef>
                <a:spcPts val="300"/>
              </a:spcBef>
            </a:pPr>
            <a:r>
              <a:rPr lang="en-US" sz="1600" dirty="0" smtClean="0"/>
              <a:t>UNAVCO, Boulder -  July 8-12, 2013 </a:t>
            </a:r>
          </a:p>
          <a:p>
            <a:endParaRPr lang="en-US" dirty="0" smtClean="0"/>
          </a:p>
        </p:txBody>
      </p:sp>
      <p:sp>
        <p:nvSpPr>
          <p:cNvPr id="4" name="TextBox 3"/>
          <p:cNvSpPr txBox="1"/>
          <p:nvPr/>
        </p:nvSpPr>
        <p:spPr>
          <a:xfrm>
            <a:off x="1894206" y="2813075"/>
            <a:ext cx="4520637" cy="1569660"/>
          </a:xfrm>
          <a:prstGeom prst="rect">
            <a:avLst/>
          </a:prstGeom>
          <a:noFill/>
        </p:spPr>
        <p:txBody>
          <a:bodyPr wrap="square" rtlCol="0">
            <a:spAutoFit/>
          </a:bodyPr>
          <a:lstStyle/>
          <a:p>
            <a:r>
              <a:rPr lang="en-US" sz="2400" dirty="0" smtClean="0"/>
              <a:t>GPS observables</a:t>
            </a:r>
          </a:p>
          <a:p>
            <a:r>
              <a:rPr lang="en-US" sz="2400" dirty="0" smtClean="0"/>
              <a:t>Modeling the observations</a:t>
            </a:r>
          </a:p>
          <a:p>
            <a:r>
              <a:rPr lang="en-US" sz="2400" dirty="0" smtClean="0"/>
              <a:t>Limits of GPS accuracy</a:t>
            </a:r>
          </a:p>
          <a:p>
            <a:r>
              <a:rPr lang="en-US" sz="2400" dirty="0" smtClean="0"/>
              <a:t>Time series analysis </a:t>
            </a:r>
            <a:endParaRPr lang="en-US" sz="2400" dirty="0"/>
          </a:p>
        </p:txBody>
      </p:sp>
    </p:spTree>
    <p:extLst>
      <p:ext uri="{BB962C8B-B14F-4D97-AF65-F5344CB8AC3E}">
        <p14:creationId xmlns:p14="http://schemas.microsoft.com/office/powerpoint/2010/main" val="140966393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838200" y="304800"/>
            <a:ext cx="7239000" cy="914400"/>
          </a:xfrm>
        </p:spPr>
        <p:txBody>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0" dirty="0" smtClean="0">
                <a:solidFill>
                  <a:srgbClr val="000000"/>
                </a:solidFill>
              </a:rPr>
              <a:t>Multipath is interference between the direct and a far-field reflected signal (geometric optics apply)</a:t>
            </a:r>
            <a:endParaRPr lang="en-GB" sz="2400" dirty="0" smtClean="0">
              <a:solidFill>
                <a:srgbClr val="000000"/>
              </a:solidFill>
            </a:endParaRPr>
          </a:p>
        </p:txBody>
      </p:sp>
      <p:sp>
        <p:nvSpPr>
          <p:cNvPr id="33795" name="Text Box 2"/>
          <p:cNvSpPr txBox="1">
            <a:spLocks noChangeArrowheads="1"/>
          </p:cNvSpPr>
          <p:nvPr/>
        </p:nvSpPr>
        <p:spPr bwMode="auto">
          <a:xfrm>
            <a:off x="479425" y="1220788"/>
            <a:ext cx="180975" cy="519112"/>
          </a:xfrm>
          <a:prstGeom prst="rect">
            <a:avLst/>
          </a:prstGeom>
          <a:noFill/>
          <a:ln w="9525">
            <a:noFill/>
            <a:round/>
            <a:headEnd/>
            <a:tailEnd/>
          </a:ln>
        </p:spPr>
        <p:txBody>
          <a:bodyPr lIns="90000" tIns="46800" rIns="90000" bIns="46800" anchor="ctr">
            <a:prstTxWarp prst="textNoShape">
              <a:avLst/>
            </a:prstTxWarp>
            <a:spAutoFit/>
          </a:bodyPr>
          <a:lstStyle/>
          <a:p>
            <a:pPr algn="ctr">
              <a:lnSpc>
                <a:spcPct val="100000"/>
              </a:lnSpc>
              <a:buClr>
                <a:srgbClr val="FF3300"/>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800" b="1">
              <a:solidFill>
                <a:srgbClr val="FF3300"/>
              </a:solidFill>
              <a:latin typeface="Arial" charset="0"/>
            </a:endParaRPr>
          </a:p>
        </p:txBody>
      </p:sp>
      <p:sp>
        <p:nvSpPr>
          <p:cNvPr id="33796" name="Text Box 3"/>
          <p:cNvSpPr txBox="1">
            <a:spLocks noChangeArrowheads="1"/>
          </p:cNvSpPr>
          <p:nvPr/>
        </p:nvSpPr>
        <p:spPr bwMode="auto">
          <a:xfrm>
            <a:off x="304800" y="1905000"/>
            <a:ext cx="4681538" cy="1679575"/>
          </a:xfrm>
          <a:prstGeom prst="rect">
            <a:avLst/>
          </a:prstGeom>
          <a:noFill/>
          <a:ln w="9525">
            <a:noFill/>
            <a:round/>
            <a:headEnd/>
            <a:tailEnd/>
          </a:ln>
        </p:spPr>
        <p:txBody>
          <a:bodyPr lIns="90000" tIns="46800" rIns="90000" bIns="46800" anchor="ctr">
            <a:prstTxWarp prst="textNoShape">
              <a:avLst/>
            </a:prstTxWarp>
            <a:spAutoFit/>
          </a:bodyPr>
          <a:lstStyle/>
          <a:p>
            <a:pPr marL="166688" indent="-166688">
              <a:lnSpc>
                <a:spcPct val="115000"/>
              </a:lnSpc>
              <a:buClr>
                <a:srgbClr val="99CCFF"/>
              </a:buClr>
              <a:buFont typeface="Arial" charset="0"/>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en-GB" sz="1800" dirty="0">
                <a:latin typeface="Arial" charset="0"/>
              </a:rPr>
              <a:t>Avoid Reflective Surfaces</a:t>
            </a:r>
          </a:p>
          <a:p>
            <a:pPr marL="166688" indent="-166688">
              <a:lnSpc>
                <a:spcPct val="115000"/>
              </a:lnSpc>
              <a:buClr>
                <a:srgbClr val="99CCFF"/>
              </a:buClr>
              <a:buFont typeface="Arial" charset="0"/>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en-GB" sz="1800" dirty="0">
                <a:latin typeface="Arial" charset="0"/>
              </a:rPr>
              <a:t>Use a Ground Plane Antenna </a:t>
            </a:r>
          </a:p>
          <a:p>
            <a:pPr marL="166688" indent="-166688">
              <a:lnSpc>
                <a:spcPct val="115000"/>
              </a:lnSpc>
              <a:buClr>
                <a:srgbClr val="99CCFF"/>
              </a:buClr>
              <a:buFont typeface="Arial" charset="0"/>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en-GB" dirty="0" smtClean="0">
                <a:latin typeface="Arial" charset="0"/>
              </a:rPr>
              <a:t>Avoid near-ground mounts</a:t>
            </a:r>
            <a:endParaRPr lang="en-GB" sz="1800" dirty="0">
              <a:latin typeface="Arial" charset="0"/>
            </a:endParaRPr>
          </a:p>
          <a:p>
            <a:pPr marL="166688" indent="-166688">
              <a:lnSpc>
                <a:spcPct val="115000"/>
              </a:lnSpc>
              <a:buClr>
                <a:srgbClr val="99CCFF"/>
              </a:buClr>
              <a:buFont typeface="Arial" charset="0"/>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en-GB" sz="1800" dirty="0">
                <a:latin typeface="Arial" charset="0"/>
              </a:rPr>
              <a:t>Observe for many hours</a:t>
            </a:r>
          </a:p>
          <a:p>
            <a:pPr marL="166688" indent="-166688">
              <a:lnSpc>
                <a:spcPct val="115000"/>
              </a:lnSpc>
              <a:buClr>
                <a:srgbClr val="99CCFF"/>
              </a:buClr>
              <a:buFont typeface="Arial" charset="0"/>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en-GB" sz="1800" dirty="0">
                <a:latin typeface="Arial" charset="0"/>
              </a:rPr>
              <a:t>Remove with average from many days</a:t>
            </a:r>
            <a:endParaRPr lang="en-GB" sz="1800" b="1" dirty="0">
              <a:latin typeface="Arial" charset="0"/>
            </a:endParaRPr>
          </a:p>
        </p:txBody>
      </p:sp>
      <p:grpSp>
        <p:nvGrpSpPr>
          <p:cNvPr id="2" name="Group 4"/>
          <p:cNvGrpSpPr>
            <a:grpSpLocks/>
          </p:cNvGrpSpPr>
          <p:nvPr/>
        </p:nvGrpSpPr>
        <p:grpSpPr bwMode="auto">
          <a:xfrm>
            <a:off x="287338" y="1852613"/>
            <a:ext cx="8666162" cy="4416425"/>
            <a:chOff x="181" y="1167"/>
            <a:chExt cx="5459" cy="2782"/>
          </a:xfrm>
        </p:grpSpPr>
        <p:sp>
          <p:nvSpPr>
            <p:cNvPr id="33799" name="Line 5"/>
            <p:cNvSpPr>
              <a:spLocks noChangeShapeType="1"/>
            </p:cNvSpPr>
            <p:nvPr/>
          </p:nvSpPr>
          <p:spPr bwMode="auto">
            <a:xfrm>
              <a:off x="2352" y="2760"/>
              <a:ext cx="930" cy="120"/>
            </a:xfrm>
            <a:prstGeom prst="line">
              <a:avLst/>
            </a:prstGeom>
            <a:noFill/>
            <a:ln w="57240">
              <a:solidFill>
                <a:srgbClr val="99CCFF"/>
              </a:solidFill>
              <a:prstDash val="sysDot"/>
              <a:miter lim="800000"/>
              <a:headEnd/>
              <a:tailEnd type="triangle" w="med" len="med"/>
            </a:ln>
          </p:spPr>
          <p:txBody>
            <a:bodyPr>
              <a:prstTxWarp prst="textNoShape">
                <a:avLst/>
              </a:prstTxWarp>
            </a:bodyPr>
            <a:lstStyle/>
            <a:p>
              <a:endParaRPr lang="en-US"/>
            </a:p>
          </p:txBody>
        </p:sp>
        <p:sp>
          <p:nvSpPr>
            <p:cNvPr id="33800" name="Line 6"/>
            <p:cNvSpPr>
              <a:spLocks noChangeShapeType="1"/>
            </p:cNvSpPr>
            <p:nvPr/>
          </p:nvSpPr>
          <p:spPr bwMode="auto">
            <a:xfrm flipH="1" flipV="1">
              <a:off x="3429" y="2985"/>
              <a:ext cx="516" cy="546"/>
            </a:xfrm>
            <a:prstGeom prst="line">
              <a:avLst/>
            </a:prstGeom>
            <a:noFill/>
            <a:ln w="57240">
              <a:solidFill>
                <a:srgbClr val="99CCFF"/>
              </a:solidFill>
              <a:prstDash val="sysDot"/>
              <a:miter lim="800000"/>
              <a:headEnd/>
              <a:tailEnd type="triangle" w="med" len="med"/>
            </a:ln>
          </p:spPr>
          <p:txBody>
            <a:bodyPr>
              <a:prstTxWarp prst="textNoShape">
                <a:avLst/>
              </a:prstTxWarp>
            </a:bodyPr>
            <a:lstStyle/>
            <a:p>
              <a:endParaRPr lang="en-US"/>
            </a:p>
          </p:txBody>
        </p:sp>
        <p:grpSp>
          <p:nvGrpSpPr>
            <p:cNvPr id="3" name="Group 7"/>
            <p:cNvGrpSpPr>
              <a:grpSpLocks/>
            </p:cNvGrpSpPr>
            <p:nvPr/>
          </p:nvGrpSpPr>
          <p:grpSpPr bwMode="auto">
            <a:xfrm>
              <a:off x="3471" y="1710"/>
              <a:ext cx="1842" cy="1146"/>
              <a:chOff x="3471" y="1710"/>
              <a:chExt cx="1842" cy="1146"/>
            </a:xfrm>
          </p:grpSpPr>
          <p:sp>
            <p:nvSpPr>
              <p:cNvPr id="33825" name="Line 8"/>
              <p:cNvSpPr>
                <a:spLocks noChangeShapeType="1"/>
              </p:cNvSpPr>
              <p:nvPr/>
            </p:nvSpPr>
            <p:spPr bwMode="auto">
              <a:xfrm flipH="1">
                <a:off x="3471" y="1710"/>
                <a:ext cx="1842" cy="1146"/>
              </a:xfrm>
              <a:prstGeom prst="line">
                <a:avLst/>
              </a:prstGeom>
              <a:noFill/>
              <a:ln w="57240">
                <a:solidFill>
                  <a:srgbClr val="99CCFF"/>
                </a:solidFill>
                <a:prstDash val="sysDot"/>
                <a:miter lim="800000"/>
                <a:headEnd/>
                <a:tailEnd type="triangle" w="med" len="med"/>
              </a:ln>
            </p:spPr>
            <p:txBody>
              <a:bodyPr>
                <a:prstTxWarp prst="textNoShape">
                  <a:avLst/>
                </a:prstTxWarp>
              </a:bodyPr>
              <a:lstStyle/>
              <a:p>
                <a:endParaRPr lang="en-US"/>
              </a:p>
            </p:txBody>
          </p:sp>
          <p:sp>
            <p:nvSpPr>
              <p:cNvPr id="33826" name="Text Box 9"/>
              <p:cNvSpPr txBox="1">
                <a:spLocks noChangeArrowheads="1"/>
              </p:cNvSpPr>
              <p:nvPr/>
            </p:nvSpPr>
            <p:spPr bwMode="auto">
              <a:xfrm rot="-1920000">
                <a:off x="3796" y="2345"/>
                <a:ext cx="994" cy="231"/>
              </a:xfrm>
              <a:prstGeom prst="rect">
                <a:avLst/>
              </a:prstGeom>
              <a:noFill/>
              <a:ln w="9525">
                <a:noFill/>
                <a:round/>
                <a:headEnd/>
                <a:tailEnd/>
              </a:ln>
            </p:spPr>
            <p:txBody>
              <a:bodyPr wrap="none" lIns="90000" tIns="46800" rIns="90000" bIns="46800" anchor="ctr">
                <a:prstTxWarp prst="textNoShape">
                  <a:avLst/>
                </a:prstTxWarp>
                <a:spAutoFit/>
              </a:bodyPr>
              <a:lstStyle/>
              <a:p>
                <a:pPr algn="ctr">
                  <a:lnSpc>
                    <a:spcPct val="100000"/>
                  </a:lnSpc>
                  <a:buClr>
                    <a:srgbClr val="99CC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a:solidFill>
                      <a:srgbClr val="99CCFF"/>
                    </a:solidFill>
                    <a:latin typeface="Arial" charset="0"/>
                  </a:rPr>
                  <a:t>Direct Signal</a:t>
                </a:r>
              </a:p>
            </p:txBody>
          </p:sp>
        </p:grpSp>
        <p:grpSp>
          <p:nvGrpSpPr>
            <p:cNvPr id="4" name="Group 10"/>
            <p:cNvGrpSpPr>
              <a:grpSpLocks/>
            </p:cNvGrpSpPr>
            <p:nvPr/>
          </p:nvGrpSpPr>
          <p:grpSpPr bwMode="auto">
            <a:xfrm>
              <a:off x="3927" y="1716"/>
              <a:ext cx="1362" cy="1824"/>
              <a:chOff x="3927" y="1716"/>
              <a:chExt cx="1362" cy="1824"/>
            </a:xfrm>
          </p:grpSpPr>
          <p:sp>
            <p:nvSpPr>
              <p:cNvPr id="33823" name="Line 11"/>
              <p:cNvSpPr>
                <a:spLocks noChangeShapeType="1"/>
              </p:cNvSpPr>
              <p:nvPr/>
            </p:nvSpPr>
            <p:spPr bwMode="auto">
              <a:xfrm flipH="1">
                <a:off x="3927" y="1716"/>
                <a:ext cx="1362" cy="1824"/>
              </a:xfrm>
              <a:prstGeom prst="line">
                <a:avLst/>
              </a:prstGeom>
              <a:noFill/>
              <a:ln w="57240">
                <a:solidFill>
                  <a:srgbClr val="99CCFF"/>
                </a:solidFill>
                <a:prstDash val="sysDot"/>
                <a:miter lim="800000"/>
                <a:headEnd/>
                <a:tailEnd/>
              </a:ln>
            </p:spPr>
            <p:txBody>
              <a:bodyPr>
                <a:prstTxWarp prst="textNoShape">
                  <a:avLst/>
                </a:prstTxWarp>
              </a:bodyPr>
              <a:lstStyle/>
              <a:p>
                <a:endParaRPr lang="en-US"/>
              </a:p>
            </p:txBody>
          </p:sp>
          <p:sp>
            <p:nvSpPr>
              <p:cNvPr id="33824" name="Text Box 12"/>
              <p:cNvSpPr txBox="1">
                <a:spLocks noChangeArrowheads="1"/>
              </p:cNvSpPr>
              <p:nvPr/>
            </p:nvSpPr>
            <p:spPr bwMode="auto">
              <a:xfrm rot="-3300000">
                <a:off x="4107" y="2583"/>
                <a:ext cx="1234" cy="231"/>
              </a:xfrm>
              <a:prstGeom prst="rect">
                <a:avLst/>
              </a:prstGeom>
              <a:noFill/>
              <a:ln w="9525">
                <a:noFill/>
                <a:round/>
                <a:headEnd/>
                <a:tailEnd/>
              </a:ln>
            </p:spPr>
            <p:txBody>
              <a:bodyPr wrap="none" lIns="90000" tIns="46800" rIns="90000" bIns="46800" anchor="ctr">
                <a:prstTxWarp prst="textNoShape">
                  <a:avLst/>
                </a:prstTxWarp>
                <a:spAutoFit/>
              </a:bodyPr>
              <a:lstStyle/>
              <a:p>
                <a:pPr algn="ctr">
                  <a:lnSpc>
                    <a:spcPct val="100000"/>
                  </a:lnSpc>
                  <a:buClr>
                    <a:srgbClr val="99CC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a:solidFill>
                      <a:srgbClr val="99CCFF"/>
                    </a:solidFill>
                    <a:latin typeface="Arial" charset="0"/>
                  </a:rPr>
                  <a:t>Reflected Signal</a:t>
                </a:r>
              </a:p>
            </p:txBody>
          </p:sp>
        </p:grpSp>
        <p:grpSp>
          <p:nvGrpSpPr>
            <p:cNvPr id="5" name="Group 13"/>
            <p:cNvGrpSpPr>
              <a:grpSpLocks/>
            </p:cNvGrpSpPr>
            <p:nvPr/>
          </p:nvGrpSpPr>
          <p:grpSpPr bwMode="auto">
            <a:xfrm>
              <a:off x="2859" y="2873"/>
              <a:ext cx="782" cy="713"/>
              <a:chOff x="2859" y="2873"/>
              <a:chExt cx="782" cy="713"/>
            </a:xfrm>
          </p:grpSpPr>
          <p:sp>
            <p:nvSpPr>
              <p:cNvPr id="33815" name="Text Box 14"/>
              <p:cNvSpPr txBox="1">
                <a:spLocks noChangeArrowheads="1"/>
              </p:cNvSpPr>
              <p:nvPr/>
            </p:nvSpPr>
            <p:spPr bwMode="auto">
              <a:xfrm>
                <a:off x="2859" y="2993"/>
                <a:ext cx="114" cy="231"/>
              </a:xfrm>
              <a:prstGeom prst="rect">
                <a:avLst/>
              </a:prstGeom>
              <a:noFill/>
              <a:ln w="9525">
                <a:noFill/>
                <a:round/>
                <a:headEnd/>
                <a:tailEnd/>
              </a:ln>
            </p:spPr>
            <p:txBody>
              <a:bodyPr wrap="none" lIns="90000" tIns="46800" rIns="90000" bIns="46800" anchor="ctr">
                <a:prstTxWarp prst="textNoShape">
                  <a:avLst/>
                </a:prstTxWarp>
                <a:spAutoFit/>
              </a:bodyPr>
              <a:lstStyle/>
              <a:p>
                <a:pPr algn="ctr">
                  <a:lnSpc>
                    <a:spcPct val="100000"/>
                  </a:lnSpc>
                  <a:buClr>
                    <a:srgbClr val="FFFF00"/>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800" b="1">
                  <a:solidFill>
                    <a:srgbClr val="FFFF00"/>
                  </a:solidFill>
                  <a:latin typeface="Arial" charset="0"/>
                </a:endParaRPr>
              </a:p>
            </p:txBody>
          </p:sp>
          <p:grpSp>
            <p:nvGrpSpPr>
              <p:cNvPr id="6" name="Group 15"/>
              <p:cNvGrpSpPr>
                <a:grpSpLocks/>
              </p:cNvGrpSpPr>
              <p:nvPr/>
            </p:nvGrpSpPr>
            <p:grpSpPr bwMode="auto">
              <a:xfrm>
                <a:off x="3132" y="2873"/>
                <a:ext cx="509" cy="713"/>
                <a:chOff x="3132" y="2873"/>
                <a:chExt cx="509" cy="713"/>
              </a:xfrm>
            </p:grpSpPr>
            <p:grpSp>
              <p:nvGrpSpPr>
                <p:cNvPr id="7" name="Group 16"/>
                <p:cNvGrpSpPr>
                  <a:grpSpLocks/>
                </p:cNvGrpSpPr>
                <p:nvPr/>
              </p:nvGrpSpPr>
              <p:grpSpPr bwMode="auto">
                <a:xfrm>
                  <a:off x="3132" y="2892"/>
                  <a:ext cx="509" cy="694"/>
                  <a:chOff x="3132" y="2892"/>
                  <a:chExt cx="509" cy="694"/>
                </a:xfrm>
              </p:grpSpPr>
              <p:pic>
                <p:nvPicPr>
                  <p:cNvPr id="33819" name="Picture 17"/>
                  <p:cNvPicPr>
                    <a:picLocks noChangeAspect="1" noChangeArrowheads="1"/>
                  </p:cNvPicPr>
                  <p:nvPr/>
                </p:nvPicPr>
                <p:blipFill>
                  <a:blip r:embed="rId3"/>
                  <a:srcRect/>
                  <a:stretch>
                    <a:fillRect/>
                  </a:stretch>
                </p:blipFill>
                <p:spPr bwMode="auto">
                  <a:xfrm>
                    <a:off x="3132" y="2972"/>
                    <a:ext cx="510" cy="615"/>
                  </a:xfrm>
                  <a:prstGeom prst="rect">
                    <a:avLst/>
                  </a:prstGeom>
                  <a:noFill/>
                  <a:ln w="9525">
                    <a:noFill/>
                    <a:round/>
                    <a:headEnd/>
                    <a:tailEnd/>
                  </a:ln>
                </p:spPr>
              </p:pic>
              <p:sp>
                <p:nvSpPr>
                  <p:cNvPr id="33820" name="Oval 18"/>
                  <p:cNvSpPr>
                    <a:spLocks noChangeArrowheads="1"/>
                  </p:cNvSpPr>
                  <p:nvPr/>
                </p:nvSpPr>
                <p:spPr bwMode="auto">
                  <a:xfrm>
                    <a:off x="3228" y="2892"/>
                    <a:ext cx="331" cy="65"/>
                  </a:xfrm>
                  <a:prstGeom prst="ellipse">
                    <a:avLst/>
                  </a:prstGeom>
                  <a:solidFill>
                    <a:srgbClr val="EAEAEA"/>
                  </a:solidFill>
                  <a:ln w="12600">
                    <a:solidFill>
                      <a:srgbClr val="3333CC"/>
                    </a:solidFill>
                    <a:miter lim="800000"/>
                    <a:headEnd/>
                    <a:tailEnd/>
                  </a:ln>
                </p:spPr>
                <p:txBody>
                  <a:bodyPr wrap="none" anchor="ctr">
                    <a:prstTxWarp prst="textNoShape">
                      <a:avLst/>
                    </a:prstTxWarp>
                  </a:bodyPr>
                  <a:lstStyle/>
                  <a:p>
                    <a:endParaRPr lang="en-US"/>
                  </a:p>
                </p:txBody>
              </p:sp>
              <p:sp>
                <p:nvSpPr>
                  <p:cNvPr id="33821" name="Line 19"/>
                  <p:cNvSpPr>
                    <a:spLocks noChangeShapeType="1"/>
                  </p:cNvSpPr>
                  <p:nvPr/>
                </p:nvSpPr>
                <p:spPr bwMode="auto">
                  <a:xfrm flipV="1">
                    <a:off x="3324" y="2905"/>
                    <a:ext cx="60" cy="19"/>
                  </a:xfrm>
                  <a:prstGeom prst="line">
                    <a:avLst/>
                  </a:prstGeom>
                  <a:noFill/>
                  <a:ln w="12600">
                    <a:solidFill>
                      <a:srgbClr val="FFFFFF"/>
                    </a:solidFill>
                    <a:miter lim="800000"/>
                    <a:headEnd/>
                    <a:tailEnd/>
                  </a:ln>
                </p:spPr>
                <p:txBody>
                  <a:bodyPr>
                    <a:prstTxWarp prst="textNoShape">
                      <a:avLst/>
                    </a:prstTxWarp>
                  </a:bodyPr>
                  <a:lstStyle/>
                  <a:p>
                    <a:endParaRPr lang="en-US"/>
                  </a:p>
                </p:txBody>
              </p:sp>
              <p:sp>
                <p:nvSpPr>
                  <p:cNvPr id="33822" name="Line 20"/>
                  <p:cNvSpPr>
                    <a:spLocks noChangeShapeType="1"/>
                  </p:cNvSpPr>
                  <p:nvPr/>
                </p:nvSpPr>
                <p:spPr bwMode="auto">
                  <a:xfrm>
                    <a:off x="3383" y="2911"/>
                    <a:ext cx="50" cy="2"/>
                  </a:xfrm>
                  <a:prstGeom prst="line">
                    <a:avLst/>
                  </a:prstGeom>
                  <a:noFill/>
                  <a:ln w="12600">
                    <a:solidFill>
                      <a:srgbClr val="FFFFFF"/>
                    </a:solidFill>
                    <a:miter lim="800000"/>
                    <a:headEnd/>
                    <a:tailEnd/>
                  </a:ln>
                </p:spPr>
                <p:txBody>
                  <a:bodyPr>
                    <a:prstTxWarp prst="textNoShape">
                      <a:avLst/>
                    </a:prstTxWarp>
                  </a:bodyPr>
                  <a:lstStyle/>
                  <a:p>
                    <a:endParaRPr lang="en-US"/>
                  </a:p>
                </p:txBody>
              </p:sp>
            </p:grpSp>
            <p:sp>
              <p:nvSpPr>
                <p:cNvPr id="33818" name="AutoShape 21"/>
                <p:cNvSpPr>
                  <a:spLocks noChangeArrowheads="1"/>
                </p:cNvSpPr>
                <p:nvPr/>
              </p:nvSpPr>
              <p:spPr bwMode="auto">
                <a:xfrm flipV="1">
                  <a:off x="3318" y="2873"/>
                  <a:ext cx="135" cy="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0 w 21600"/>
                    <a:gd name="T13" fmla="*/ 4408 h 21600"/>
                    <a:gd name="T14" fmla="*/ 17120 w 21600"/>
                    <a:gd name="T15" fmla="*/ 1719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grpSp>
        </p:grpSp>
        <p:grpSp>
          <p:nvGrpSpPr>
            <p:cNvPr id="8" name="Group 22"/>
            <p:cNvGrpSpPr>
              <a:grpSpLocks/>
            </p:cNvGrpSpPr>
            <p:nvPr/>
          </p:nvGrpSpPr>
          <p:grpSpPr bwMode="auto">
            <a:xfrm>
              <a:off x="181" y="1167"/>
              <a:ext cx="5459" cy="2782"/>
              <a:chOff x="181" y="1167"/>
              <a:chExt cx="5459" cy="2782"/>
            </a:xfrm>
          </p:grpSpPr>
          <p:grpSp>
            <p:nvGrpSpPr>
              <p:cNvPr id="9" name="Group 23"/>
              <p:cNvGrpSpPr>
                <a:grpSpLocks/>
              </p:cNvGrpSpPr>
              <p:nvPr/>
            </p:nvGrpSpPr>
            <p:grpSpPr bwMode="auto">
              <a:xfrm>
                <a:off x="2349" y="1680"/>
                <a:ext cx="3030" cy="1080"/>
                <a:chOff x="2349" y="1680"/>
                <a:chExt cx="3030" cy="1080"/>
              </a:xfrm>
            </p:grpSpPr>
            <p:sp>
              <p:nvSpPr>
                <p:cNvPr id="33813" name="Line 24"/>
                <p:cNvSpPr>
                  <a:spLocks noChangeShapeType="1"/>
                </p:cNvSpPr>
                <p:nvPr/>
              </p:nvSpPr>
              <p:spPr bwMode="auto">
                <a:xfrm flipH="1">
                  <a:off x="2349" y="1680"/>
                  <a:ext cx="3030" cy="1080"/>
                </a:xfrm>
                <a:prstGeom prst="line">
                  <a:avLst/>
                </a:prstGeom>
                <a:noFill/>
                <a:ln w="57240">
                  <a:solidFill>
                    <a:srgbClr val="99CCFF"/>
                  </a:solidFill>
                  <a:prstDash val="sysDot"/>
                  <a:miter lim="800000"/>
                  <a:headEnd/>
                  <a:tailEnd/>
                </a:ln>
              </p:spPr>
              <p:txBody>
                <a:bodyPr>
                  <a:prstTxWarp prst="textNoShape">
                    <a:avLst/>
                  </a:prstTxWarp>
                </a:bodyPr>
                <a:lstStyle/>
                <a:p>
                  <a:endParaRPr lang="en-US"/>
                </a:p>
              </p:txBody>
            </p:sp>
            <p:sp>
              <p:nvSpPr>
                <p:cNvPr id="33814" name="Text Box 25"/>
                <p:cNvSpPr txBox="1">
                  <a:spLocks noChangeArrowheads="1"/>
                </p:cNvSpPr>
                <p:nvPr/>
              </p:nvSpPr>
              <p:spPr bwMode="auto">
                <a:xfrm rot="-1200000">
                  <a:off x="3026" y="2041"/>
                  <a:ext cx="1234" cy="231"/>
                </a:xfrm>
                <a:prstGeom prst="rect">
                  <a:avLst/>
                </a:prstGeom>
                <a:noFill/>
                <a:ln w="9525">
                  <a:noFill/>
                  <a:round/>
                  <a:headEnd/>
                  <a:tailEnd/>
                </a:ln>
              </p:spPr>
              <p:txBody>
                <a:bodyPr wrap="none" lIns="90000" tIns="46800" rIns="90000" bIns="46800" anchor="ctr">
                  <a:prstTxWarp prst="textNoShape">
                    <a:avLst/>
                  </a:prstTxWarp>
                  <a:spAutoFit/>
                </a:bodyPr>
                <a:lstStyle/>
                <a:p>
                  <a:pPr algn="ctr">
                    <a:lnSpc>
                      <a:spcPct val="100000"/>
                    </a:lnSpc>
                    <a:buClr>
                      <a:srgbClr val="99CC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a:solidFill>
                        <a:srgbClr val="99CCFF"/>
                      </a:solidFill>
                      <a:latin typeface="Arial" charset="0"/>
                    </a:rPr>
                    <a:t>Reflected Signal</a:t>
                  </a:r>
                </a:p>
              </p:txBody>
            </p:sp>
          </p:grpSp>
          <p:grpSp>
            <p:nvGrpSpPr>
              <p:cNvPr id="10" name="Group 26"/>
              <p:cNvGrpSpPr>
                <a:grpSpLocks/>
              </p:cNvGrpSpPr>
              <p:nvPr/>
            </p:nvGrpSpPr>
            <p:grpSpPr bwMode="auto">
              <a:xfrm>
                <a:off x="181" y="2502"/>
                <a:ext cx="5194" cy="1447"/>
                <a:chOff x="181" y="2502"/>
                <a:chExt cx="5194" cy="1447"/>
              </a:xfrm>
            </p:grpSpPr>
            <p:sp>
              <p:nvSpPr>
                <p:cNvPr id="33809" name="Text Box 27"/>
                <p:cNvSpPr txBox="1">
                  <a:spLocks noChangeArrowheads="1"/>
                </p:cNvSpPr>
                <p:nvPr/>
              </p:nvSpPr>
              <p:spPr bwMode="auto">
                <a:xfrm>
                  <a:off x="3481" y="3661"/>
                  <a:ext cx="114" cy="288"/>
                </a:xfrm>
                <a:prstGeom prst="rect">
                  <a:avLst/>
                </a:prstGeom>
                <a:noFill/>
                <a:ln w="9525">
                  <a:noFill/>
                  <a:round/>
                  <a:headEnd/>
                  <a:tailEnd/>
                </a:ln>
              </p:spPr>
              <p:txBody>
                <a:bodyPr wrap="none" lIns="90000" tIns="46800" rIns="90000" bIns="46800" anchor="ctr">
                  <a:prstTxWarp prst="textNoShape">
                    <a:avLst/>
                  </a:prstTxWarp>
                  <a:spAutoFit/>
                </a:bodyPr>
                <a:lstStyle/>
                <a:p>
                  <a:pPr algn="ctr">
                    <a:lnSpc>
                      <a:spcPct val="100000"/>
                    </a:lnSpc>
                    <a:buClr>
                      <a:srgbClr val="FFFF00"/>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b="1">
                    <a:solidFill>
                      <a:srgbClr val="FFFF00"/>
                    </a:solidFill>
                    <a:latin typeface="Arial" charset="0"/>
                  </a:endParaRPr>
                </a:p>
              </p:txBody>
            </p:sp>
            <p:grpSp>
              <p:nvGrpSpPr>
                <p:cNvPr id="11" name="Group 28"/>
                <p:cNvGrpSpPr>
                  <a:grpSpLocks/>
                </p:cNvGrpSpPr>
                <p:nvPr/>
              </p:nvGrpSpPr>
              <p:grpSpPr bwMode="auto">
                <a:xfrm>
                  <a:off x="181" y="2502"/>
                  <a:ext cx="5194" cy="1217"/>
                  <a:chOff x="181" y="2502"/>
                  <a:chExt cx="5194" cy="1217"/>
                </a:xfrm>
              </p:grpSpPr>
              <p:pic>
                <p:nvPicPr>
                  <p:cNvPr id="33811" name="Picture 29"/>
                  <p:cNvPicPr>
                    <a:picLocks noChangeAspect="1" noChangeArrowheads="1"/>
                  </p:cNvPicPr>
                  <p:nvPr/>
                </p:nvPicPr>
                <p:blipFill>
                  <a:blip r:embed="rId4"/>
                  <a:srcRect/>
                  <a:stretch>
                    <a:fillRect/>
                  </a:stretch>
                </p:blipFill>
                <p:spPr bwMode="auto">
                  <a:xfrm>
                    <a:off x="181" y="2502"/>
                    <a:ext cx="2315" cy="1218"/>
                  </a:xfrm>
                  <a:prstGeom prst="rect">
                    <a:avLst/>
                  </a:prstGeom>
                  <a:noFill/>
                  <a:ln w="9525">
                    <a:noFill/>
                    <a:round/>
                    <a:headEnd/>
                    <a:tailEnd/>
                  </a:ln>
                </p:spPr>
              </p:pic>
              <p:sp>
                <p:nvSpPr>
                  <p:cNvPr id="33812" name="Rectangle 30"/>
                  <p:cNvSpPr>
                    <a:spLocks noChangeArrowheads="1"/>
                  </p:cNvSpPr>
                  <p:nvPr/>
                </p:nvSpPr>
                <p:spPr bwMode="auto">
                  <a:xfrm>
                    <a:off x="2352" y="3552"/>
                    <a:ext cx="3024" cy="96"/>
                  </a:xfrm>
                  <a:prstGeom prst="rect">
                    <a:avLst/>
                  </a:prstGeom>
                  <a:solidFill>
                    <a:srgbClr val="808080"/>
                  </a:solidFill>
                  <a:ln w="9360">
                    <a:solidFill>
                      <a:srgbClr val="808080"/>
                    </a:solidFill>
                    <a:miter lim="800000"/>
                    <a:headEnd/>
                    <a:tailEnd/>
                  </a:ln>
                </p:spPr>
                <p:txBody>
                  <a:bodyPr wrap="none" anchor="ctr">
                    <a:prstTxWarp prst="textNoShape">
                      <a:avLst/>
                    </a:prstTxWarp>
                  </a:bodyPr>
                  <a:lstStyle/>
                  <a:p>
                    <a:endParaRPr lang="en-US"/>
                  </a:p>
                </p:txBody>
              </p:sp>
            </p:grpSp>
          </p:grpSp>
          <p:grpSp>
            <p:nvGrpSpPr>
              <p:cNvPr id="12" name="Group 31"/>
              <p:cNvGrpSpPr>
                <a:grpSpLocks/>
              </p:cNvGrpSpPr>
              <p:nvPr/>
            </p:nvGrpSpPr>
            <p:grpSpPr bwMode="auto">
              <a:xfrm>
                <a:off x="5018" y="1167"/>
                <a:ext cx="622" cy="763"/>
                <a:chOff x="5018" y="1167"/>
                <a:chExt cx="622" cy="763"/>
              </a:xfrm>
            </p:grpSpPr>
            <p:sp>
              <p:nvSpPr>
                <p:cNvPr id="33808" name="Text Box 32"/>
                <p:cNvSpPr txBox="1">
                  <a:spLocks noChangeArrowheads="1"/>
                </p:cNvSpPr>
                <p:nvPr/>
              </p:nvSpPr>
              <p:spPr bwMode="auto">
                <a:xfrm>
                  <a:off x="5151" y="1167"/>
                  <a:ext cx="114" cy="250"/>
                </a:xfrm>
                <a:prstGeom prst="rect">
                  <a:avLst/>
                </a:prstGeom>
                <a:noFill/>
                <a:ln w="9525">
                  <a:noFill/>
                  <a:round/>
                  <a:headEnd/>
                  <a:tailEnd/>
                </a:ln>
              </p:spPr>
              <p:txBody>
                <a:bodyPr wrap="none" lIns="90000" tIns="46800" rIns="90000" bIns="46800" anchor="ctr">
                  <a:prstTxWarp prst="textNoShape">
                    <a:avLst/>
                  </a:prstTxWarp>
                  <a:spAutoFit/>
                </a:bodyPr>
                <a:lstStyle/>
                <a:p>
                  <a:pPr algn="ctr">
                    <a:lnSpc>
                      <a:spcPct val="100000"/>
                    </a:lnSpc>
                    <a:buClr>
                      <a:srgbClr val="FFFF00"/>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b="1">
                    <a:solidFill>
                      <a:srgbClr val="FFFF00"/>
                    </a:solidFill>
                    <a:latin typeface="Arial" charset="0"/>
                  </a:endParaRPr>
                </a:p>
              </p:txBody>
            </p:sp>
          </p:grpSp>
        </p:grpSp>
      </p:grpSp>
      <p:sp>
        <p:nvSpPr>
          <p:cNvPr id="33798" name="TextBox 33"/>
          <p:cNvSpPr txBox="1">
            <a:spLocks noChangeArrowheads="1"/>
          </p:cNvSpPr>
          <p:nvPr/>
        </p:nvSpPr>
        <p:spPr bwMode="auto">
          <a:xfrm>
            <a:off x="152400" y="1524000"/>
            <a:ext cx="5334000" cy="323850"/>
          </a:xfrm>
          <a:prstGeom prst="rect">
            <a:avLst/>
          </a:prstGeom>
          <a:noFill/>
          <a:ln w="9525">
            <a:noFill/>
            <a:miter lim="800000"/>
            <a:headEnd/>
            <a:tailEnd/>
          </a:ln>
        </p:spPr>
        <p:txBody>
          <a:bodyPr>
            <a:prstTxWarp prst="textNoShape">
              <a:avLst/>
            </a:prstTxWarp>
            <a:spAutoFit/>
          </a:bodyPr>
          <a:lstStyle/>
          <a:p>
            <a:r>
              <a:rPr lang="en-US" sz="1800">
                <a:latin typeface="Arial" charset="0"/>
              </a:rPr>
              <a:t>To mitigate the effects: </a:t>
            </a:r>
          </a:p>
        </p:txBody>
      </p:sp>
      <p:sp>
        <p:nvSpPr>
          <p:cNvPr id="35" name="Date Placeholder 34"/>
          <p:cNvSpPr>
            <a:spLocks noGrp="1"/>
          </p:cNvSpPr>
          <p:nvPr>
            <p:ph type="dt" sz="half" idx="10"/>
          </p:nvPr>
        </p:nvSpPr>
        <p:spPr/>
        <p:txBody>
          <a:bodyPr/>
          <a:lstStyle/>
          <a:p>
            <a:fld id="{57E52CC2-8160-0C47-AD94-54563E0AB8F3}" type="datetime1">
              <a:rPr lang="en-US" smtClean="0"/>
              <a:t>7/8/13</a:t>
            </a:fld>
            <a:endParaRPr lang="en-US"/>
          </a:p>
        </p:txBody>
      </p:sp>
      <p:sp>
        <p:nvSpPr>
          <p:cNvPr id="37" name="Footer Placeholder 36"/>
          <p:cNvSpPr>
            <a:spLocks noGrp="1"/>
          </p:cNvSpPr>
          <p:nvPr>
            <p:ph type="ftr" sz="quarter" idx="11"/>
          </p:nvPr>
        </p:nvSpPr>
        <p:spPr/>
        <p:txBody>
          <a:bodyPr/>
          <a:lstStyle/>
          <a:p>
            <a:r>
              <a:rPr lang="en-US" smtClean="0"/>
              <a:t>Concepts in High Precision Data Analysis</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srcRect/>
          <a:stretch>
            <a:fillRect/>
          </a:stretch>
        </p:blipFill>
        <p:spPr bwMode="auto">
          <a:xfrm>
            <a:off x="228600" y="381000"/>
            <a:ext cx="3095625" cy="2105025"/>
          </a:xfrm>
          <a:prstGeom prst="rect">
            <a:avLst/>
          </a:prstGeom>
          <a:noFill/>
          <a:ln w="9525">
            <a:noFill/>
            <a:miter lim="800000"/>
            <a:headEnd/>
            <a:tailEnd/>
          </a:ln>
        </p:spPr>
      </p:pic>
      <p:pic>
        <p:nvPicPr>
          <p:cNvPr id="35843" name="Picture 3"/>
          <p:cNvPicPr>
            <a:picLocks noChangeAspect="1" noChangeArrowheads="1"/>
          </p:cNvPicPr>
          <p:nvPr/>
        </p:nvPicPr>
        <p:blipFill>
          <a:blip r:embed="rId4"/>
          <a:srcRect/>
          <a:stretch>
            <a:fillRect/>
          </a:stretch>
        </p:blipFill>
        <p:spPr bwMode="auto">
          <a:xfrm>
            <a:off x="3657600" y="228600"/>
            <a:ext cx="3209925" cy="4457700"/>
          </a:xfrm>
          <a:prstGeom prst="rect">
            <a:avLst/>
          </a:prstGeom>
          <a:noFill/>
          <a:ln w="9525">
            <a:noFill/>
            <a:miter lim="800000"/>
            <a:headEnd/>
            <a:tailEnd/>
          </a:ln>
        </p:spPr>
      </p:pic>
      <p:sp>
        <p:nvSpPr>
          <p:cNvPr id="35844" name="Text Box 4"/>
          <p:cNvSpPr txBox="1">
            <a:spLocks noChangeArrowheads="1"/>
          </p:cNvSpPr>
          <p:nvPr/>
        </p:nvSpPr>
        <p:spPr bwMode="auto">
          <a:xfrm>
            <a:off x="304800" y="2895600"/>
            <a:ext cx="2835275" cy="830263"/>
          </a:xfrm>
          <a:prstGeom prst="rect">
            <a:avLst/>
          </a:prstGeom>
          <a:noFill/>
          <a:ln w="9525">
            <a:noFill/>
            <a:miter lim="800000"/>
            <a:headEnd/>
            <a:tailEnd/>
          </a:ln>
        </p:spPr>
        <p:txBody>
          <a:bodyPr>
            <a:prstTxWarp prst="textNoShape">
              <a:avLst/>
            </a:prstTxWarp>
            <a:spAutoFit/>
          </a:bodyPr>
          <a:lstStyle/>
          <a:p>
            <a:pPr>
              <a:lnSpc>
                <a:spcPct val="100000"/>
              </a:lnSpc>
            </a:pPr>
            <a:r>
              <a:rPr lang="en-US" sz="1600">
                <a:latin typeface="Arial" charset="0"/>
              </a:rPr>
              <a:t>Simple geometry for incidence of a direct and reflected signal </a:t>
            </a:r>
          </a:p>
        </p:txBody>
      </p:sp>
      <p:sp>
        <p:nvSpPr>
          <p:cNvPr id="35845" name="Text Box 5"/>
          <p:cNvSpPr txBox="1">
            <a:spLocks noChangeArrowheads="1"/>
          </p:cNvSpPr>
          <p:nvPr/>
        </p:nvSpPr>
        <p:spPr bwMode="auto">
          <a:xfrm>
            <a:off x="898525" y="4994275"/>
            <a:ext cx="6950075" cy="798513"/>
          </a:xfrm>
          <a:prstGeom prst="rect">
            <a:avLst/>
          </a:prstGeom>
          <a:noFill/>
          <a:ln w="9525">
            <a:noFill/>
            <a:miter lim="800000"/>
            <a:headEnd/>
            <a:tailEnd/>
          </a:ln>
        </p:spPr>
        <p:txBody>
          <a:bodyPr>
            <a:prstTxWarp prst="textNoShape">
              <a:avLst/>
            </a:prstTxWarp>
            <a:spAutoFit/>
          </a:bodyPr>
          <a:lstStyle/>
          <a:p>
            <a:pPr>
              <a:lnSpc>
                <a:spcPct val="130000"/>
              </a:lnSpc>
            </a:pPr>
            <a:r>
              <a:rPr lang="en-US" sz="1800">
                <a:latin typeface="Arial" charset="0"/>
              </a:rPr>
              <a:t>Multipath contributions to observed phase for three different antenna heights  [From </a:t>
            </a:r>
            <a:r>
              <a:rPr lang="en-US" sz="1800" i="1">
                <a:latin typeface="Arial" charset="0"/>
              </a:rPr>
              <a:t>Elosegui et al</a:t>
            </a:r>
            <a:r>
              <a:rPr lang="en-US" sz="1800">
                <a:latin typeface="Arial" charset="0"/>
              </a:rPr>
              <a:t>, 1995]</a:t>
            </a:r>
          </a:p>
        </p:txBody>
      </p:sp>
      <p:sp>
        <p:nvSpPr>
          <p:cNvPr id="35846" name="Text Box 6"/>
          <p:cNvSpPr txBox="1">
            <a:spLocks noChangeArrowheads="1"/>
          </p:cNvSpPr>
          <p:nvPr/>
        </p:nvSpPr>
        <p:spPr bwMode="auto">
          <a:xfrm>
            <a:off x="6934200" y="914400"/>
            <a:ext cx="811213" cy="296863"/>
          </a:xfrm>
          <a:prstGeom prst="rect">
            <a:avLst/>
          </a:prstGeom>
          <a:noFill/>
          <a:ln w="9525">
            <a:noFill/>
            <a:miter lim="800000"/>
            <a:headEnd/>
            <a:tailEnd/>
          </a:ln>
        </p:spPr>
        <p:txBody>
          <a:bodyPr wrap="none">
            <a:prstTxWarp prst="textNoShape">
              <a:avLst/>
            </a:prstTxWarp>
            <a:spAutoFit/>
          </a:bodyPr>
          <a:lstStyle/>
          <a:p>
            <a:r>
              <a:rPr lang="en-US" sz="1600">
                <a:latin typeface="Arial" charset="0"/>
              </a:rPr>
              <a:t>0.15 m</a:t>
            </a:r>
            <a:endParaRPr lang="en-US">
              <a:latin typeface="Arial" charset="0"/>
            </a:endParaRPr>
          </a:p>
        </p:txBody>
      </p:sp>
      <p:sp>
        <p:nvSpPr>
          <p:cNvPr id="35847" name="Text Box 7"/>
          <p:cNvSpPr txBox="1">
            <a:spLocks noChangeArrowheads="1"/>
          </p:cNvSpPr>
          <p:nvPr/>
        </p:nvSpPr>
        <p:spPr bwMode="auto">
          <a:xfrm>
            <a:off x="6934200" y="228600"/>
            <a:ext cx="1211263" cy="296863"/>
          </a:xfrm>
          <a:prstGeom prst="rect">
            <a:avLst/>
          </a:prstGeom>
          <a:noFill/>
          <a:ln w="9525">
            <a:noFill/>
            <a:miter lim="800000"/>
            <a:headEnd/>
            <a:tailEnd/>
          </a:ln>
        </p:spPr>
        <p:txBody>
          <a:bodyPr wrap="none">
            <a:prstTxWarp prst="textNoShape">
              <a:avLst/>
            </a:prstTxWarp>
            <a:spAutoFit/>
          </a:bodyPr>
          <a:lstStyle/>
          <a:p>
            <a:r>
              <a:rPr lang="en-US" sz="1600">
                <a:latin typeface="Arial" charset="0"/>
              </a:rPr>
              <a:t>Antenna Ht</a:t>
            </a:r>
            <a:endParaRPr lang="en-US">
              <a:latin typeface="Arial" charset="0"/>
            </a:endParaRPr>
          </a:p>
        </p:txBody>
      </p:sp>
      <p:sp>
        <p:nvSpPr>
          <p:cNvPr id="35848" name="Text Box 8"/>
          <p:cNvSpPr txBox="1">
            <a:spLocks noChangeArrowheads="1"/>
          </p:cNvSpPr>
          <p:nvPr/>
        </p:nvSpPr>
        <p:spPr bwMode="auto">
          <a:xfrm>
            <a:off x="7010400" y="2362200"/>
            <a:ext cx="698500" cy="296863"/>
          </a:xfrm>
          <a:prstGeom prst="rect">
            <a:avLst/>
          </a:prstGeom>
          <a:noFill/>
          <a:ln w="9525">
            <a:noFill/>
            <a:miter lim="800000"/>
            <a:headEnd/>
            <a:tailEnd/>
          </a:ln>
        </p:spPr>
        <p:txBody>
          <a:bodyPr wrap="none">
            <a:prstTxWarp prst="textNoShape">
              <a:avLst/>
            </a:prstTxWarp>
            <a:spAutoFit/>
          </a:bodyPr>
          <a:lstStyle/>
          <a:p>
            <a:r>
              <a:rPr lang="en-US" sz="1600">
                <a:latin typeface="Arial" charset="0"/>
              </a:rPr>
              <a:t>0.6 m</a:t>
            </a:r>
          </a:p>
        </p:txBody>
      </p:sp>
      <p:sp>
        <p:nvSpPr>
          <p:cNvPr id="35849" name="Text Box 9"/>
          <p:cNvSpPr txBox="1">
            <a:spLocks noChangeArrowheads="1"/>
          </p:cNvSpPr>
          <p:nvPr/>
        </p:nvSpPr>
        <p:spPr bwMode="auto">
          <a:xfrm>
            <a:off x="7086600" y="3581400"/>
            <a:ext cx="527050" cy="296863"/>
          </a:xfrm>
          <a:prstGeom prst="rect">
            <a:avLst/>
          </a:prstGeom>
          <a:noFill/>
          <a:ln w="9525">
            <a:noFill/>
            <a:miter lim="800000"/>
            <a:headEnd/>
            <a:tailEnd/>
          </a:ln>
        </p:spPr>
        <p:txBody>
          <a:bodyPr wrap="none">
            <a:prstTxWarp prst="textNoShape">
              <a:avLst/>
            </a:prstTxWarp>
            <a:spAutoFit/>
          </a:bodyPr>
          <a:lstStyle/>
          <a:p>
            <a:r>
              <a:rPr lang="en-US" sz="1600">
                <a:latin typeface="Arial" charset="0"/>
              </a:rPr>
              <a:t>1 m</a:t>
            </a:r>
            <a:endParaRPr lang="en-US">
              <a:latin typeface="Arial" charset="0"/>
            </a:endParaRPr>
          </a:p>
        </p:txBody>
      </p:sp>
      <p:sp>
        <p:nvSpPr>
          <p:cNvPr id="10" name="Date Placeholder 9"/>
          <p:cNvSpPr>
            <a:spLocks noGrp="1"/>
          </p:cNvSpPr>
          <p:nvPr>
            <p:ph type="dt" sz="half" idx="10"/>
          </p:nvPr>
        </p:nvSpPr>
        <p:spPr/>
        <p:txBody>
          <a:bodyPr/>
          <a:lstStyle/>
          <a:p>
            <a:fld id="{C0411CDB-FB8B-2B4D-81ED-39B529789620}" type="datetime1">
              <a:rPr lang="en-US" smtClean="0"/>
              <a:t>7/8/13</a:t>
            </a:fld>
            <a:endParaRPr lang="en-US"/>
          </a:p>
        </p:txBody>
      </p:sp>
      <p:sp>
        <p:nvSpPr>
          <p:cNvPr id="12" name="Footer Placeholder 11"/>
          <p:cNvSpPr>
            <a:spLocks noGrp="1"/>
          </p:cNvSpPr>
          <p:nvPr>
            <p:ph type="ftr" sz="quarter" idx="11"/>
          </p:nvPr>
        </p:nvSpPr>
        <p:spPr/>
        <p:txBody>
          <a:bodyPr/>
          <a:lstStyle/>
          <a:p>
            <a:r>
              <a:rPr lang="en-US" smtClean="0"/>
              <a:t>Concepts in High Precision Data Analysis</a:t>
            </a:r>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atsL1_300"/>
          <p:cNvPicPr>
            <a:picLocks noChangeAspect="1" noChangeArrowheads="1"/>
          </p:cNvPicPr>
          <p:nvPr/>
        </p:nvPicPr>
        <p:blipFill>
          <a:blip r:embed="rId3">
            <a:lum bright="-6000" contrast="30000"/>
          </a:blip>
          <a:srcRect l="4903" t="9848" b="35606"/>
          <a:stretch>
            <a:fillRect/>
          </a:stretch>
        </p:blipFill>
        <p:spPr bwMode="auto">
          <a:xfrm>
            <a:off x="228600" y="1524000"/>
            <a:ext cx="4724400" cy="3506788"/>
          </a:xfrm>
          <a:prstGeom prst="rect">
            <a:avLst/>
          </a:prstGeom>
          <a:noFill/>
          <a:ln w="9525">
            <a:noFill/>
            <a:miter lim="800000"/>
            <a:headEnd/>
            <a:tailEnd/>
          </a:ln>
        </p:spPr>
      </p:pic>
      <p:sp>
        <p:nvSpPr>
          <p:cNvPr id="39939" name="Text Box 3"/>
          <p:cNvSpPr txBox="1">
            <a:spLocks noChangeArrowheads="1"/>
          </p:cNvSpPr>
          <p:nvPr/>
        </p:nvSpPr>
        <p:spPr bwMode="auto">
          <a:xfrm>
            <a:off x="2362200" y="6096000"/>
            <a:ext cx="38862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t>Antenna Phase Patterns</a:t>
            </a:r>
          </a:p>
        </p:txBody>
      </p:sp>
      <p:sp>
        <p:nvSpPr>
          <p:cNvPr id="5" name="Rectangle 1"/>
          <p:cNvSpPr txBox="1">
            <a:spLocks noChangeArrowheads="1"/>
          </p:cNvSpPr>
          <p:nvPr/>
        </p:nvSpPr>
        <p:spPr bwMode="auto">
          <a:xfrm>
            <a:off x="838200" y="152400"/>
            <a:ext cx="7467600" cy="1143000"/>
          </a:xfrm>
          <a:prstGeom prst="rect">
            <a:avLst/>
          </a:prstGeom>
          <a:noFill/>
          <a:ln w="9525">
            <a:noFill/>
            <a:round/>
            <a:headEnd/>
            <a:tailEnd/>
          </a:ln>
        </p:spPr>
        <p:txBody>
          <a:bodyPr lIns="90000" tIns="46800" rIns="90000" bIns="46800" anchor="b">
            <a:prstTxWarp prst="textNoShape">
              <a:avLst/>
            </a:prstTxWarp>
          </a:bodyPr>
          <a:lstStyle/>
          <a:p>
            <a:pPr>
              <a:lnSpc>
                <a:spcPct val="100000"/>
              </a:lnSpc>
              <a:buClr>
                <a:srgbClr val="00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000" kern="0" dirty="0">
                <a:latin typeface="+mj-lt"/>
                <a:ea typeface="+mj-ea"/>
                <a:cs typeface="+mj-cs"/>
              </a:rPr>
              <a:t>More dangerous are near-field signal interactions that change the effective antenna phase </a:t>
            </a:r>
            <a:r>
              <a:rPr lang="en-GB" sz="2000" kern="0" dirty="0" err="1">
                <a:latin typeface="+mj-lt"/>
                <a:ea typeface="+mj-ea"/>
                <a:cs typeface="+mj-cs"/>
              </a:rPr>
              <a:t>center</a:t>
            </a:r>
            <a:r>
              <a:rPr lang="en-GB" sz="2000" kern="0" dirty="0">
                <a:latin typeface="+mj-lt"/>
                <a:ea typeface="+mj-ea"/>
                <a:cs typeface="+mj-cs"/>
              </a:rPr>
              <a:t> with the elevation and azimuth of the incoming signal</a:t>
            </a:r>
            <a:endParaRPr lang="en-GB" sz="2000" b="1" kern="0" dirty="0">
              <a:latin typeface="+mj-lt"/>
              <a:ea typeface="+mj-ea"/>
              <a:cs typeface="+mj-cs"/>
            </a:endParaRPr>
          </a:p>
        </p:txBody>
      </p:sp>
      <p:sp>
        <p:nvSpPr>
          <p:cNvPr id="39941" name="TextBox 5"/>
          <p:cNvSpPr txBox="1">
            <a:spLocks noChangeArrowheads="1"/>
          </p:cNvSpPr>
          <p:nvPr/>
        </p:nvSpPr>
        <p:spPr bwMode="auto">
          <a:xfrm>
            <a:off x="838200" y="5562600"/>
            <a:ext cx="2516188" cy="271463"/>
          </a:xfrm>
          <a:prstGeom prst="rect">
            <a:avLst/>
          </a:prstGeom>
          <a:noFill/>
          <a:ln w="9525">
            <a:noFill/>
            <a:miter lim="800000"/>
            <a:headEnd/>
            <a:tailEnd/>
          </a:ln>
        </p:spPr>
        <p:txBody>
          <a:bodyPr wrap="none">
            <a:prstTxWarp prst="textNoShape">
              <a:avLst/>
            </a:prstTxWarp>
            <a:spAutoFit/>
          </a:bodyPr>
          <a:lstStyle/>
          <a:p>
            <a:r>
              <a:rPr lang="en-US" sz="1400">
                <a:latin typeface="Arial" charset="0"/>
              </a:rPr>
              <a:t>Figures courtesy of UNAVCO</a:t>
            </a:r>
          </a:p>
        </p:txBody>
      </p:sp>
      <p:sp>
        <p:nvSpPr>
          <p:cNvPr id="39942" name="TextBox 6"/>
          <p:cNvSpPr txBox="1">
            <a:spLocks noChangeArrowheads="1"/>
          </p:cNvSpPr>
          <p:nvPr/>
        </p:nvSpPr>
        <p:spPr bwMode="auto">
          <a:xfrm>
            <a:off x="5257800" y="1447800"/>
            <a:ext cx="3048000" cy="3878263"/>
          </a:xfrm>
          <a:prstGeom prst="rect">
            <a:avLst/>
          </a:prstGeom>
          <a:noFill/>
          <a:ln w="9525">
            <a:noFill/>
            <a:miter lim="800000"/>
            <a:headEnd/>
            <a:tailEnd/>
          </a:ln>
        </p:spPr>
        <p:txBody>
          <a:bodyPr>
            <a:prstTxWarp prst="textNoShape">
              <a:avLst/>
            </a:prstTxWarp>
            <a:spAutoFit/>
          </a:bodyPr>
          <a:lstStyle/>
          <a:p>
            <a:pPr>
              <a:lnSpc>
                <a:spcPct val="100000"/>
              </a:lnSpc>
              <a:spcBef>
                <a:spcPts val="900"/>
              </a:spcBef>
            </a:pPr>
            <a:r>
              <a:rPr lang="en-US" sz="1600" i="1">
                <a:latin typeface="Arial" charset="0"/>
              </a:rPr>
              <a:t>Left:</a:t>
            </a:r>
            <a:r>
              <a:rPr lang="en-US" sz="1600">
                <a:latin typeface="Arial" charset="0"/>
              </a:rPr>
              <a:t>  Examples of  the antenna phase patterns determined in an anechoic chamber…BUT the actual pattern in the field is affected by the antenna mount </a:t>
            </a:r>
          </a:p>
          <a:p>
            <a:pPr>
              <a:lnSpc>
                <a:spcPct val="100000"/>
              </a:lnSpc>
              <a:spcBef>
                <a:spcPts val="900"/>
              </a:spcBef>
            </a:pPr>
            <a:endParaRPr lang="en-US" sz="1600">
              <a:latin typeface="Arial" charset="0"/>
            </a:endParaRPr>
          </a:p>
          <a:p>
            <a:pPr>
              <a:lnSpc>
                <a:spcPct val="100000"/>
              </a:lnSpc>
              <a:spcBef>
                <a:spcPts val="900"/>
              </a:spcBef>
            </a:pPr>
            <a:r>
              <a:rPr lang="en-US" sz="1600">
                <a:latin typeface="Arial" charset="0"/>
              </a:rPr>
              <a:t>To avoid height and ZTD errors of centimeters, we must use at least a nominal model for the phase-center variations (PCVs) for each antenna type</a:t>
            </a:r>
          </a:p>
          <a:p>
            <a:pPr>
              <a:lnSpc>
                <a:spcPct val="100000"/>
              </a:lnSpc>
              <a:spcBef>
                <a:spcPts val="900"/>
              </a:spcBef>
            </a:pPr>
            <a:endParaRPr lang="en-US" sz="2000"/>
          </a:p>
          <a:p>
            <a:pPr>
              <a:lnSpc>
                <a:spcPct val="100000"/>
              </a:lnSpc>
              <a:spcBef>
                <a:spcPts val="900"/>
              </a:spcBef>
            </a:pPr>
            <a:endParaRPr lang="en-US" sz="2000"/>
          </a:p>
        </p:txBody>
      </p:sp>
      <p:sp>
        <p:nvSpPr>
          <p:cNvPr id="7" name="Date Placeholder 6"/>
          <p:cNvSpPr>
            <a:spLocks noGrp="1"/>
          </p:cNvSpPr>
          <p:nvPr>
            <p:ph type="dt" sz="half" idx="10"/>
          </p:nvPr>
        </p:nvSpPr>
        <p:spPr/>
        <p:txBody>
          <a:bodyPr/>
          <a:lstStyle/>
          <a:p>
            <a:fld id="{6BFE0A25-868F-8B41-8C7D-2713ABF17245}" type="datetime1">
              <a:rPr lang="en-US" smtClean="0"/>
              <a:t>7/8/13</a:t>
            </a:fld>
            <a:endParaRPr lang="en-US"/>
          </a:p>
        </p:txBody>
      </p:sp>
      <p:sp>
        <p:nvSpPr>
          <p:cNvPr id="9" name="Footer Placeholder 8"/>
          <p:cNvSpPr>
            <a:spLocks noGrp="1"/>
          </p:cNvSpPr>
          <p:nvPr>
            <p:ph type="ftr" sz="quarter" idx="11"/>
          </p:nvPr>
        </p:nvSpPr>
        <p:spPr/>
        <p:txBody>
          <a:bodyPr/>
          <a:lstStyle/>
          <a:p>
            <a:r>
              <a:rPr lang="en-US" smtClean="0"/>
              <a:t>Concepts in High Precision Data Analysis</a:t>
            </a:r>
            <a:endParaRPr lang="en-US"/>
          </a:p>
        </p:txBody>
      </p:sp>
    </p:spTree>
    <p:extLst>
      <p:ext uri="{BB962C8B-B14F-4D97-AF65-F5344CB8AC3E}">
        <p14:creationId xmlns:p14="http://schemas.microsoft.com/office/powerpoint/2010/main" val="410022592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974725" y="533400"/>
            <a:ext cx="184150" cy="384175"/>
          </a:xfrm>
          <a:prstGeom prst="rect">
            <a:avLst/>
          </a:prstGeom>
          <a:noFill/>
          <a:ln w="9525">
            <a:noFill/>
            <a:miter lim="800000"/>
            <a:headEnd/>
            <a:tailEnd/>
          </a:ln>
        </p:spPr>
        <p:txBody>
          <a:bodyPr wrap="none">
            <a:prstTxWarp prst="textNoShape">
              <a:avLst/>
            </a:prstTxWarp>
            <a:spAutoFit/>
          </a:bodyPr>
          <a:lstStyle/>
          <a:p>
            <a:endParaRPr lang="en-US"/>
          </a:p>
        </p:txBody>
      </p:sp>
      <p:pic>
        <p:nvPicPr>
          <p:cNvPr id="44035" name="Picture 3" descr="Slant_Zenith"/>
          <p:cNvPicPr>
            <a:picLocks noChangeAspect="1" noChangeArrowheads="1"/>
          </p:cNvPicPr>
          <p:nvPr/>
        </p:nvPicPr>
        <p:blipFill>
          <a:blip r:embed="rId3"/>
          <a:srcRect/>
          <a:stretch>
            <a:fillRect/>
          </a:stretch>
        </p:blipFill>
        <p:spPr bwMode="auto">
          <a:xfrm>
            <a:off x="304800" y="1371600"/>
            <a:ext cx="8485188" cy="3416300"/>
          </a:xfrm>
          <a:prstGeom prst="rect">
            <a:avLst/>
          </a:prstGeom>
          <a:noFill/>
          <a:ln w="9525">
            <a:noFill/>
            <a:miter lim="800000"/>
            <a:headEnd/>
            <a:tailEnd/>
          </a:ln>
        </p:spPr>
      </p:pic>
      <p:sp>
        <p:nvSpPr>
          <p:cNvPr id="44036" name="Text Box 4"/>
          <p:cNvSpPr txBox="1">
            <a:spLocks noChangeArrowheads="1"/>
          </p:cNvSpPr>
          <p:nvPr/>
        </p:nvSpPr>
        <p:spPr bwMode="auto">
          <a:xfrm>
            <a:off x="3287033" y="533400"/>
            <a:ext cx="2569934" cy="430887"/>
          </a:xfrm>
          <a:prstGeom prst="rect">
            <a:avLst/>
          </a:prstGeom>
          <a:noFill/>
          <a:ln w="9525">
            <a:noFill/>
            <a:miter lim="800000"/>
            <a:headEnd/>
            <a:tailEnd/>
          </a:ln>
        </p:spPr>
        <p:txBody>
          <a:bodyPr wrap="square">
            <a:prstTxWarp prst="textNoShape">
              <a:avLst/>
            </a:prstTxWarp>
            <a:spAutoFit/>
          </a:bodyPr>
          <a:lstStyle/>
          <a:p>
            <a:r>
              <a:rPr lang="en-US" sz="2200" dirty="0" smtClean="0">
                <a:solidFill>
                  <a:srgbClr val="000000"/>
                </a:solidFill>
                <a:latin typeface="Arial" charset="0"/>
              </a:rPr>
              <a:t>Atmospheric Delay</a:t>
            </a:r>
            <a:endParaRPr lang="en-US" sz="1800" dirty="0">
              <a:solidFill>
                <a:srgbClr val="000000"/>
              </a:solidFill>
              <a:latin typeface="Arial" charset="0"/>
            </a:endParaRPr>
          </a:p>
        </p:txBody>
      </p:sp>
      <p:sp>
        <p:nvSpPr>
          <p:cNvPr id="44037" name="Text Box 5"/>
          <p:cNvSpPr txBox="1">
            <a:spLocks noChangeArrowheads="1"/>
          </p:cNvSpPr>
          <p:nvPr/>
        </p:nvSpPr>
        <p:spPr bwMode="auto">
          <a:xfrm>
            <a:off x="4572000" y="1676400"/>
            <a:ext cx="793750" cy="384175"/>
          </a:xfrm>
          <a:prstGeom prst="rect">
            <a:avLst/>
          </a:prstGeom>
          <a:solidFill>
            <a:schemeClr val="bg1"/>
          </a:solidFill>
          <a:ln w="9525">
            <a:noFill/>
            <a:miter lim="800000"/>
            <a:headEnd/>
            <a:tailEnd/>
          </a:ln>
        </p:spPr>
        <p:txBody>
          <a:bodyPr wrap="none">
            <a:prstTxWarp prst="textNoShape">
              <a:avLst/>
            </a:prstTxWarp>
            <a:spAutoFit/>
          </a:bodyPr>
          <a:lstStyle/>
          <a:p>
            <a:r>
              <a:rPr lang="en-US"/>
              <a:t>        </a:t>
            </a:r>
          </a:p>
        </p:txBody>
      </p:sp>
      <p:sp>
        <p:nvSpPr>
          <p:cNvPr id="44038" name="Text Box 6"/>
          <p:cNvSpPr txBox="1">
            <a:spLocks noChangeArrowheads="1"/>
          </p:cNvSpPr>
          <p:nvPr/>
        </p:nvSpPr>
        <p:spPr bwMode="auto">
          <a:xfrm>
            <a:off x="6477000" y="2895600"/>
            <a:ext cx="609600" cy="384175"/>
          </a:xfrm>
          <a:prstGeom prst="rect">
            <a:avLst/>
          </a:prstGeom>
          <a:solidFill>
            <a:srgbClr val="680E62"/>
          </a:solidFill>
          <a:ln w="9525">
            <a:noFill/>
            <a:miter lim="800000"/>
            <a:headEnd/>
            <a:tailEnd/>
          </a:ln>
        </p:spPr>
        <p:txBody>
          <a:bodyPr>
            <a:prstTxWarp prst="textNoShape">
              <a:avLst/>
            </a:prstTxWarp>
            <a:spAutoFit/>
          </a:bodyPr>
          <a:lstStyle/>
          <a:p>
            <a:r>
              <a:rPr lang="en-US"/>
              <a:t>          </a:t>
            </a:r>
          </a:p>
        </p:txBody>
      </p:sp>
      <p:sp>
        <p:nvSpPr>
          <p:cNvPr id="44039" name="Text Box 7"/>
          <p:cNvSpPr txBox="1">
            <a:spLocks noChangeArrowheads="1"/>
          </p:cNvSpPr>
          <p:nvPr/>
        </p:nvSpPr>
        <p:spPr bwMode="auto">
          <a:xfrm>
            <a:off x="1066800" y="5181600"/>
            <a:ext cx="7467600" cy="1465263"/>
          </a:xfrm>
          <a:prstGeom prst="rect">
            <a:avLst/>
          </a:prstGeom>
          <a:noFill/>
          <a:ln w="9525">
            <a:noFill/>
            <a:miter lim="800000"/>
            <a:headEnd/>
            <a:tailEnd/>
          </a:ln>
        </p:spPr>
        <p:txBody>
          <a:bodyPr>
            <a:prstTxWarp prst="textNoShape">
              <a:avLst/>
            </a:prstTxWarp>
            <a:spAutoFit/>
          </a:bodyPr>
          <a:lstStyle/>
          <a:p>
            <a:r>
              <a:rPr lang="en-US" sz="1800" dirty="0">
                <a:solidFill>
                  <a:srgbClr val="000000"/>
                </a:solidFill>
                <a:latin typeface="Arial" charset="0"/>
              </a:rPr>
              <a:t>The signal from each GPS satellite is delayed by an amount dependent on the pressure and humidity and its elevation above the horizon.  We invert the measurements to estimate the average delay at the zenith (green bar).</a:t>
            </a:r>
          </a:p>
          <a:p>
            <a:r>
              <a:rPr lang="en-US" sz="1800" dirty="0">
                <a:solidFill>
                  <a:srgbClr val="000000"/>
                </a:solidFill>
                <a:latin typeface="Arial" charset="0"/>
              </a:rPr>
              <a:t>                                                                ( </a:t>
            </a:r>
            <a:r>
              <a:rPr lang="en-US" sz="1400" dirty="0">
                <a:solidFill>
                  <a:srgbClr val="000000"/>
                </a:solidFill>
                <a:latin typeface="Arial" charset="0"/>
              </a:rPr>
              <a:t>Figure courtesy of COSMIC Program </a:t>
            </a:r>
            <a:r>
              <a:rPr lang="en-US" sz="1800" dirty="0">
                <a:solidFill>
                  <a:srgbClr val="000000"/>
                </a:solidFill>
                <a:latin typeface="Arial" charset="0"/>
              </a:rPr>
              <a:t>)</a:t>
            </a:r>
          </a:p>
        </p:txBody>
      </p:sp>
    </p:spTree>
    <p:extLst>
      <p:ext uri="{BB962C8B-B14F-4D97-AF65-F5344CB8AC3E}">
        <p14:creationId xmlns:p14="http://schemas.microsoft.com/office/powerpoint/2010/main" val="105814185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4065588" y="6156325"/>
            <a:ext cx="184150" cy="701675"/>
          </a:xfrm>
          <a:prstGeom prst="rect">
            <a:avLst/>
          </a:prstGeom>
          <a:noFill/>
          <a:ln w="9525">
            <a:noFill/>
            <a:round/>
            <a:headEnd/>
            <a:tailEnd/>
          </a:ln>
        </p:spPr>
        <p:txBody>
          <a:bodyPr wrap="none" anchor="ctr">
            <a:prstTxWarp prst="textNoShape">
              <a:avLst/>
            </a:prstTxWarp>
          </a:bodyPr>
          <a:lstStyle/>
          <a:p>
            <a:endParaRPr lang="en-US"/>
          </a:p>
        </p:txBody>
      </p:sp>
      <p:sp>
        <p:nvSpPr>
          <p:cNvPr id="45059" name="Rectangle 3"/>
          <p:cNvSpPr>
            <a:spLocks noChangeArrowheads="1"/>
          </p:cNvSpPr>
          <p:nvPr/>
        </p:nvSpPr>
        <p:spPr bwMode="auto">
          <a:xfrm>
            <a:off x="457200" y="228600"/>
            <a:ext cx="8305800" cy="457200"/>
          </a:xfrm>
          <a:prstGeom prst="rect">
            <a:avLst/>
          </a:prstGeom>
          <a:noFill/>
          <a:ln w="9525">
            <a:noFill/>
            <a:round/>
            <a:headEnd/>
            <a:tailEnd/>
          </a:ln>
        </p:spPr>
        <p:txBody>
          <a:bodyPr lIns="81966" tIns="40166" rIns="81966" bIns="40166" anchor="b">
            <a:prstTxWarp prst="textNoShape">
              <a:avLst/>
            </a:prstTxWarp>
          </a:bodyPr>
          <a:lstStyle/>
          <a:p>
            <a:pPr algn="ctr" defTabSz="414338">
              <a:lnSpc>
                <a:spcPct val="104000"/>
              </a:lnSpc>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sz="2200" dirty="0">
                <a:solidFill>
                  <a:srgbClr val="000000"/>
                </a:solidFill>
                <a:latin typeface="Arial" charset="0"/>
              </a:rPr>
              <a:t>Zenith Delay from Wet and Dry Components of the Atmosphere </a:t>
            </a:r>
            <a:r>
              <a:rPr lang="en-US" sz="1800" dirty="0">
                <a:solidFill>
                  <a:srgbClr val="000000"/>
                </a:solidFill>
                <a:latin typeface="Arial" charset="0"/>
              </a:rPr>
              <a:t>  </a:t>
            </a:r>
          </a:p>
        </p:txBody>
      </p:sp>
      <p:pic>
        <p:nvPicPr>
          <p:cNvPr id="45060" name="Picture 4"/>
          <p:cNvPicPr>
            <a:picLocks noChangeAspect="1" noChangeArrowheads="1"/>
          </p:cNvPicPr>
          <p:nvPr/>
        </p:nvPicPr>
        <p:blipFill>
          <a:blip r:embed="rId3"/>
          <a:srcRect l="6650" t="13654" b="4909"/>
          <a:stretch>
            <a:fillRect/>
          </a:stretch>
        </p:blipFill>
        <p:spPr bwMode="auto">
          <a:xfrm>
            <a:off x="304800" y="914400"/>
            <a:ext cx="4791075" cy="5091113"/>
          </a:xfrm>
          <a:prstGeom prst="rect">
            <a:avLst/>
          </a:prstGeom>
          <a:noFill/>
          <a:ln w="9525">
            <a:noFill/>
            <a:round/>
            <a:headEnd/>
            <a:tailEnd/>
          </a:ln>
        </p:spPr>
      </p:pic>
      <p:sp>
        <p:nvSpPr>
          <p:cNvPr id="45061" name="Text Box 5"/>
          <p:cNvSpPr txBox="1">
            <a:spLocks noChangeArrowheads="1"/>
          </p:cNvSpPr>
          <p:nvPr/>
        </p:nvSpPr>
        <p:spPr bwMode="auto">
          <a:xfrm>
            <a:off x="5334000" y="4343400"/>
            <a:ext cx="3070225" cy="1514475"/>
          </a:xfrm>
          <a:prstGeom prst="rect">
            <a:avLst/>
          </a:prstGeom>
          <a:noFill/>
          <a:ln w="9525">
            <a:noFill/>
            <a:round/>
            <a:headEnd/>
            <a:tailEnd/>
          </a:ln>
        </p:spPr>
        <p:txBody>
          <a:bodyPr lIns="81639" tIns="42452" rIns="81639" bIns="42452">
            <a:prstTxWarp prst="textNoShape">
              <a:avLst/>
            </a:prstTxWarp>
            <a:spAutoFit/>
          </a:bodyPr>
          <a:lstStyle/>
          <a:p>
            <a:pPr defTabSz="414338">
              <a:lnSpc>
                <a:spcPct val="104000"/>
              </a:lnSpc>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sz="1800" dirty="0">
                <a:solidFill>
                  <a:srgbClr val="000000"/>
                </a:solidFill>
                <a:latin typeface="Arial" charset="0"/>
              </a:rPr>
              <a:t>Hydrostatic delay is ~2.2 meters; little variability between satellites or over time; well calibrated by surface pressure.</a:t>
            </a:r>
          </a:p>
        </p:txBody>
      </p:sp>
      <p:sp>
        <p:nvSpPr>
          <p:cNvPr id="45062" name="Text Box 6"/>
          <p:cNvSpPr txBox="1">
            <a:spLocks noChangeArrowheads="1"/>
          </p:cNvSpPr>
          <p:nvPr/>
        </p:nvSpPr>
        <p:spPr bwMode="auto">
          <a:xfrm>
            <a:off x="5334000" y="2743200"/>
            <a:ext cx="3352800" cy="1228725"/>
          </a:xfrm>
          <a:prstGeom prst="rect">
            <a:avLst/>
          </a:prstGeom>
          <a:noFill/>
          <a:ln w="9525">
            <a:noFill/>
            <a:round/>
            <a:headEnd/>
            <a:tailEnd/>
          </a:ln>
        </p:spPr>
        <p:txBody>
          <a:bodyPr lIns="81639" tIns="42452" rIns="81639" bIns="42452">
            <a:prstTxWarp prst="textNoShape">
              <a:avLst/>
            </a:prstTxWarp>
            <a:spAutoFit/>
          </a:bodyPr>
          <a:lstStyle/>
          <a:p>
            <a:pPr defTabSz="414338">
              <a:lnSpc>
                <a:spcPct val="104000"/>
              </a:lnSpc>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sz="1800" dirty="0">
                <a:solidFill>
                  <a:srgbClr val="000000"/>
                </a:solidFill>
                <a:latin typeface="Arial" charset="0"/>
              </a:rPr>
              <a:t>Wet delay is ~0.2 meters</a:t>
            </a:r>
          </a:p>
          <a:p>
            <a:pPr defTabSz="414338">
              <a:lnSpc>
                <a:spcPct val="104000"/>
              </a:lnSpc>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sz="1800" dirty="0">
                <a:solidFill>
                  <a:srgbClr val="000000"/>
                </a:solidFill>
                <a:latin typeface="Arial" charset="0"/>
              </a:rPr>
              <a:t>Obtained by subtracting the hydrostatic (dry) delay. </a:t>
            </a:r>
          </a:p>
          <a:p>
            <a:pPr defTabSz="414338">
              <a:lnSpc>
                <a:spcPct val="104000"/>
              </a:lnSpc>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endParaRPr lang="en-US" sz="1800" dirty="0">
              <a:solidFill>
                <a:srgbClr val="000000"/>
              </a:solidFill>
              <a:latin typeface="Arial" charset="0"/>
            </a:endParaRPr>
          </a:p>
        </p:txBody>
      </p:sp>
      <p:sp>
        <p:nvSpPr>
          <p:cNvPr id="45063" name="Text Box 7"/>
          <p:cNvSpPr txBox="1">
            <a:spLocks noChangeArrowheads="1"/>
          </p:cNvSpPr>
          <p:nvPr/>
        </p:nvSpPr>
        <p:spPr bwMode="auto">
          <a:xfrm>
            <a:off x="5257800" y="1371600"/>
            <a:ext cx="3505200" cy="942975"/>
          </a:xfrm>
          <a:prstGeom prst="rect">
            <a:avLst/>
          </a:prstGeom>
          <a:noFill/>
          <a:ln w="9525">
            <a:noFill/>
            <a:round/>
            <a:headEnd/>
            <a:tailEnd/>
          </a:ln>
        </p:spPr>
        <p:txBody>
          <a:bodyPr lIns="81639" tIns="42452" rIns="81639" bIns="42452">
            <a:prstTxWarp prst="textNoShape">
              <a:avLst/>
            </a:prstTxWarp>
            <a:spAutoFit/>
          </a:bodyPr>
          <a:lstStyle/>
          <a:p>
            <a:pPr defTabSz="414338">
              <a:lnSpc>
                <a:spcPct val="104000"/>
              </a:lnSpc>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sz="1800" dirty="0">
                <a:solidFill>
                  <a:srgbClr val="000000"/>
                </a:solidFill>
                <a:latin typeface="Arial" charset="0"/>
              </a:rPr>
              <a:t>Total delay is ~2.5 meters</a:t>
            </a:r>
          </a:p>
          <a:p>
            <a:pPr defTabSz="414338">
              <a:lnSpc>
                <a:spcPct val="104000"/>
              </a:lnSpc>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sz="1800" dirty="0">
                <a:solidFill>
                  <a:srgbClr val="000000"/>
                </a:solidFill>
                <a:latin typeface="Arial" charset="0"/>
              </a:rPr>
              <a:t>Variability mostly caused by wet component.</a:t>
            </a:r>
          </a:p>
        </p:txBody>
      </p:sp>
      <p:sp>
        <p:nvSpPr>
          <p:cNvPr id="45064" name="Text Box 8"/>
          <p:cNvSpPr txBox="1">
            <a:spLocks noChangeArrowheads="1"/>
          </p:cNvSpPr>
          <p:nvPr/>
        </p:nvSpPr>
        <p:spPr bwMode="auto">
          <a:xfrm>
            <a:off x="5257800" y="914400"/>
            <a:ext cx="3439200" cy="369332"/>
          </a:xfrm>
          <a:prstGeom prst="rect">
            <a:avLst/>
          </a:prstGeom>
          <a:noFill/>
          <a:ln w="9525">
            <a:noFill/>
            <a:miter lim="800000"/>
            <a:headEnd/>
            <a:tailEnd/>
          </a:ln>
        </p:spPr>
        <p:txBody>
          <a:bodyPr wrap="none">
            <a:prstTxWarp prst="textNoShape">
              <a:avLst/>
            </a:prstTxWarp>
            <a:spAutoFit/>
          </a:bodyPr>
          <a:lstStyle/>
          <a:p>
            <a:r>
              <a:rPr lang="en-US" sz="1800" dirty="0">
                <a:solidFill>
                  <a:srgbClr val="C0504D"/>
                </a:solidFill>
                <a:latin typeface="Arial" charset="0"/>
              </a:rPr>
              <a:t>Colors are for different satellites</a:t>
            </a:r>
            <a:r>
              <a:rPr lang="en-US" dirty="0">
                <a:solidFill>
                  <a:srgbClr val="C0504D"/>
                </a:solidFill>
              </a:rPr>
              <a:t> </a:t>
            </a:r>
          </a:p>
        </p:txBody>
      </p:sp>
      <p:sp>
        <p:nvSpPr>
          <p:cNvPr id="45065" name="Text Box 9"/>
          <p:cNvSpPr txBox="1">
            <a:spLocks noChangeArrowheads="1"/>
          </p:cNvSpPr>
          <p:nvPr/>
        </p:nvSpPr>
        <p:spPr bwMode="auto">
          <a:xfrm>
            <a:off x="1203325" y="6211888"/>
            <a:ext cx="3115356" cy="369332"/>
          </a:xfrm>
          <a:prstGeom prst="rect">
            <a:avLst/>
          </a:prstGeom>
          <a:noFill/>
          <a:ln w="9525">
            <a:noFill/>
            <a:miter lim="800000"/>
            <a:headEnd/>
            <a:tailEnd/>
          </a:ln>
        </p:spPr>
        <p:txBody>
          <a:bodyPr wrap="none">
            <a:prstTxWarp prst="textNoShape">
              <a:avLst/>
            </a:prstTxWarp>
            <a:spAutoFit/>
          </a:bodyPr>
          <a:lstStyle/>
          <a:p>
            <a:r>
              <a:rPr lang="en-US" sz="1600" dirty="0">
                <a:solidFill>
                  <a:srgbClr val="000000"/>
                </a:solidFill>
                <a:latin typeface="Arial" charset="0"/>
              </a:rPr>
              <a:t>Plot courtesy of J. Braun, UCAR</a:t>
            </a:r>
            <a:r>
              <a:rPr lang="en-US" dirty="0">
                <a:solidFill>
                  <a:srgbClr val="000000"/>
                </a:solidFill>
              </a:rPr>
              <a:t> </a:t>
            </a:r>
          </a:p>
        </p:txBody>
      </p:sp>
      <p:sp>
        <p:nvSpPr>
          <p:cNvPr id="10" name="Date Placeholder 9"/>
          <p:cNvSpPr>
            <a:spLocks noGrp="1"/>
          </p:cNvSpPr>
          <p:nvPr>
            <p:ph type="dt" sz="half" idx="10"/>
          </p:nvPr>
        </p:nvSpPr>
        <p:spPr/>
        <p:txBody>
          <a:bodyPr/>
          <a:lstStyle/>
          <a:p>
            <a:fld id="{BFDB3EE0-8006-F64B-9FF0-809B3533675F}" type="datetime1">
              <a:rPr lang="en-US" smtClean="0"/>
              <a:t>7/8/13</a:t>
            </a:fld>
            <a:endParaRPr lang="en-US"/>
          </a:p>
        </p:txBody>
      </p:sp>
      <p:sp>
        <p:nvSpPr>
          <p:cNvPr id="12" name="Footer Placeholder 11"/>
          <p:cNvSpPr>
            <a:spLocks noGrp="1"/>
          </p:cNvSpPr>
          <p:nvPr>
            <p:ph type="ftr" sz="quarter" idx="11"/>
          </p:nvPr>
        </p:nvSpPr>
        <p:spPr/>
        <p:txBody>
          <a:bodyPr/>
          <a:lstStyle/>
          <a:p>
            <a:r>
              <a:rPr lang="en-US" smtClean="0"/>
              <a:t>Concepts in High Precision Data Analysis</a:t>
            </a:r>
            <a:endParaRPr lang="en-US"/>
          </a:p>
        </p:txBody>
      </p:sp>
    </p:spTree>
    <p:extLst>
      <p:ext uri="{BB962C8B-B14F-4D97-AF65-F5344CB8AC3E}">
        <p14:creationId xmlns:p14="http://schemas.microsoft.com/office/powerpoint/2010/main" val="117458768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YBHB"/>
          <p:cNvPicPr>
            <a:picLocks noChangeAspect="1" noChangeArrowheads="1"/>
          </p:cNvPicPr>
          <p:nvPr/>
        </p:nvPicPr>
        <p:blipFill>
          <a:blip r:embed="rId3"/>
          <a:srcRect t="46246" b="2275"/>
          <a:stretch>
            <a:fillRect/>
          </a:stretch>
        </p:blipFill>
        <p:spPr bwMode="auto">
          <a:xfrm>
            <a:off x="228600" y="1143000"/>
            <a:ext cx="8537575" cy="3124200"/>
          </a:xfrm>
          <a:prstGeom prst="rect">
            <a:avLst/>
          </a:prstGeom>
          <a:noFill/>
          <a:ln w="9525">
            <a:noFill/>
            <a:miter lim="800000"/>
            <a:headEnd/>
            <a:tailEnd/>
          </a:ln>
        </p:spPr>
      </p:pic>
      <p:sp>
        <p:nvSpPr>
          <p:cNvPr id="37891" name="Text Box 4"/>
          <p:cNvSpPr txBox="1">
            <a:spLocks noChangeArrowheads="1"/>
          </p:cNvSpPr>
          <p:nvPr/>
        </p:nvSpPr>
        <p:spPr bwMode="auto">
          <a:xfrm>
            <a:off x="838200" y="381000"/>
            <a:ext cx="7162800" cy="360363"/>
          </a:xfrm>
          <a:prstGeom prst="rect">
            <a:avLst/>
          </a:prstGeom>
          <a:noFill/>
          <a:ln w="9525">
            <a:noFill/>
            <a:miter lim="800000"/>
            <a:headEnd/>
            <a:tailEnd/>
          </a:ln>
        </p:spPr>
        <p:txBody>
          <a:bodyPr>
            <a:prstTxWarp prst="textNoShape">
              <a:avLst/>
            </a:prstTxWarp>
            <a:spAutoFit/>
          </a:bodyPr>
          <a:lstStyle/>
          <a:p>
            <a:r>
              <a:rPr lang="en-US" sz="2200">
                <a:latin typeface="Tahoma" charset="0"/>
              </a:rPr>
              <a:t>Multipath and Water Vapor Effects in the Observations</a:t>
            </a:r>
            <a:endParaRPr lang="en-US"/>
          </a:p>
        </p:txBody>
      </p:sp>
      <p:sp>
        <p:nvSpPr>
          <p:cNvPr id="37892" name="Text Box 5"/>
          <p:cNvSpPr txBox="1">
            <a:spLocks noChangeArrowheads="1"/>
          </p:cNvSpPr>
          <p:nvPr/>
        </p:nvSpPr>
        <p:spPr bwMode="auto">
          <a:xfrm>
            <a:off x="0" y="4648200"/>
            <a:ext cx="9144000" cy="1533525"/>
          </a:xfrm>
          <a:prstGeom prst="rect">
            <a:avLst/>
          </a:prstGeom>
          <a:noFill/>
          <a:ln w="9525">
            <a:noFill/>
            <a:miter lim="800000"/>
            <a:headEnd/>
            <a:tailEnd/>
          </a:ln>
        </p:spPr>
        <p:txBody>
          <a:bodyPr>
            <a:prstTxWarp prst="textNoShape">
              <a:avLst/>
            </a:prstTxWarp>
            <a:spAutoFit/>
          </a:bodyPr>
          <a:lstStyle/>
          <a:p>
            <a:pPr>
              <a:lnSpc>
                <a:spcPct val="110000"/>
              </a:lnSpc>
            </a:pPr>
            <a:r>
              <a:rPr lang="en-US" sz="1800">
                <a:latin typeface="Tahoma" charset="0"/>
              </a:rPr>
              <a:t>One-way (undifferenced) LC phase residuals projected onto the sky in 4-hr snapshots. Spatially repeatable noise is multipath; time-varying noise is water vapor. </a:t>
            </a:r>
          </a:p>
          <a:p>
            <a:pPr>
              <a:lnSpc>
                <a:spcPct val="110000"/>
              </a:lnSpc>
            </a:pPr>
            <a:endParaRPr lang="en-US" sz="1800">
              <a:latin typeface="Tahoma" charset="0"/>
            </a:endParaRPr>
          </a:p>
          <a:p>
            <a:pPr>
              <a:lnSpc>
                <a:spcPct val="110000"/>
              </a:lnSpc>
            </a:pPr>
            <a:r>
              <a:rPr lang="en-US" sz="1600">
                <a:solidFill>
                  <a:srgbClr val="FF1337"/>
                </a:solidFill>
                <a:latin typeface="Tahoma" charset="0"/>
              </a:rPr>
              <a:t>Red </a:t>
            </a:r>
            <a:r>
              <a:rPr lang="en-US" sz="1600">
                <a:latin typeface="Tahoma" charset="0"/>
              </a:rPr>
              <a:t>is satellite track.  </a:t>
            </a:r>
            <a:r>
              <a:rPr lang="en-US" sz="1600">
                <a:solidFill>
                  <a:srgbClr val="FFF54E"/>
                </a:solidFill>
                <a:latin typeface="Tahoma" charset="0"/>
              </a:rPr>
              <a:t>Yellow</a:t>
            </a:r>
            <a:r>
              <a:rPr lang="en-US" sz="1600">
                <a:latin typeface="Tahoma" charset="0"/>
              </a:rPr>
              <a:t> and</a:t>
            </a:r>
            <a:r>
              <a:rPr lang="en-US" sz="1600">
                <a:solidFill>
                  <a:srgbClr val="31FF24"/>
                </a:solidFill>
                <a:latin typeface="Tahoma" charset="0"/>
              </a:rPr>
              <a:t> green</a:t>
            </a:r>
            <a:r>
              <a:rPr lang="en-US" sz="1600">
                <a:latin typeface="Tahoma" charset="0"/>
              </a:rPr>
              <a:t> positive and negative residuals purely for visual effect. </a:t>
            </a:r>
          </a:p>
          <a:p>
            <a:pPr>
              <a:lnSpc>
                <a:spcPct val="110000"/>
              </a:lnSpc>
            </a:pPr>
            <a:r>
              <a:rPr lang="en-US" sz="1600">
                <a:solidFill>
                  <a:srgbClr val="FF1337"/>
                </a:solidFill>
                <a:latin typeface="Tahoma" charset="0"/>
              </a:rPr>
              <a:t>Red bar</a:t>
            </a:r>
            <a:r>
              <a:rPr lang="en-US" sz="1600">
                <a:latin typeface="Tahoma" charset="0"/>
              </a:rPr>
              <a:t> is scale (10 mm). </a:t>
            </a:r>
          </a:p>
        </p:txBody>
      </p:sp>
      <p:sp>
        <p:nvSpPr>
          <p:cNvPr id="5" name="Date Placeholder 4"/>
          <p:cNvSpPr>
            <a:spLocks noGrp="1"/>
          </p:cNvSpPr>
          <p:nvPr>
            <p:ph type="dt" sz="half" idx="10"/>
          </p:nvPr>
        </p:nvSpPr>
        <p:spPr/>
        <p:txBody>
          <a:bodyPr/>
          <a:lstStyle/>
          <a:p>
            <a:fld id="{AEE055C5-308D-7F41-AC75-2A8304669B0E}" type="datetime1">
              <a:rPr lang="en-US" smtClean="0"/>
              <a:t>7/8/13</a:t>
            </a:fld>
            <a:endParaRPr lang="en-US"/>
          </a:p>
        </p:txBody>
      </p:sp>
      <p:sp>
        <p:nvSpPr>
          <p:cNvPr id="7" name="Footer Placeholder 6"/>
          <p:cNvSpPr>
            <a:spLocks noGrp="1"/>
          </p:cNvSpPr>
          <p:nvPr>
            <p:ph type="ftr" sz="quarter" idx="11"/>
          </p:nvPr>
        </p:nvSpPr>
        <p:spPr/>
        <p:txBody>
          <a:bodyPr/>
          <a:lstStyle/>
          <a:p>
            <a:r>
              <a:rPr lang="en-US" smtClean="0"/>
              <a:t>Concepts in High Precision Data Analysis</a:t>
            </a:r>
            <a:endParaRPr lang="en-US"/>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z="3000" b="0"/>
              <a:t>Limits of GPS Accuracy</a:t>
            </a:r>
            <a:endParaRPr lang="en-US" sz="2800"/>
          </a:p>
        </p:txBody>
      </p:sp>
      <p:sp>
        <p:nvSpPr>
          <p:cNvPr id="41987" name="Rectangle 3"/>
          <p:cNvSpPr>
            <a:spLocks noGrp="1" noChangeArrowheads="1"/>
          </p:cNvSpPr>
          <p:nvPr>
            <p:ph type="body" idx="1"/>
          </p:nvPr>
        </p:nvSpPr>
        <p:spPr/>
        <p:txBody>
          <a:bodyPr/>
          <a:lstStyle/>
          <a:p>
            <a:pPr marL="342900" indent="-342900" defTabSz="914400">
              <a:lnSpc>
                <a:spcPct val="84000"/>
              </a:lnSpc>
            </a:pPr>
            <a:r>
              <a:rPr lang="en-US" sz="1900" b="0"/>
              <a:t>Signal propagation effects</a:t>
            </a:r>
          </a:p>
          <a:p>
            <a:pPr marL="742950" lvl="1" indent="-285750" defTabSz="914400">
              <a:lnSpc>
                <a:spcPct val="84000"/>
              </a:lnSpc>
            </a:pPr>
            <a:r>
              <a:rPr lang="en-US" sz="1900" b="0"/>
              <a:t>Signal scattering ( antenna phase center / multipath ) </a:t>
            </a:r>
          </a:p>
          <a:p>
            <a:pPr marL="742950" lvl="1" indent="-285750" defTabSz="914400">
              <a:lnSpc>
                <a:spcPct val="84000"/>
              </a:lnSpc>
            </a:pPr>
            <a:r>
              <a:rPr lang="en-US" sz="1900" b="0"/>
              <a:t>Atmospheric delay (mainly water vapor)</a:t>
            </a:r>
          </a:p>
          <a:p>
            <a:pPr marL="742950" lvl="1" indent="-285750" defTabSz="914400">
              <a:lnSpc>
                <a:spcPct val="84000"/>
              </a:lnSpc>
            </a:pPr>
            <a:r>
              <a:rPr lang="en-US" sz="1900" b="0"/>
              <a:t>Ionospheric effects</a:t>
            </a:r>
          </a:p>
          <a:p>
            <a:pPr marL="742950" lvl="1" indent="-285750" defTabSz="914400">
              <a:lnSpc>
                <a:spcPct val="84000"/>
              </a:lnSpc>
            </a:pPr>
            <a:r>
              <a:rPr lang="en-US" sz="1900" b="0"/>
              <a:t>Receiver noise</a:t>
            </a:r>
          </a:p>
          <a:p>
            <a:pPr marL="342900" indent="-342900" defTabSz="914400">
              <a:lnSpc>
                <a:spcPct val="84000"/>
              </a:lnSpc>
              <a:spcBef>
                <a:spcPct val="80000"/>
              </a:spcBef>
            </a:pPr>
            <a:r>
              <a:rPr lang="en-US" sz="1900" b="0">
                <a:solidFill>
                  <a:srgbClr val="FF1337"/>
                </a:solidFill>
              </a:rPr>
              <a:t>Unmodeled motions of the station</a:t>
            </a:r>
            <a:endParaRPr lang="en-US" sz="1900" b="0"/>
          </a:p>
          <a:p>
            <a:pPr marL="742950" lvl="1" indent="-285750" defTabSz="914400">
              <a:lnSpc>
                <a:spcPct val="84000"/>
              </a:lnSpc>
            </a:pPr>
            <a:r>
              <a:rPr lang="en-US" sz="1900" b="0"/>
              <a:t>Monument instability</a:t>
            </a:r>
          </a:p>
          <a:p>
            <a:pPr marL="742950" lvl="1" indent="-285750" defTabSz="914400">
              <a:lnSpc>
                <a:spcPct val="84000"/>
              </a:lnSpc>
            </a:pPr>
            <a:r>
              <a:rPr lang="en-US" sz="1900" b="0"/>
              <a:t>Loading of the crust by atmosphere, oceans, and surface water</a:t>
            </a:r>
          </a:p>
          <a:p>
            <a:pPr marL="342900" indent="-342900" defTabSz="914400">
              <a:lnSpc>
                <a:spcPct val="84000"/>
              </a:lnSpc>
              <a:spcBef>
                <a:spcPct val="80000"/>
              </a:spcBef>
            </a:pPr>
            <a:r>
              <a:rPr lang="en-US" sz="1900" b="0"/>
              <a:t>Unmodeled motions of the satellites</a:t>
            </a:r>
          </a:p>
          <a:p>
            <a:pPr marL="342900" indent="-342900" defTabSz="914400">
              <a:lnSpc>
                <a:spcPct val="84000"/>
              </a:lnSpc>
              <a:spcBef>
                <a:spcPct val="80000"/>
              </a:spcBef>
            </a:pPr>
            <a:r>
              <a:rPr lang="en-US" sz="1900" b="0"/>
              <a:t>Reference frame</a:t>
            </a:r>
          </a:p>
          <a:p>
            <a:pPr marL="742950" lvl="1" indent="-285750" defTabSz="914400">
              <a:lnSpc>
                <a:spcPct val="84000"/>
              </a:lnSpc>
              <a:buFont typeface="Wingdings" charset="2"/>
              <a:buNone/>
            </a:pPr>
            <a:endParaRPr lang="en-US" sz="1600"/>
          </a:p>
          <a:p>
            <a:pPr marL="742950" lvl="1" indent="-285750" defTabSz="914400">
              <a:lnSpc>
                <a:spcPct val="84000"/>
              </a:lnSpc>
            </a:pPr>
            <a:endParaRPr lang="en-US" sz="1600"/>
          </a:p>
          <a:p>
            <a:pPr marL="742950" lvl="1" indent="-285750" defTabSz="914400">
              <a:lnSpc>
                <a:spcPct val="84000"/>
              </a:lnSpc>
            </a:pPr>
            <a:endParaRPr lang="en-US" sz="1600"/>
          </a:p>
        </p:txBody>
      </p:sp>
      <p:sp>
        <p:nvSpPr>
          <p:cNvPr id="41988" name="Rectangle 4"/>
          <p:cNvSpPr>
            <a:spLocks noChangeArrowheads="1"/>
          </p:cNvSpPr>
          <p:nvPr/>
        </p:nvSpPr>
        <p:spPr bwMode="auto">
          <a:xfrm>
            <a:off x="204788" y="3905250"/>
            <a:ext cx="184150" cy="384175"/>
          </a:xfrm>
          <a:prstGeom prst="rect">
            <a:avLst/>
          </a:prstGeom>
          <a:noFill/>
          <a:ln w="9525">
            <a:noFill/>
            <a:miter lim="800000"/>
            <a:headEnd/>
            <a:tailEnd/>
          </a:ln>
        </p:spPr>
        <p:txBody>
          <a:bodyPr wrap="none">
            <a:prstTxWarp prst="textNoShape">
              <a:avLst/>
            </a:prstTxWarp>
            <a:spAutoFit/>
          </a:bodyPr>
          <a:lstStyle/>
          <a:p>
            <a:endParaRPr lang="en-US"/>
          </a:p>
        </p:txBody>
      </p:sp>
      <p:sp>
        <p:nvSpPr>
          <p:cNvPr id="5" name="Date Placeholder 4"/>
          <p:cNvSpPr>
            <a:spLocks noGrp="1"/>
          </p:cNvSpPr>
          <p:nvPr>
            <p:ph type="dt" sz="half" idx="10"/>
          </p:nvPr>
        </p:nvSpPr>
        <p:spPr/>
        <p:txBody>
          <a:bodyPr/>
          <a:lstStyle/>
          <a:p>
            <a:fld id="{FBA3B026-9449-BF47-9B0A-55351EFA3EDA}" type="datetime1">
              <a:rPr lang="en-US" smtClean="0"/>
              <a:t>7/8/13</a:t>
            </a:fld>
            <a:endParaRPr lang="en-US"/>
          </a:p>
        </p:txBody>
      </p:sp>
      <p:sp>
        <p:nvSpPr>
          <p:cNvPr id="7" name="Footer Placeholder 6"/>
          <p:cNvSpPr>
            <a:spLocks noGrp="1"/>
          </p:cNvSpPr>
          <p:nvPr>
            <p:ph type="ftr" sz="quarter" idx="11"/>
          </p:nvPr>
        </p:nvSpPr>
        <p:spPr/>
        <p:txBody>
          <a:bodyPr/>
          <a:lstStyle/>
          <a:p>
            <a:r>
              <a:rPr lang="en-US" smtClean="0"/>
              <a:t>Concepts in High Precision Data Analysis</a:t>
            </a:r>
            <a:endParaRPr lang="en-US"/>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3"/>
          <p:cNvSpPr txBox="1">
            <a:spLocks noChangeArrowheads="1"/>
          </p:cNvSpPr>
          <p:nvPr/>
        </p:nvSpPr>
        <p:spPr bwMode="auto">
          <a:xfrm>
            <a:off x="381000" y="381000"/>
            <a:ext cx="8458200" cy="796925"/>
          </a:xfrm>
          <a:prstGeom prst="rect">
            <a:avLst/>
          </a:prstGeom>
          <a:noFill/>
          <a:ln w="9525">
            <a:noFill/>
            <a:miter lim="800000"/>
            <a:headEnd/>
            <a:tailEnd/>
          </a:ln>
        </p:spPr>
        <p:txBody>
          <a:bodyPr>
            <a:prstTxWarp prst="textNoShape">
              <a:avLst/>
            </a:prstTxWarp>
            <a:spAutoFit/>
          </a:bodyPr>
          <a:lstStyle/>
          <a:p>
            <a:pPr>
              <a:spcBef>
                <a:spcPct val="50000"/>
              </a:spcBef>
            </a:pPr>
            <a:r>
              <a:rPr lang="en-US" sz="2200">
                <a:latin typeface="Tahoma" charset="0"/>
              </a:rPr>
              <a:t>Monuments Anchored to Bedrock are Critical for Tectonic Studies </a:t>
            </a:r>
          </a:p>
          <a:p>
            <a:pPr>
              <a:spcBef>
                <a:spcPct val="50000"/>
              </a:spcBef>
            </a:pPr>
            <a:r>
              <a:rPr lang="en-US" sz="2200">
                <a:latin typeface="Tahoma" charset="0"/>
              </a:rPr>
              <a:t>(not so much for atmospheric studies)</a:t>
            </a:r>
            <a:r>
              <a:rPr lang="en-US" sz="2000">
                <a:latin typeface="Tahoma" charset="0"/>
              </a:rPr>
              <a:t> </a:t>
            </a:r>
            <a:endParaRPr lang="en-US" sz="2000"/>
          </a:p>
        </p:txBody>
      </p:sp>
      <p:pic>
        <p:nvPicPr>
          <p:cNvPr id="44035" name="Picture 4" descr="rock_surface_elevated_monument"/>
          <p:cNvPicPr>
            <a:picLocks noChangeAspect="1" noChangeArrowheads="1"/>
          </p:cNvPicPr>
          <p:nvPr/>
        </p:nvPicPr>
        <p:blipFill>
          <a:blip r:embed="rId3"/>
          <a:srcRect/>
          <a:stretch>
            <a:fillRect/>
          </a:stretch>
        </p:blipFill>
        <p:spPr bwMode="auto">
          <a:xfrm>
            <a:off x="228600" y="1752600"/>
            <a:ext cx="5334000" cy="4122738"/>
          </a:xfrm>
          <a:prstGeom prst="rect">
            <a:avLst/>
          </a:prstGeom>
          <a:noFill/>
          <a:ln w="9525">
            <a:noFill/>
            <a:miter lim="800000"/>
            <a:headEnd/>
            <a:tailEnd/>
          </a:ln>
        </p:spPr>
      </p:pic>
      <p:sp>
        <p:nvSpPr>
          <p:cNvPr id="44036" name="Text Box 5"/>
          <p:cNvSpPr txBox="1">
            <a:spLocks noChangeArrowheads="1"/>
          </p:cNvSpPr>
          <p:nvPr/>
        </p:nvSpPr>
        <p:spPr bwMode="auto">
          <a:xfrm>
            <a:off x="5715000" y="1447800"/>
            <a:ext cx="3124200" cy="4791075"/>
          </a:xfrm>
          <a:prstGeom prst="rect">
            <a:avLst/>
          </a:prstGeom>
          <a:noFill/>
          <a:ln w="9525">
            <a:noFill/>
            <a:miter lim="800000"/>
            <a:headEnd/>
            <a:tailEnd/>
          </a:ln>
        </p:spPr>
        <p:txBody>
          <a:bodyPr>
            <a:prstTxWarp prst="textNoShape">
              <a:avLst/>
            </a:prstTxWarp>
            <a:spAutoFit/>
          </a:bodyPr>
          <a:lstStyle/>
          <a:p>
            <a:pPr>
              <a:lnSpc>
                <a:spcPct val="100000"/>
              </a:lnSpc>
              <a:spcBef>
                <a:spcPct val="30000"/>
              </a:spcBef>
            </a:pPr>
            <a:r>
              <a:rPr lang="en-US" sz="2000" dirty="0">
                <a:solidFill>
                  <a:schemeClr val="accent2"/>
                </a:solidFill>
                <a:latin typeface="Tahoma" charset="0"/>
              </a:rPr>
              <a:t>Good anchoring:</a:t>
            </a:r>
          </a:p>
          <a:p>
            <a:pPr>
              <a:lnSpc>
                <a:spcPct val="100000"/>
              </a:lnSpc>
              <a:spcBef>
                <a:spcPct val="30000"/>
              </a:spcBef>
            </a:pPr>
            <a:r>
              <a:rPr lang="en-US" sz="2000" dirty="0">
                <a:latin typeface="Tahoma" charset="0"/>
              </a:rPr>
              <a:t>Pin in solid rock</a:t>
            </a:r>
          </a:p>
          <a:p>
            <a:pPr>
              <a:lnSpc>
                <a:spcPct val="100000"/>
              </a:lnSpc>
              <a:spcBef>
                <a:spcPct val="30000"/>
              </a:spcBef>
            </a:pPr>
            <a:r>
              <a:rPr lang="en-US" sz="2000" dirty="0">
                <a:latin typeface="Tahoma" charset="0"/>
              </a:rPr>
              <a:t>Drill-braced (left) in fractured rock </a:t>
            </a:r>
          </a:p>
          <a:p>
            <a:pPr>
              <a:lnSpc>
                <a:spcPct val="100000"/>
              </a:lnSpc>
              <a:spcBef>
                <a:spcPct val="30000"/>
              </a:spcBef>
            </a:pPr>
            <a:r>
              <a:rPr lang="en-US" sz="2000" dirty="0">
                <a:latin typeface="Tahoma" charset="0"/>
              </a:rPr>
              <a:t>Low building with deep foundation</a:t>
            </a:r>
          </a:p>
          <a:p>
            <a:pPr>
              <a:lnSpc>
                <a:spcPct val="100000"/>
              </a:lnSpc>
              <a:spcBef>
                <a:spcPct val="30000"/>
              </a:spcBef>
            </a:pPr>
            <a:endParaRPr lang="en-US" sz="2000" dirty="0">
              <a:latin typeface="Tahoma" charset="0"/>
            </a:endParaRPr>
          </a:p>
          <a:p>
            <a:pPr>
              <a:lnSpc>
                <a:spcPct val="100000"/>
              </a:lnSpc>
              <a:spcBef>
                <a:spcPct val="30000"/>
              </a:spcBef>
            </a:pPr>
            <a:r>
              <a:rPr lang="en-US" sz="2000" dirty="0">
                <a:solidFill>
                  <a:srgbClr val="C0504D"/>
                </a:solidFill>
                <a:latin typeface="Tahoma" charset="0"/>
              </a:rPr>
              <a:t>Not-so-good anchoring:</a:t>
            </a:r>
          </a:p>
          <a:p>
            <a:pPr>
              <a:lnSpc>
                <a:spcPct val="100000"/>
              </a:lnSpc>
              <a:spcBef>
                <a:spcPct val="30000"/>
              </a:spcBef>
            </a:pPr>
            <a:r>
              <a:rPr lang="en-US" sz="2000" dirty="0">
                <a:latin typeface="Tahoma" charset="0"/>
              </a:rPr>
              <a:t>Vertical rods</a:t>
            </a:r>
          </a:p>
          <a:p>
            <a:pPr>
              <a:lnSpc>
                <a:spcPct val="100000"/>
              </a:lnSpc>
              <a:spcBef>
                <a:spcPct val="30000"/>
              </a:spcBef>
            </a:pPr>
            <a:r>
              <a:rPr lang="en-US" sz="2000" dirty="0">
                <a:latin typeface="Tahoma" charset="0"/>
              </a:rPr>
              <a:t>Buildings with shallow foundation </a:t>
            </a:r>
          </a:p>
          <a:p>
            <a:pPr>
              <a:lnSpc>
                <a:spcPct val="100000"/>
              </a:lnSpc>
              <a:spcBef>
                <a:spcPct val="30000"/>
              </a:spcBef>
            </a:pPr>
            <a:r>
              <a:rPr lang="en-US" sz="2000" dirty="0">
                <a:latin typeface="Tahoma" charset="0"/>
              </a:rPr>
              <a:t>Towers or tall building (thermal effects)</a:t>
            </a:r>
            <a:r>
              <a:rPr lang="en-US" dirty="0"/>
              <a:t> </a:t>
            </a:r>
          </a:p>
        </p:txBody>
      </p:sp>
      <p:sp>
        <p:nvSpPr>
          <p:cNvPr id="5" name="Date Placeholder 4"/>
          <p:cNvSpPr>
            <a:spLocks noGrp="1"/>
          </p:cNvSpPr>
          <p:nvPr>
            <p:ph type="dt" sz="half" idx="10"/>
          </p:nvPr>
        </p:nvSpPr>
        <p:spPr/>
        <p:txBody>
          <a:bodyPr/>
          <a:lstStyle/>
          <a:p>
            <a:fld id="{360EA2DB-D877-5D4F-9315-D5EBA2806CCF}" type="datetime1">
              <a:rPr lang="en-US" smtClean="0"/>
              <a:t>7/8/13</a:t>
            </a:fld>
            <a:endParaRPr lang="en-US"/>
          </a:p>
        </p:txBody>
      </p:sp>
      <p:sp>
        <p:nvSpPr>
          <p:cNvPr id="7" name="Footer Placeholder 6"/>
          <p:cNvSpPr>
            <a:spLocks noGrp="1"/>
          </p:cNvSpPr>
          <p:nvPr>
            <p:ph type="ftr" sz="quarter" idx="11"/>
          </p:nvPr>
        </p:nvSpPr>
        <p:spPr/>
        <p:txBody>
          <a:bodyPr/>
          <a:lstStyle/>
          <a:p>
            <a:r>
              <a:rPr lang="en-US" smtClean="0"/>
              <a:t>Concepts in High Precision Data Analysis</a:t>
            </a:r>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3"/>
          <p:cNvSpPr txBox="1">
            <a:spLocks noChangeArrowheads="1"/>
          </p:cNvSpPr>
          <p:nvPr/>
        </p:nvSpPr>
        <p:spPr bwMode="auto">
          <a:xfrm>
            <a:off x="914400" y="5715000"/>
            <a:ext cx="4724400" cy="641350"/>
          </a:xfrm>
          <a:prstGeom prst="rect">
            <a:avLst/>
          </a:prstGeom>
          <a:noFill/>
          <a:ln w="9525">
            <a:noFill/>
            <a:miter lim="800000"/>
            <a:headEnd/>
            <a:tailEnd/>
          </a:ln>
        </p:spPr>
        <p:txBody>
          <a:bodyPr>
            <a:prstTxWarp prst="textNoShape">
              <a:avLst/>
            </a:prstTxWarp>
            <a:spAutoFit/>
          </a:bodyPr>
          <a:lstStyle/>
          <a:p>
            <a:pPr eaLnBrk="1" hangingPunct="1">
              <a:lnSpc>
                <a:spcPct val="100000"/>
              </a:lnSpc>
              <a:buClrTx/>
              <a:buSzTx/>
              <a:buFontTx/>
              <a:buNone/>
            </a:pPr>
            <a:endParaRPr lang="en-US" sz="2000"/>
          </a:p>
          <a:p>
            <a:pPr eaLnBrk="1" hangingPunct="1">
              <a:lnSpc>
                <a:spcPct val="100000"/>
              </a:lnSpc>
              <a:buClrTx/>
              <a:buSzTx/>
              <a:buFontTx/>
              <a:buNone/>
            </a:pPr>
            <a:r>
              <a:rPr lang="en-US" sz="1600"/>
              <a:t>From Dong et al. J</a:t>
            </a:r>
            <a:r>
              <a:rPr lang="en-US" sz="1600" i="1"/>
              <a:t>. Geophys. Res., 107</a:t>
            </a:r>
            <a:r>
              <a:rPr lang="en-US" sz="1600"/>
              <a:t>, 2075, 2002</a:t>
            </a:r>
          </a:p>
        </p:txBody>
      </p:sp>
      <p:sp>
        <p:nvSpPr>
          <p:cNvPr id="46084" name="Text Box 4"/>
          <p:cNvSpPr txBox="1">
            <a:spLocks noChangeArrowheads="1"/>
          </p:cNvSpPr>
          <p:nvPr/>
        </p:nvSpPr>
        <p:spPr bwMode="auto">
          <a:xfrm>
            <a:off x="7340600" y="1524000"/>
            <a:ext cx="1803400" cy="3046988"/>
          </a:xfrm>
          <a:prstGeom prst="rect">
            <a:avLst/>
          </a:prstGeom>
          <a:noFill/>
          <a:ln w="9525">
            <a:noFill/>
            <a:miter lim="800000"/>
            <a:headEnd/>
            <a:tailEnd/>
          </a:ln>
        </p:spPr>
        <p:txBody>
          <a:bodyPr wrap="square">
            <a:prstTxWarp prst="textNoShape">
              <a:avLst/>
            </a:prstTxWarp>
            <a:spAutoFit/>
          </a:bodyPr>
          <a:lstStyle/>
          <a:p>
            <a:pPr eaLnBrk="1" hangingPunct="1">
              <a:lnSpc>
                <a:spcPct val="100000"/>
              </a:lnSpc>
              <a:buClrTx/>
              <a:buSzTx/>
              <a:buFontTx/>
              <a:buNone/>
            </a:pPr>
            <a:r>
              <a:rPr lang="en-US" sz="1600" dirty="0">
                <a:latin typeface="Tahoma" charset="0"/>
              </a:rPr>
              <a:t>Atmosphere (purple)</a:t>
            </a:r>
          </a:p>
          <a:p>
            <a:pPr eaLnBrk="1" hangingPunct="1">
              <a:lnSpc>
                <a:spcPct val="100000"/>
              </a:lnSpc>
              <a:buClrTx/>
              <a:buSzTx/>
              <a:buFontTx/>
              <a:buNone/>
            </a:pPr>
            <a:r>
              <a:rPr lang="en-US" sz="1600" dirty="0">
                <a:latin typeface="Tahoma" charset="0"/>
              </a:rPr>
              <a:t>  2-5 mm</a:t>
            </a:r>
          </a:p>
          <a:p>
            <a:pPr eaLnBrk="1" hangingPunct="1">
              <a:lnSpc>
                <a:spcPct val="100000"/>
              </a:lnSpc>
              <a:buClrTx/>
              <a:buSzTx/>
              <a:buFontTx/>
              <a:buNone/>
            </a:pPr>
            <a:endParaRPr lang="en-US" sz="1600" dirty="0">
              <a:latin typeface="Tahoma" charset="0"/>
            </a:endParaRPr>
          </a:p>
          <a:p>
            <a:pPr eaLnBrk="1" hangingPunct="1">
              <a:lnSpc>
                <a:spcPct val="100000"/>
              </a:lnSpc>
              <a:buClrTx/>
              <a:buSzTx/>
              <a:buFontTx/>
              <a:buNone/>
            </a:pPr>
            <a:r>
              <a:rPr lang="en-US" sz="1600" dirty="0">
                <a:latin typeface="Tahoma" charset="0"/>
              </a:rPr>
              <a:t>Water/snow (blue/green)</a:t>
            </a:r>
          </a:p>
          <a:p>
            <a:pPr eaLnBrk="1" hangingPunct="1">
              <a:lnSpc>
                <a:spcPct val="100000"/>
              </a:lnSpc>
              <a:buClrTx/>
              <a:buSzTx/>
              <a:buFontTx/>
              <a:buNone/>
            </a:pPr>
            <a:r>
              <a:rPr lang="en-US" sz="1600" dirty="0">
                <a:latin typeface="Tahoma" charset="0"/>
              </a:rPr>
              <a:t>  2-10 mm </a:t>
            </a:r>
          </a:p>
          <a:p>
            <a:pPr eaLnBrk="1" hangingPunct="1">
              <a:lnSpc>
                <a:spcPct val="100000"/>
              </a:lnSpc>
              <a:buClrTx/>
              <a:buSzTx/>
              <a:buFontTx/>
              <a:buNone/>
            </a:pPr>
            <a:endParaRPr lang="en-US" sz="1600" dirty="0">
              <a:latin typeface="Tahoma" charset="0"/>
            </a:endParaRPr>
          </a:p>
          <a:p>
            <a:pPr eaLnBrk="1" hangingPunct="1">
              <a:lnSpc>
                <a:spcPct val="100000"/>
              </a:lnSpc>
              <a:buClrTx/>
              <a:buSzTx/>
              <a:buFontTx/>
              <a:buNone/>
            </a:pPr>
            <a:r>
              <a:rPr lang="en-US" sz="1600" dirty="0" err="1">
                <a:latin typeface="Tahoma" charset="0"/>
              </a:rPr>
              <a:t>Nontidal</a:t>
            </a:r>
            <a:r>
              <a:rPr lang="en-US" sz="1600" dirty="0">
                <a:latin typeface="Tahoma" charset="0"/>
              </a:rPr>
              <a:t> ocean (red)</a:t>
            </a:r>
          </a:p>
          <a:p>
            <a:pPr eaLnBrk="1" hangingPunct="1">
              <a:lnSpc>
                <a:spcPct val="100000"/>
              </a:lnSpc>
              <a:buClrTx/>
              <a:buSzTx/>
              <a:buFontTx/>
              <a:buNone/>
            </a:pPr>
            <a:r>
              <a:rPr lang="en-US" sz="1600" dirty="0">
                <a:latin typeface="Tahoma" charset="0"/>
              </a:rPr>
              <a:t>   2-3 mm</a:t>
            </a:r>
          </a:p>
          <a:p>
            <a:pPr eaLnBrk="1" hangingPunct="1">
              <a:lnSpc>
                <a:spcPct val="100000"/>
              </a:lnSpc>
              <a:buClrTx/>
              <a:buSzTx/>
              <a:buFontTx/>
              <a:buNone/>
            </a:pPr>
            <a:endParaRPr lang="en-US" sz="1600" dirty="0">
              <a:solidFill>
                <a:schemeClr val="tx1"/>
              </a:solidFill>
            </a:endParaRPr>
          </a:p>
        </p:txBody>
      </p:sp>
      <p:sp>
        <p:nvSpPr>
          <p:cNvPr id="46085" name="Text Box 5"/>
          <p:cNvSpPr txBox="1">
            <a:spLocks noChangeArrowheads="1"/>
          </p:cNvSpPr>
          <p:nvPr/>
        </p:nvSpPr>
        <p:spPr bwMode="auto">
          <a:xfrm>
            <a:off x="1828800" y="536575"/>
            <a:ext cx="4995863" cy="360363"/>
          </a:xfrm>
          <a:prstGeom prst="rect">
            <a:avLst/>
          </a:prstGeom>
          <a:noFill/>
          <a:ln w="9525">
            <a:noFill/>
            <a:miter lim="800000"/>
            <a:headEnd/>
            <a:tailEnd/>
          </a:ln>
        </p:spPr>
        <p:txBody>
          <a:bodyPr wrap="none">
            <a:prstTxWarp prst="textNoShape">
              <a:avLst/>
            </a:prstTxWarp>
            <a:spAutoFit/>
          </a:bodyPr>
          <a:lstStyle/>
          <a:p>
            <a:r>
              <a:rPr lang="en-US" sz="2200">
                <a:latin typeface="Tahoma" charset="0"/>
              </a:rPr>
              <a:t>Annual Component of  Vertical Loading</a:t>
            </a:r>
            <a:endParaRPr lang="en-US"/>
          </a:p>
        </p:txBody>
      </p:sp>
      <p:sp>
        <p:nvSpPr>
          <p:cNvPr id="6" name="Date Placeholder 5"/>
          <p:cNvSpPr>
            <a:spLocks noGrp="1"/>
          </p:cNvSpPr>
          <p:nvPr>
            <p:ph type="dt" sz="half" idx="10"/>
          </p:nvPr>
        </p:nvSpPr>
        <p:spPr/>
        <p:txBody>
          <a:bodyPr/>
          <a:lstStyle/>
          <a:p>
            <a:fld id="{10E14DAF-7419-8E40-8AC4-E6398AA796B9}" type="datetime1">
              <a:rPr lang="en-US" smtClean="0"/>
              <a:t>7/8/13</a:t>
            </a:fld>
            <a:endParaRPr lang="en-US"/>
          </a:p>
        </p:txBody>
      </p:sp>
      <p:sp>
        <p:nvSpPr>
          <p:cNvPr id="8" name="Footer Placeholder 7"/>
          <p:cNvSpPr>
            <a:spLocks noGrp="1"/>
          </p:cNvSpPr>
          <p:nvPr>
            <p:ph type="ftr" sz="quarter" idx="11"/>
          </p:nvPr>
        </p:nvSpPr>
        <p:spPr/>
        <p:txBody>
          <a:bodyPr/>
          <a:lstStyle/>
          <a:p>
            <a:r>
              <a:rPr lang="en-US" smtClean="0"/>
              <a:t>Concepts in High Precision Data Analysis</a:t>
            </a:r>
            <a:endParaRPr lang="en-US"/>
          </a:p>
        </p:txBody>
      </p:sp>
      <p:pic>
        <p:nvPicPr>
          <p:cNvPr id="9" name="Picture 8"/>
          <p:cNvPicPr>
            <a:picLocks noChangeAspect="1"/>
          </p:cNvPicPr>
          <p:nvPr/>
        </p:nvPicPr>
        <p:blipFill>
          <a:blip r:embed="rId3"/>
          <a:stretch>
            <a:fillRect/>
          </a:stretch>
        </p:blipFill>
        <p:spPr>
          <a:xfrm>
            <a:off x="152400" y="1155700"/>
            <a:ext cx="7112000" cy="4559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z="3000" b="0"/>
              <a:t>Limits of GPS Accuracy</a:t>
            </a:r>
            <a:endParaRPr lang="en-US" sz="2800"/>
          </a:p>
        </p:txBody>
      </p:sp>
      <p:sp>
        <p:nvSpPr>
          <p:cNvPr id="50179" name="Rectangle 3"/>
          <p:cNvSpPr>
            <a:spLocks noGrp="1" noChangeArrowheads="1"/>
          </p:cNvSpPr>
          <p:nvPr>
            <p:ph type="body" idx="1"/>
          </p:nvPr>
        </p:nvSpPr>
        <p:spPr/>
        <p:txBody>
          <a:bodyPr/>
          <a:lstStyle/>
          <a:p>
            <a:pPr marL="342900" indent="-342900" defTabSz="914400">
              <a:lnSpc>
                <a:spcPct val="84000"/>
              </a:lnSpc>
            </a:pPr>
            <a:r>
              <a:rPr lang="en-US" sz="1900" b="0"/>
              <a:t>Signal propagation effects</a:t>
            </a:r>
          </a:p>
          <a:p>
            <a:pPr marL="742950" lvl="1" indent="-285750" defTabSz="914400">
              <a:lnSpc>
                <a:spcPct val="84000"/>
              </a:lnSpc>
            </a:pPr>
            <a:r>
              <a:rPr lang="en-US" sz="1900" b="0"/>
              <a:t>Signal scattering ( antenna phase center / multipath ) </a:t>
            </a:r>
          </a:p>
          <a:p>
            <a:pPr marL="742950" lvl="1" indent="-285750" defTabSz="914400">
              <a:lnSpc>
                <a:spcPct val="84000"/>
              </a:lnSpc>
            </a:pPr>
            <a:r>
              <a:rPr lang="en-US" sz="1900" b="0"/>
              <a:t>Atmospheric delay (mainly water vapor)</a:t>
            </a:r>
          </a:p>
          <a:p>
            <a:pPr marL="742950" lvl="1" indent="-285750" defTabSz="914400">
              <a:lnSpc>
                <a:spcPct val="84000"/>
              </a:lnSpc>
            </a:pPr>
            <a:r>
              <a:rPr lang="en-US" sz="1900" b="0"/>
              <a:t>Ionospheric effects</a:t>
            </a:r>
          </a:p>
          <a:p>
            <a:pPr marL="742950" lvl="1" indent="-285750" defTabSz="914400">
              <a:lnSpc>
                <a:spcPct val="84000"/>
              </a:lnSpc>
            </a:pPr>
            <a:r>
              <a:rPr lang="en-US" sz="1900" b="0"/>
              <a:t>Receiver noise</a:t>
            </a:r>
          </a:p>
          <a:p>
            <a:pPr marL="342900" indent="-342900" defTabSz="914400">
              <a:lnSpc>
                <a:spcPct val="84000"/>
              </a:lnSpc>
              <a:spcBef>
                <a:spcPct val="80000"/>
              </a:spcBef>
            </a:pPr>
            <a:r>
              <a:rPr lang="en-US" sz="1900" b="0">
                <a:solidFill>
                  <a:schemeClr val="bg1"/>
                </a:solidFill>
              </a:rPr>
              <a:t>Unmodeled motions of the station</a:t>
            </a:r>
          </a:p>
          <a:p>
            <a:pPr marL="742950" lvl="1" indent="-285750" defTabSz="914400">
              <a:lnSpc>
                <a:spcPct val="84000"/>
              </a:lnSpc>
            </a:pPr>
            <a:r>
              <a:rPr lang="en-US" sz="1900" b="0"/>
              <a:t>Monument instability</a:t>
            </a:r>
          </a:p>
          <a:p>
            <a:pPr marL="742950" lvl="1" indent="-285750" defTabSz="914400">
              <a:lnSpc>
                <a:spcPct val="84000"/>
              </a:lnSpc>
            </a:pPr>
            <a:r>
              <a:rPr lang="en-US" sz="1900" b="0"/>
              <a:t>Loading of the crust by atmosphere, oceans, and surface water</a:t>
            </a:r>
          </a:p>
          <a:p>
            <a:pPr marL="342900" indent="-342900" defTabSz="914400">
              <a:lnSpc>
                <a:spcPct val="84000"/>
              </a:lnSpc>
              <a:spcBef>
                <a:spcPct val="80000"/>
              </a:spcBef>
            </a:pPr>
            <a:r>
              <a:rPr lang="en-US" sz="1900" b="0">
                <a:solidFill>
                  <a:srgbClr val="FF1337"/>
                </a:solidFill>
              </a:rPr>
              <a:t>Unmodeled motions of the satellites</a:t>
            </a:r>
            <a:endParaRPr lang="en-US" sz="1900" b="0"/>
          </a:p>
          <a:p>
            <a:pPr marL="342900" indent="-342900" defTabSz="914400">
              <a:lnSpc>
                <a:spcPct val="84000"/>
              </a:lnSpc>
              <a:spcBef>
                <a:spcPct val="80000"/>
              </a:spcBef>
            </a:pPr>
            <a:r>
              <a:rPr lang="en-US" sz="1900" b="0"/>
              <a:t>Reference frame</a:t>
            </a:r>
          </a:p>
          <a:p>
            <a:pPr marL="742950" lvl="1" indent="-285750" defTabSz="914400">
              <a:lnSpc>
                <a:spcPct val="84000"/>
              </a:lnSpc>
              <a:buFont typeface="Wingdings" charset="2"/>
              <a:buNone/>
            </a:pPr>
            <a:endParaRPr lang="en-US" sz="1600"/>
          </a:p>
          <a:p>
            <a:pPr marL="742950" lvl="1" indent="-285750" defTabSz="914400">
              <a:lnSpc>
                <a:spcPct val="84000"/>
              </a:lnSpc>
            </a:pPr>
            <a:endParaRPr lang="en-US" sz="1600"/>
          </a:p>
          <a:p>
            <a:pPr marL="742950" lvl="1" indent="-285750" defTabSz="914400">
              <a:lnSpc>
                <a:spcPct val="84000"/>
              </a:lnSpc>
            </a:pPr>
            <a:endParaRPr lang="en-US" sz="1600"/>
          </a:p>
        </p:txBody>
      </p:sp>
      <p:sp>
        <p:nvSpPr>
          <p:cNvPr id="4" name="Date Placeholder 3"/>
          <p:cNvSpPr>
            <a:spLocks noGrp="1"/>
          </p:cNvSpPr>
          <p:nvPr>
            <p:ph type="dt" sz="half" idx="10"/>
          </p:nvPr>
        </p:nvSpPr>
        <p:spPr/>
        <p:txBody>
          <a:bodyPr/>
          <a:lstStyle/>
          <a:p>
            <a:fld id="{F30ED75E-44C8-6347-8C86-9AEB63C39393}" type="datetime1">
              <a:rPr lang="en-US" smtClean="0"/>
              <a:t>7/8/13</a:t>
            </a:fld>
            <a:endParaRPr lang="en-US"/>
          </a:p>
        </p:txBody>
      </p:sp>
      <p:sp>
        <p:nvSpPr>
          <p:cNvPr id="6" name="Footer Placeholder 5"/>
          <p:cNvSpPr>
            <a:spLocks noGrp="1"/>
          </p:cNvSpPr>
          <p:nvPr>
            <p:ph type="ftr" sz="quarter" idx="11"/>
          </p:nvPr>
        </p:nvSpPr>
        <p:spPr/>
        <p:txBody>
          <a:bodyPr/>
          <a:lstStyle/>
          <a:p>
            <a:r>
              <a:rPr lang="en-US" smtClean="0"/>
              <a:t>Concepts in High Precision Data Analysis</a:t>
            </a:r>
            <a:endParaRPr 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65776" y="240268"/>
            <a:ext cx="7234238" cy="597932"/>
          </a:xfrm>
        </p:spPr>
        <p:txBody>
          <a:bodyPr lIns="92075" tIns="46038" rIns="92075" bIns="46038" anchor="ctr">
            <a:normAutofit fontScale="90000"/>
          </a:bodyPr>
          <a:lstStyle/>
          <a:p>
            <a:r>
              <a:rPr lang="en-US" sz="2400" smtClean="0"/>
              <a:t>Instantaneous Positioning with GPS Pseudoranges</a:t>
            </a:r>
            <a:br>
              <a:rPr lang="en-US" sz="2400" smtClean="0"/>
            </a:br>
            <a:endParaRPr lang="en-US" sz="2400" dirty="0"/>
          </a:p>
        </p:txBody>
      </p:sp>
      <p:sp>
        <p:nvSpPr>
          <p:cNvPr id="17411" name="Rectangle 3"/>
          <p:cNvSpPr>
            <a:spLocks noGrp="1" noChangeArrowheads="1"/>
          </p:cNvSpPr>
          <p:nvPr>
            <p:ph type="body" idx="1"/>
          </p:nvPr>
        </p:nvSpPr>
        <p:spPr>
          <a:xfrm>
            <a:off x="2286000" y="838200"/>
            <a:ext cx="3810000" cy="1143000"/>
          </a:xfrm>
        </p:spPr>
        <p:txBody>
          <a:bodyPr/>
          <a:lstStyle/>
          <a:p>
            <a:pPr marL="342900" indent="-342900" defTabSz="914400">
              <a:lnSpc>
                <a:spcPct val="90000"/>
              </a:lnSpc>
              <a:buFont typeface="Monotype Sorts" charset="2"/>
              <a:buNone/>
            </a:pPr>
            <a:r>
              <a:rPr lang="en-US" sz="1800" b="0" dirty="0" smtClean="0">
                <a:latin typeface="Times New Roman" charset="0"/>
              </a:rPr>
              <a:t>Receiver  solution or </a:t>
            </a:r>
            <a:r>
              <a:rPr lang="en-US" sz="1800" b="0" i="1" dirty="0" smtClean="0">
                <a:solidFill>
                  <a:srgbClr val="C0504D"/>
                </a:solidFill>
                <a:latin typeface="Times New Roman" charset="0"/>
              </a:rPr>
              <a:t>sh_rx2a</a:t>
            </a:r>
            <a:r>
              <a:rPr lang="en-US" sz="1800" b="0" i="1" dirty="0" smtClean="0">
                <a:solidFill>
                  <a:schemeClr val="accent2"/>
                </a:solidFill>
                <a:latin typeface="Times New Roman" charset="0"/>
              </a:rPr>
              <a:t>pr</a:t>
            </a:r>
            <a:endParaRPr lang="en-US" sz="1800" b="0" dirty="0" smtClean="0">
              <a:solidFill>
                <a:schemeClr val="accent2"/>
              </a:solidFill>
              <a:latin typeface="Times New Roman" charset="0"/>
            </a:endParaRPr>
          </a:p>
          <a:p>
            <a:pPr marL="342900" indent="-342900" defTabSz="914400">
              <a:lnSpc>
                <a:spcPct val="90000"/>
              </a:lnSpc>
            </a:pPr>
            <a:r>
              <a:rPr lang="en-US" sz="1800" b="0" dirty="0" smtClean="0">
                <a:latin typeface="Times New Roman" charset="0"/>
              </a:rPr>
              <a:t>Point position ( </a:t>
            </a:r>
            <a:r>
              <a:rPr lang="en-US" sz="1800" b="0" i="1" dirty="0" err="1" smtClean="0">
                <a:solidFill>
                  <a:srgbClr val="C0504D"/>
                </a:solidFill>
                <a:latin typeface="Times New Roman" charset="0"/>
              </a:rPr>
              <a:t>svpos</a:t>
            </a:r>
            <a:r>
              <a:rPr lang="en-US" sz="1800" b="0" dirty="0" smtClean="0">
                <a:latin typeface="Times New Roman" charset="0"/>
              </a:rPr>
              <a:t> ) </a:t>
            </a:r>
            <a:r>
              <a:rPr lang="en-US" sz="1800" dirty="0" smtClean="0">
                <a:latin typeface="Times New Roman" charset="0"/>
              </a:rPr>
              <a:t>5</a:t>
            </a:r>
            <a:r>
              <a:rPr lang="en-US" sz="1800" b="0" dirty="0" smtClean="0">
                <a:latin typeface="Times New Roman" charset="0"/>
              </a:rPr>
              <a:t>-100 m</a:t>
            </a:r>
          </a:p>
          <a:p>
            <a:pPr marL="342900" indent="-342900" defTabSz="914400">
              <a:lnSpc>
                <a:spcPct val="90000"/>
              </a:lnSpc>
            </a:pPr>
            <a:r>
              <a:rPr lang="en-US" sz="1800" b="0" dirty="0" smtClean="0">
                <a:latin typeface="Times New Roman" charset="0"/>
              </a:rPr>
              <a:t>Differential ( </a:t>
            </a:r>
            <a:r>
              <a:rPr lang="en-US" sz="1800" b="0" i="1" dirty="0" err="1" smtClean="0">
                <a:solidFill>
                  <a:srgbClr val="C0504D"/>
                </a:solidFill>
                <a:latin typeface="Times New Roman" charset="0"/>
              </a:rPr>
              <a:t>svdiff</a:t>
            </a:r>
            <a:r>
              <a:rPr lang="en-US" sz="1800" b="0" dirty="0" smtClean="0">
                <a:solidFill>
                  <a:srgbClr val="C0504D"/>
                </a:solidFill>
                <a:latin typeface="Times New Roman" charset="0"/>
              </a:rPr>
              <a:t> </a:t>
            </a:r>
            <a:r>
              <a:rPr lang="en-US" sz="1800" b="0" dirty="0" smtClean="0">
                <a:latin typeface="Times New Roman" charset="0"/>
              </a:rPr>
              <a:t>) 1-10 m</a:t>
            </a:r>
          </a:p>
          <a:p>
            <a:pPr marL="342900" indent="-342900" defTabSz="914400">
              <a:lnSpc>
                <a:spcPct val="90000"/>
              </a:lnSpc>
            </a:pPr>
            <a:endParaRPr lang="en-US" sz="1600" dirty="0"/>
          </a:p>
        </p:txBody>
      </p:sp>
      <p:grpSp>
        <p:nvGrpSpPr>
          <p:cNvPr id="2" name="Group 4"/>
          <p:cNvGrpSpPr>
            <a:grpSpLocks/>
          </p:cNvGrpSpPr>
          <p:nvPr/>
        </p:nvGrpSpPr>
        <p:grpSpPr bwMode="auto">
          <a:xfrm>
            <a:off x="228600" y="1662113"/>
            <a:ext cx="8329613" cy="5195887"/>
            <a:chOff x="144" y="480"/>
            <a:chExt cx="5247" cy="3273"/>
          </a:xfrm>
        </p:grpSpPr>
        <p:sp>
          <p:nvSpPr>
            <p:cNvPr id="17414" name="Oval 5"/>
            <p:cNvSpPr>
              <a:spLocks noChangeArrowheads="1"/>
            </p:cNvSpPr>
            <p:nvPr/>
          </p:nvSpPr>
          <p:spPr bwMode="auto">
            <a:xfrm>
              <a:off x="288" y="2112"/>
              <a:ext cx="5103" cy="1641"/>
            </a:xfrm>
            <a:prstGeom prst="ellipse">
              <a:avLst/>
            </a:prstGeom>
            <a:solidFill>
              <a:srgbClr val="05C005"/>
            </a:solidFill>
            <a:ln w="9525">
              <a:noFill/>
              <a:round/>
              <a:headEnd/>
              <a:tailEnd/>
            </a:ln>
          </p:spPr>
          <p:txBody>
            <a:bodyPr wrap="none" anchor="ctr">
              <a:prstTxWarp prst="textNoShape">
                <a:avLst/>
              </a:prstTxWarp>
            </a:bodyPr>
            <a:lstStyle/>
            <a:p>
              <a:endParaRPr lang="en-US"/>
            </a:p>
          </p:txBody>
        </p:sp>
        <p:sp>
          <p:nvSpPr>
            <p:cNvPr id="17415" name="Oval 6"/>
            <p:cNvSpPr>
              <a:spLocks noChangeArrowheads="1"/>
            </p:cNvSpPr>
            <p:nvPr/>
          </p:nvSpPr>
          <p:spPr bwMode="auto">
            <a:xfrm>
              <a:off x="1412" y="2276"/>
              <a:ext cx="3041" cy="1271"/>
            </a:xfrm>
            <a:prstGeom prst="ellipse">
              <a:avLst/>
            </a:prstGeom>
            <a:noFill/>
            <a:ln w="25400">
              <a:solidFill>
                <a:srgbClr val="1C1C1C"/>
              </a:solidFill>
              <a:prstDash val="lgDash"/>
              <a:round/>
              <a:headEnd/>
              <a:tailEnd/>
            </a:ln>
          </p:spPr>
          <p:txBody>
            <a:bodyPr wrap="none" anchor="ctr">
              <a:prstTxWarp prst="textNoShape">
                <a:avLst/>
              </a:prstTxWarp>
            </a:bodyPr>
            <a:lstStyle/>
            <a:p>
              <a:endParaRPr lang="en-US"/>
            </a:p>
          </p:txBody>
        </p:sp>
        <p:sp>
          <p:nvSpPr>
            <p:cNvPr id="17416" name="Oval 7"/>
            <p:cNvSpPr>
              <a:spLocks noChangeArrowheads="1"/>
            </p:cNvSpPr>
            <p:nvPr/>
          </p:nvSpPr>
          <p:spPr bwMode="auto">
            <a:xfrm>
              <a:off x="2942" y="2804"/>
              <a:ext cx="38" cy="30"/>
            </a:xfrm>
            <a:prstGeom prst="ellipse">
              <a:avLst/>
            </a:prstGeom>
            <a:solidFill>
              <a:schemeClr val="tx2"/>
            </a:solidFill>
            <a:ln w="25400">
              <a:solidFill>
                <a:schemeClr val="tx2"/>
              </a:solidFill>
              <a:round/>
              <a:headEnd/>
              <a:tailEnd/>
            </a:ln>
          </p:spPr>
          <p:txBody>
            <a:bodyPr wrap="none" anchor="ctr">
              <a:prstTxWarp prst="textNoShape">
                <a:avLst/>
              </a:prstTxWarp>
            </a:bodyPr>
            <a:lstStyle/>
            <a:p>
              <a:endParaRPr lang="en-US"/>
            </a:p>
          </p:txBody>
        </p:sp>
        <p:sp>
          <p:nvSpPr>
            <p:cNvPr id="17417" name="Freeform 8"/>
            <p:cNvSpPr>
              <a:spLocks/>
            </p:cNvSpPr>
            <p:nvPr/>
          </p:nvSpPr>
          <p:spPr bwMode="auto">
            <a:xfrm rot="-3294368">
              <a:off x="2480" y="1406"/>
              <a:ext cx="1779" cy="241"/>
            </a:xfrm>
            <a:custGeom>
              <a:avLst/>
              <a:gdLst>
                <a:gd name="T0" fmla="*/ 0 w 3828"/>
                <a:gd name="T1" fmla="*/ 30 h 367"/>
                <a:gd name="T2" fmla="*/ 1 w 3828"/>
                <a:gd name="T3" fmla="*/ 30 h 367"/>
                <a:gd name="T4" fmla="*/ 1 w 3828"/>
                <a:gd name="T5" fmla="*/ 0 h 367"/>
                <a:gd name="T6" fmla="*/ 3 w 3828"/>
                <a:gd name="T7" fmla="*/ 0 h 367"/>
                <a:gd name="T8" fmla="*/ 3 w 3828"/>
                <a:gd name="T9" fmla="*/ 30 h 367"/>
                <a:gd name="T10" fmla="*/ 4 w 3828"/>
                <a:gd name="T11" fmla="*/ 30 h 367"/>
                <a:gd name="T12" fmla="*/ 7 w 3828"/>
                <a:gd name="T13" fmla="*/ 30 h 367"/>
                <a:gd name="T14" fmla="*/ 7 w 3828"/>
                <a:gd name="T15" fmla="*/ 0 h 367"/>
                <a:gd name="T16" fmla="*/ 9 w 3828"/>
                <a:gd name="T17" fmla="*/ 0 h 367"/>
                <a:gd name="T18" fmla="*/ 9 w 3828"/>
                <a:gd name="T19" fmla="*/ 30 h 367"/>
                <a:gd name="T20" fmla="*/ 13 w 3828"/>
                <a:gd name="T21" fmla="*/ 30 h 367"/>
                <a:gd name="T22" fmla="*/ 13 w 3828"/>
                <a:gd name="T23" fmla="*/ 0 h 367"/>
                <a:gd name="T24" fmla="*/ 15 w 3828"/>
                <a:gd name="T25" fmla="*/ 0 h 367"/>
                <a:gd name="T26" fmla="*/ 15 w 3828"/>
                <a:gd name="T27" fmla="*/ 30 h 367"/>
                <a:gd name="T28" fmla="*/ 16 w 3828"/>
                <a:gd name="T29" fmla="*/ 30 h 367"/>
                <a:gd name="T30" fmla="*/ 16 w 3828"/>
                <a:gd name="T31" fmla="*/ 0 h 367"/>
                <a:gd name="T32" fmla="*/ 19 w 3828"/>
                <a:gd name="T33" fmla="*/ 0 h 367"/>
                <a:gd name="T34" fmla="*/ 19 w 3828"/>
                <a:gd name="T35" fmla="*/ 30 h 367"/>
                <a:gd name="T36" fmla="*/ 19 w 3828"/>
                <a:gd name="T37" fmla="*/ 30 h 367"/>
                <a:gd name="T38" fmla="*/ 19 w 3828"/>
                <a:gd name="T39" fmla="*/ 0 h 367"/>
                <a:gd name="T40" fmla="*/ 21 w 3828"/>
                <a:gd name="T41" fmla="*/ 0 h 367"/>
                <a:gd name="T42" fmla="*/ 21 w 3828"/>
                <a:gd name="T43" fmla="*/ 30 h 367"/>
                <a:gd name="T44" fmla="*/ 26 w 3828"/>
                <a:gd name="T45" fmla="*/ 30 h 367"/>
                <a:gd name="T46" fmla="*/ 26 w 3828"/>
                <a:gd name="T47" fmla="*/ 0 h 367"/>
                <a:gd name="T48" fmla="*/ 27 w 3828"/>
                <a:gd name="T49" fmla="*/ 0 h 367"/>
                <a:gd name="T50" fmla="*/ 27 w 3828"/>
                <a:gd name="T51" fmla="*/ 30 h 367"/>
                <a:gd name="T52" fmla="*/ 29 w 3828"/>
                <a:gd name="T53" fmla="*/ 30 h 367"/>
                <a:gd name="T54" fmla="*/ 29 w 3828"/>
                <a:gd name="T55" fmla="*/ 0 h 367"/>
                <a:gd name="T56" fmla="*/ 31 w 3828"/>
                <a:gd name="T57" fmla="*/ 0 h 367"/>
                <a:gd name="T58" fmla="*/ 31 w 3828"/>
                <a:gd name="T59" fmla="*/ 30 h 367"/>
                <a:gd name="T60" fmla="*/ 32 w 3828"/>
                <a:gd name="T61" fmla="*/ 30 h 367"/>
                <a:gd name="T62" fmla="*/ 35 w 3828"/>
                <a:gd name="T63" fmla="*/ 30 h 367"/>
                <a:gd name="T64" fmla="*/ 35 w 3828"/>
                <a:gd name="T65" fmla="*/ 0 h 367"/>
                <a:gd name="T66" fmla="*/ 37 w 3828"/>
                <a:gd name="T67" fmla="*/ 0 h 367"/>
                <a:gd name="T68" fmla="*/ 37 w 3828"/>
                <a:gd name="T69" fmla="*/ 28 h 367"/>
                <a:gd name="T70" fmla="*/ 37 w 3828"/>
                <a:gd name="T71" fmla="*/ 30 h 367"/>
                <a:gd name="T72" fmla="*/ 39 w 3828"/>
                <a:gd name="T73" fmla="*/ 30 h 3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8"/>
                <a:gd name="T112" fmla="*/ 0 h 367"/>
                <a:gd name="T113" fmla="*/ 3828 w 3828"/>
                <a:gd name="T114" fmla="*/ 367 h 3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8" h="367">
                  <a:moveTo>
                    <a:pt x="0" y="364"/>
                  </a:moveTo>
                  <a:lnTo>
                    <a:pt x="120" y="364"/>
                  </a:lnTo>
                  <a:lnTo>
                    <a:pt x="120" y="0"/>
                  </a:lnTo>
                  <a:lnTo>
                    <a:pt x="263" y="0"/>
                  </a:lnTo>
                  <a:lnTo>
                    <a:pt x="263" y="364"/>
                  </a:lnTo>
                  <a:lnTo>
                    <a:pt x="406" y="364"/>
                  </a:lnTo>
                  <a:lnTo>
                    <a:pt x="671" y="364"/>
                  </a:lnTo>
                  <a:lnTo>
                    <a:pt x="671" y="0"/>
                  </a:lnTo>
                  <a:lnTo>
                    <a:pt x="875" y="0"/>
                  </a:lnTo>
                  <a:lnTo>
                    <a:pt x="875" y="364"/>
                  </a:lnTo>
                  <a:lnTo>
                    <a:pt x="1295" y="364"/>
                  </a:lnTo>
                  <a:lnTo>
                    <a:pt x="1295" y="0"/>
                  </a:lnTo>
                  <a:lnTo>
                    <a:pt x="1475" y="0"/>
                  </a:lnTo>
                  <a:lnTo>
                    <a:pt x="1475" y="364"/>
                  </a:lnTo>
                  <a:lnTo>
                    <a:pt x="1607" y="364"/>
                  </a:lnTo>
                  <a:lnTo>
                    <a:pt x="1607" y="0"/>
                  </a:lnTo>
                  <a:lnTo>
                    <a:pt x="1811" y="0"/>
                  </a:lnTo>
                  <a:lnTo>
                    <a:pt x="1811" y="364"/>
                  </a:lnTo>
                  <a:lnTo>
                    <a:pt x="1907" y="364"/>
                  </a:lnTo>
                  <a:lnTo>
                    <a:pt x="1907" y="0"/>
                  </a:lnTo>
                  <a:lnTo>
                    <a:pt x="2087" y="0"/>
                  </a:lnTo>
                  <a:lnTo>
                    <a:pt x="2087" y="364"/>
                  </a:lnTo>
                  <a:lnTo>
                    <a:pt x="2530" y="364"/>
                  </a:lnTo>
                  <a:lnTo>
                    <a:pt x="2530" y="0"/>
                  </a:lnTo>
                  <a:lnTo>
                    <a:pt x="2709" y="0"/>
                  </a:lnTo>
                  <a:lnTo>
                    <a:pt x="2709" y="364"/>
                  </a:lnTo>
                  <a:lnTo>
                    <a:pt x="2866" y="364"/>
                  </a:lnTo>
                  <a:lnTo>
                    <a:pt x="2866" y="0"/>
                  </a:lnTo>
                  <a:lnTo>
                    <a:pt x="3034" y="0"/>
                  </a:lnTo>
                  <a:lnTo>
                    <a:pt x="3034" y="364"/>
                  </a:lnTo>
                  <a:lnTo>
                    <a:pt x="3166" y="364"/>
                  </a:lnTo>
                  <a:lnTo>
                    <a:pt x="3478" y="364"/>
                  </a:lnTo>
                  <a:lnTo>
                    <a:pt x="3478" y="0"/>
                  </a:lnTo>
                  <a:lnTo>
                    <a:pt x="3635" y="0"/>
                  </a:lnTo>
                  <a:lnTo>
                    <a:pt x="3636" y="349"/>
                  </a:lnTo>
                  <a:lnTo>
                    <a:pt x="3636" y="366"/>
                  </a:lnTo>
                  <a:lnTo>
                    <a:pt x="3827" y="366"/>
                  </a:lnTo>
                </a:path>
              </a:pathLst>
            </a:custGeom>
            <a:solidFill>
              <a:srgbClr val="CCFFFF"/>
            </a:solidFill>
            <a:ln w="25400" cap="rnd">
              <a:solidFill>
                <a:srgbClr val="FF0000"/>
              </a:solidFill>
              <a:round/>
              <a:headEnd type="none" w="sm" len="sm"/>
              <a:tailEnd type="none" w="sm" len="sm"/>
            </a:ln>
          </p:spPr>
          <p:txBody>
            <a:bodyPr>
              <a:prstTxWarp prst="textNoShape">
                <a:avLst/>
              </a:prstTxWarp>
            </a:bodyPr>
            <a:lstStyle/>
            <a:p>
              <a:endParaRPr lang="en-US"/>
            </a:p>
          </p:txBody>
        </p:sp>
        <p:grpSp>
          <p:nvGrpSpPr>
            <p:cNvPr id="3" name="Group 9"/>
            <p:cNvGrpSpPr>
              <a:grpSpLocks/>
            </p:cNvGrpSpPr>
            <p:nvPr/>
          </p:nvGrpSpPr>
          <p:grpSpPr bwMode="auto">
            <a:xfrm>
              <a:off x="3888" y="480"/>
              <a:ext cx="430" cy="435"/>
              <a:chOff x="5138" y="768"/>
              <a:chExt cx="430" cy="435"/>
            </a:xfrm>
          </p:grpSpPr>
          <p:sp>
            <p:nvSpPr>
              <p:cNvPr id="17497" name="Freeform 10"/>
              <p:cNvSpPr>
                <a:spLocks/>
              </p:cNvSpPr>
              <p:nvPr/>
            </p:nvSpPr>
            <p:spPr bwMode="auto">
              <a:xfrm>
                <a:off x="5250" y="926"/>
                <a:ext cx="164" cy="168"/>
              </a:xfrm>
              <a:custGeom>
                <a:avLst/>
                <a:gdLst>
                  <a:gd name="T0" fmla="*/ 100 w 164"/>
                  <a:gd name="T1" fmla="*/ 8 h 168"/>
                  <a:gd name="T2" fmla="*/ 98 w 164"/>
                  <a:gd name="T3" fmla="*/ 5 h 168"/>
                  <a:gd name="T4" fmla="*/ 94 w 164"/>
                  <a:gd name="T5" fmla="*/ 4 h 168"/>
                  <a:gd name="T6" fmla="*/ 89 w 164"/>
                  <a:gd name="T7" fmla="*/ 2 h 168"/>
                  <a:gd name="T8" fmla="*/ 86 w 164"/>
                  <a:gd name="T9" fmla="*/ 0 h 168"/>
                  <a:gd name="T10" fmla="*/ 83 w 164"/>
                  <a:gd name="T11" fmla="*/ 0 h 168"/>
                  <a:gd name="T12" fmla="*/ 79 w 164"/>
                  <a:gd name="T13" fmla="*/ 3 h 168"/>
                  <a:gd name="T14" fmla="*/ 73 w 164"/>
                  <a:gd name="T15" fmla="*/ 4 h 168"/>
                  <a:gd name="T16" fmla="*/ 69 w 164"/>
                  <a:gd name="T17" fmla="*/ 4 h 168"/>
                  <a:gd name="T18" fmla="*/ 69 w 164"/>
                  <a:gd name="T19" fmla="*/ 8 h 168"/>
                  <a:gd name="T20" fmla="*/ 65 w 164"/>
                  <a:gd name="T21" fmla="*/ 7 h 168"/>
                  <a:gd name="T22" fmla="*/ 8 w 164"/>
                  <a:gd name="T23" fmla="*/ 72 h 168"/>
                  <a:gd name="T24" fmla="*/ 5 w 164"/>
                  <a:gd name="T25" fmla="*/ 74 h 168"/>
                  <a:gd name="T26" fmla="*/ 4 w 164"/>
                  <a:gd name="T27" fmla="*/ 75 h 168"/>
                  <a:gd name="T28" fmla="*/ 2 w 164"/>
                  <a:gd name="T29" fmla="*/ 80 h 168"/>
                  <a:gd name="T30" fmla="*/ 4 w 164"/>
                  <a:gd name="T31" fmla="*/ 82 h 168"/>
                  <a:gd name="T32" fmla="*/ 0 w 164"/>
                  <a:gd name="T33" fmla="*/ 86 h 168"/>
                  <a:gd name="T34" fmla="*/ 2 w 164"/>
                  <a:gd name="T35" fmla="*/ 91 h 168"/>
                  <a:gd name="T36" fmla="*/ 2 w 164"/>
                  <a:gd name="T37" fmla="*/ 95 h 168"/>
                  <a:gd name="T38" fmla="*/ 2 w 164"/>
                  <a:gd name="T39" fmla="*/ 99 h 168"/>
                  <a:gd name="T40" fmla="*/ 6 w 164"/>
                  <a:gd name="T41" fmla="*/ 103 h 168"/>
                  <a:gd name="T42" fmla="*/ 8 w 164"/>
                  <a:gd name="T43" fmla="*/ 105 h 168"/>
                  <a:gd name="T44" fmla="*/ 62 w 164"/>
                  <a:gd name="T45" fmla="*/ 158 h 168"/>
                  <a:gd name="T46" fmla="*/ 66 w 164"/>
                  <a:gd name="T47" fmla="*/ 159 h 168"/>
                  <a:gd name="T48" fmla="*/ 70 w 164"/>
                  <a:gd name="T49" fmla="*/ 164 h 168"/>
                  <a:gd name="T50" fmla="*/ 72 w 164"/>
                  <a:gd name="T51" fmla="*/ 162 h 168"/>
                  <a:gd name="T52" fmla="*/ 78 w 164"/>
                  <a:gd name="T53" fmla="*/ 165 h 168"/>
                  <a:gd name="T54" fmla="*/ 82 w 164"/>
                  <a:gd name="T55" fmla="*/ 165 h 168"/>
                  <a:gd name="T56" fmla="*/ 84 w 164"/>
                  <a:gd name="T57" fmla="*/ 163 h 168"/>
                  <a:gd name="T58" fmla="*/ 88 w 164"/>
                  <a:gd name="T59" fmla="*/ 164 h 168"/>
                  <a:gd name="T60" fmla="*/ 91 w 164"/>
                  <a:gd name="T61" fmla="*/ 160 h 168"/>
                  <a:gd name="T62" fmla="*/ 95 w 164"/>
                  <a:gd name="T63" fmla="*/ 161 h 168"/>
                  <a:gd name="T64" fmla="*/ 99 w 164"/>
                  <a:gd name="T65" fmla="*/ 157 h 168"/>
                  <a:gd name="T66" fmla="*/ 155 w 164"/>
                  <a:gd name="T67" fmla="*/ 99 h 168"/>
                  <a:gd name="T68" fmla="*/ 159 w 164"/>
                  <a:gd name="T69" fmla="*/ 95 h 168"/>
                  <a:gd name="T70" fmla="*/ 158 w 164"/>
                  <a:gd name="T71" fmla="*/ 92 h 168"/>
                  <a:gd name="T72" fmla="*/ 160 w 164"/>
                  <a:gd name="T73" fmla="*/ 86 h 168"/>
                  <a:gd name="T74" fmla="*/ 161 w 164"/>
                  <a:gd name="T75" fmla="*/ 83 h 168"/>
                  <a:gd name="T76" fmla="*/ 161 w 164"/>
                  <a:gd name="T77" fmla="*/ 79 h 168"/>
                  <a:gd name="T78" fmla="*/ 160 w 164"/>
                  <a:gd name="T79" fmla="*/ 75 h 168"/>
                  <a:gd name="T80" fmla="*/ 161 w 164"/>
                  <a:gd name="T81" fmla="*/ 72 h 168"/>
                  <a:gd name="T82" fmla="*/ 159 w 164"/>
                  <a:gd name="T83" fmla="*/ 69 h 168"/>
                  <a:gd name="T84" fmla="*/ 155 w 164"/>
                  <a:gd name="T85" fmla="*/ 65 h 168"/>
                  <a:gd name="T86" fmla="*/ 155 w 164"/>
                  <a:gd name="T87" fmla="*/ 62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4"/>
                  <a:gd name="T133" fmla="*/ 0 h 168"/>
                  <a:gd name="T134" fmla="*/ 164 w 164"/>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4" h="168">
                    <a:moveTo>
                      <a:pt x="155" y="62"/>
                    </a:moveTo>
                    <a:lnTo>
                      <a:pt x="100" y="8"/>
                    </a:lnTo>
                    <a:lnTo>
                      <a:pt x="96" y="7"/>
                    </a:lnTo>
                    <a:lnTo>
                      <a:pt x="98" y="5"/>
                    </a:lnTo>
                    <a:lnTo>
                      <a:pt x="96" y="3"/>
                    </a:lnTo>
                    <a:lnTo>
                      <a:pt x="94" y="4"/>
                    </a:lnTo>
                    <a:lnTo>
                      <a:pt x="92" y="3"/>
                    </a:lnTo>
                    <a:lnTo>
                      <a:pt x="89" y="2"/>
                    </a:lnTo>
                    <a:lnTo>
                      <a:pt x="86" y="0"/>
                    </a:lnTo>
                    <a:lnTo>
                      <a:pt x="85" y="2"/>
                    </a:lnTo>
                    <a:lnTo>
                      <a:pt x="83" y="0"/>
                    </a:lnTo>
                    <a:lnTo>
                      <a:pt x="80" y="2"/>
                    </a:lnTo>
                    <a:lnTo>
                      <a:pt x="79" y="3"/>
                    </a:lnTo>
                    <a:lnTo>
                      <a:pt x="75" y="3"/>
                    </a:lnTo>
                    <a:lnTo>
                      <a:pt x="73" y="4"/>
                    </a:lnTo>
                    <a:lnTo>
                      <a:pt x="69" y="4"/>
                    </a:lnTo>
                    <a:lnTo>
                      <a:pt x="71" y="6"/>
                    </a:lnTo>
                    <a:lnTo>
                      <a:pt x="67" y="6"/>
                    </a:lnTo>
                    <a:lnTo>
                      <a:pt x="69" y="8"/>
                    </a:lnTo>
                    <a:lnTo>
                      <a:pt x="65" y="7"/>
                    </a:lnTo>
                    <a:lnTo>
                      <a:pt x="61" y="10"/>
                    </a:lnTo>
                    <a:lnTo>
                      <a:pt x="7" y="68"/>
                    </a:lnTo>
                    <a:lnTo>
                      <a:pt x="8" y="72"/>
                    </a:lnTo>
                    <a:lnTo>
                      <a:pt x="9" y="70"/>
                    </a:lnTo>
                    <a:lnTo>
                      <a:pt x="8" y="72"/>
                    </a:lnTo>
                    <a:lnTo>
                      <a:pt x="5" y="74"/>
                    </a:lnTo>
                    <a:lnTo>
                      <a:pt x="4" y="75"/>
                    </a:lnTo>
                    <a:lnTo>
                      <a:pt x="4" y="79"/>
                    </a:lnTo>
                    <a:lnTo>
                      <a:pt x="2" y="80"/>
                    </a:lnTo>
                    <a:lnTo>
                      <a:pt x="0" y="82"/>
                    </a:lnTo>
                    <a:lnTo>
                      <a:pt x="4" y="82"/>
                    </a:lnTo>
                    <a:lnTo>
                      <a:pt x="2" y="84"/>
                    </a:lnTo>
                    <a:lnTo>
                      <a:pt x="0" y="86"/>
                    </a:lnTo>
                    <a:lnTo>
                      <a:pt x="0" y="90"/>
                    </a:lnTo>
                    <a:lnTo>
                      <a:pt x="2" y="91"/>
                    </a:lnTo>
                    <a:lnTo>
                      <a:pt x="0" y="93"/>
                    </a:lnTo>
                    <a:lnTo>
                      <a:pt x="2" y="95"/>
                    </a:lnTo>
                    <a:lnTo>
                      <a:pt x="2" y="99"/>
                    </a:lnTo>
                    <a:lnTo>
                      <a:pt x="4" y="101"/>
                    </a:lnTo>
                    <a:lnTo>
                      <a:pt x="6" y="103"/>
                    </a:lnTo>
                    <a:lnTo>
                      <a:pt x="8" y="105"/>
                    </a:lnTo>
                    <a:lnTo>
                      <a:pt x="60" y="157"/>
                    </a:lnTo>
                    <a:lnTo>
                      <a:pt x="62" y="158"/>
                    </a:lnTo>
                    <a:lnTo>
                      <a:pt x="66" y="159"/>
                    </a:lnTo>
                    <a:lnTo>
                      <a:pt x="68" y="162"/>
                    </a:lnTo>
                    <a:lnTo>
                      <a:pt x="70" y="164"/>
                    </a:lnTo>
                    <a:lnTo>
                      <a:pt x="72" y="162"/>
                    </a:lnTo>
                    <a:lnTo>
                      <a:pt x="74" y="164"/>
                    </a:lnTo>
                    <a:lnTo>
                      <a:pt x="76" y="166"/>
                    </a:lnTo>
                    <a:lnTo>
                      <a:pt x="78" y="165"/>
                    </a:lnTo>
                    <a:lnTo>
                      <a:pt x="80" y="167"/>
                    </a:lnTo>
                    <a:lnTo>
                      <a:pt x="82" y="165"/>
                    </a:lnTo>
                    <a:lnTo>
                      <a:pt x="80" y="167"/>
                    </a:lnTo>
                    <a:lnTo>
                      <a:pt x="82" y="165"/>
                    </a:lnTo>
                    <a:lnTo>
                      <a:pt x="84" y="163"/>
                    </a:lnTo>
                    <a:lnTo>
                      <a:pt x="88" y="164"/>
                    </a:lnTo>
                    <a:lnTo>
                      <a:pt x="90" y="162"/>
                    </a:lnTo>
                    <a:lnTo>
                      <a:pt x="91" y="160"/>
                    </a:lnTo>
                    <a:lnTo>
                      <a:pt x="94" y="162"/>
                    </a:lnTo>
                    <a:lnTo>
                      <a:pt x="95" y="161"/>
                    </a:lnTo>
                    <a:lnTo>
                      <a:pt x="97" y="159"/>
                    </a:lnTo>
                    <a:lnTo>
                      <a:pt x="99" y="157"/>
                    </a:lnTo>
                    <a:lnTo>
                      <a:pt x="151" y="98"/>
                    </a:lnTo>
                    <a:lnTo>
                      <a:pt x="155" y="99"/>
                    </a:lnTo>
                    <a:lnTo>
                      <a:pt x="153" y="97"/>
                    </a:lnTo>
                    <a:lnTo>
                      <a:pt x="155" y="95"/>
                    </a:lnTo>
                    <a:lnTo>
                      <a:pt x="159" y="95"/>
                    </a:lnTo>
                    <a:lnTo>
                      <a:pt x="157" y="93"/>
                    </a:lnTo>
                    <a:lnTo>
                      <a:pt x="158" y="92"/>
                    </a:lnTo>
                    <a:lnTo>
                      <a:pt x="161" y="90"/>
                    </a:lnTo>
                    <a:lnTo>
                      <a:pt x="160" y="86"/>
                    </a:lnTo>
                    <a:lnTo>
                      <a:pt x="161" y="83"/>
                    </a:lnTo>
                    <a:lnTo>
                      <a:pt x="161" y="79"/>
                    </a:lnTo>
                    <a:lnTo>
                      <a:pt x="163" y="77"/>
                    </a:lnTo>
                    <a:lnTo>
                      <a:pt x="160" y="75"/>
                    </a:lnTo>
                    <a:lnTo>
                      <a:pt x="161" y="72"/>
                    </a:lnTo>
                    <a:lnTo>
                      <a:pt x="159" y="69"/>
                    </a:lnTo>
                    <a:lnTo>
                      <a:pt x="159" y="66"/>
                    </a:lnTo>
                    <a:lnTo>
                      <a:pt x="155" y="65"/>
                    </a:lnTo>
                    <a:lnTo>
                      <a:pt x="157" y="63"/>
                    </a:lnTo>
                    <a:lnTo>
                      <a:pt x="155" y="62"/>
                    </a:lnTo>
                  </a:path>
                </a:pathLst>
              </a:custGeom>
              <a:solidFill>
                <a:srgbClr val="FFFFFF"/>
              </a:solidFill>
              <a:ln w="12700" cap="rnd">
                <a:solidFill>
                  <a:schemeClr val="accent2"/>
                </a:solidFill>
                <a:round/>
                <a:headEnd/>
                <a:tailEnd/>
              </a:ln>
            </p:spPr>
            <p:txBody>
              <a:bodyPr>
                <a:prstTxWarp prst="textNoShape">
                  <a:avLst/>
                </a:prstTxWarp>
              </a:bodyPr>
              <a:lstStyle/>
              <a:p>
                <a:endParaRPr lang="en-US"/>
              </a:p>
            </p:txBody>
          </p:sp>
          <p:sp>
            <p:nvSpPr>
              <p:cNvPr id="17498" name="Freeform 11"/>
              <p:cNvSpPr>
                <a:spLocks/>
              </p:cNvSpPr>
              <p:nvPr/>
            </p:nvSpPr>
            <p:spPr bwMode="auto">
              <a:xfrm>
                <a:off x="5332" y="961"/>
                <a:ext cx="236" cy="242"/>
              </a:xfrm>
              <a:custGeom>
                <a:avLst/>
                <a:gdLst>
                  <a:gd name="T0" fmla="*/ 235 w 236"/>
                  <a:gd name="T1" fmla="*/ 78 h 242"/>
                  <a:gd name="T2" fmla="*/ 157 w 236"/>
                  <a:gd name="T3" fmla="*/ 0 h 242"/>
                  <a:gd name="T4" fmla="*/ 0 w 236"/>
                  <a:gd name="T5" fmla="*/ 163 h 242"/>
                  <a:gd name="T6" fmla="*/ 80 w 236"/>
                  <a:gd name="T7" fmla="*/ 241 h 242"/>
                  <a:gd name="T8" fmla="*/ 235 w 236"/>
                  <a:gd name="T9" fmla="*/ 78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78"/>
                    </a:moveTo>
                    <a:lnTo>
                      <a:pt x="157" y="0"/>
                    </a:lnTo>
                    <a:lnTo>
                      <a:pt x="0" y="163"/>
                    </a:lnTo>
                    <a:lnTo>
                      <a:pt x="80" y="241"/>
                    </a:lnTo>
                    <a:lnTo>
                      <a:pt x="235" y="78"/>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99" name="Freeform 12"/>
              <p:cNvSpPr>
                <a:spLocks/>
              </p:cNvSpPr>
              <p:nvPr/>
            </p:nvSpPr>
            <p:spPr bwMode="auto">
              <a:xfrm>
                <a:off x="5138" y="768"/>
                <a:ext cx="236" cy="242"/>
              </a:xfrm>
              <a:custGeom>
                <a:avLst/>
                <a:gdLst>
                  <a:gd name="T0" fmla="*/ 235 w 236"/>
                  <a:gd name="T1" fmla="*/ 81 h 242"/>
                  <a:gd name="T2" fmla="*/ 155 w 236"/>
                  <a:gd name="T3" fmla="*/ 0 h 242"/>
                  <a:gd name="T4" fmla="*/ 0 w 236"/>
                  <a:gd name="T5" fmla="*/ 166 h 242"/>
                  <a:gd name="T6" fmla="*/ 78 w 236"/>
                  <a:gd name="T7" fmla="*/ 241 h 242"/>
                  <a:gd name="T8" fmla="*/ 235 w 236"/>
                  <a:gd name="T9" fmla="*/ 81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81"/>
                    </a:moveTo>
                    <a:lnTo>
                      <a:pt x="155" y="0"/>
                    </a:lnTo>
                    <a:lnTo>
                      <a:pt x="0" y="166"/>
                    </a:lnTo>
                    <a:lnTo>
                      <a:pt x="78" y="241"/>
                    </a:lnTo>
                    <a:lnTo>
                      <a:pt x="235" y="81"/>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500" name="Freeform 13"/>
              <p:cNvSpPr>
                <a:spLocks/>
              </p:cNvSpPr>
              <p:nvPr/>
            </p:nvSpPr>
            <p:spPr bwMode="auto">
              <a:xfrm>
                <a:off x="5316" y="902"/>
                <a:ext cx="89" cy="48"/>
              </a:xfrm>
              <a:custGeom>
                <a:avLst/>
                <a:gdLst>
                  <a:gd name="T0" fmla="*/ 88 w 89"/>
                  <a:gd name="T1" fmla="*/ 47 h 48"/>
                  <a:gd name="T2" fmla="*/ 37 w 89"/>
                  <a:gd name="T3" fmla="*/ 1 h 48"/>
                  <a:gd name="T4" fmla="*/ 37 w 89"/>
                  <a:gd name="T5" fmla="*/ 1 h 48"/>
                  <a:gd name="T6" fmla="*/ 32 w 89"/>
                  <a:gd name="T7" fmla="*/ 5 h 48"/>
                  <a:gd name="T8" fmla="*/ 32 w 89"/>
                  <a:gd name="T9" fmla="*/ 5 h 48"/>
                  <a:gd name="T10" fmla="*/ 32 w 89"/>
                  <a:gd name="T11" fmla="*/ 5 h 48"/>
                  <a:gd name="T12" fmla="*/ 27 w 89"/>
                  <a:gd name="T13" fmla="*/ 6 h 48"/>
                  <a:gd name="T14" fmla="*/ 27 w 89"/>
                  <a:gd name="T15" fmla="*/ 6 h 48"/>
                  <a:gd name="T16" fmla="*/ 25 w 89"/>
                  <a:gd name="T17" fmla="*/ 7 h 48"/>
                  <a:gd name="T18" fmla="*/ 23 w 89"/>
                  <a:gd name="T19" fmla="*/ 9 h 48"/>
                  <a:gd name="T20" fmla="*/ 23 w 89"/>
                  <a:gd name="T21" fmla="*/ 9 h 48"/>
                  <a:gd name="T22" fmla="*/ 29 w 89"/>
                  <a:gd name="T23" fmla="*/ 0 h 48"/>
                  <a:gd name="T24" fmla="*/ 23 w 89"/>
                  <a:gd name="T25" fmla="*/ 5 h 48"/>
                  <a:gd name="T26" fmla="*/ 23 w 89"/>
                  <a:gd name="T27" fmla="*/ 5 h 48"/>
                  <a:gd name="T28" fmla="*/ 21 w 89"/>
                  <a:gd name="T29" fmla="*/ 6 h 48"/>
                  <a:gd name="T30" fmla="*/ 19 w 89"/>
                  <a:gd name="T31" fmla="*/ 8 h 48"/>
                  <a:gd name="T32" fmla="*/ 17 w 89"/>
                  <a:gd name="T33" fmla="*/ 6 h 48"/>
                  <a:gd name="T34" fmla="*/ 16 w 89"/>
                  <a:gd name="T35" fmla="*/ 8 h 48"/>
                  <a:gd name="T36" fmla="*/ 16 w 89"/>
                  <a:gd name="T37" fmla="*/ 8 h 48"/>
                  <a:gd name="T38" fmla="*/ 16 w 89"/>
                  <a:gd name="T39" fmla="*/ 8 h 48"/>
                  <a:gd name="T40" fmla="*/ 11 w 89"/>
                  <a:gd name="T41" fmla="*/ 11 h 48"/>
                  <a:gd name="T42" fmla="*/ 9 w 89"/>
                  <a:gd name="T43" fmla="*/ 9 h 48"/>
                  <a:gd name="T44" fmla="*/ 8 w 89"/>
                  <a:gd name="T45" fmla="*/ 10 h 48"/>
                  <a:gd name="T46" fmla="*/ 4 w 89"/>
                  <a:gd name="T47" fmla="*/ 13 h 48"/>
                  <a:gd name="T48" fmla="*/ 4 w 89"/>
                  <a:gd name="T49" fmla="*/ 13 h 48"/>
                  <a:gd name="T50" fmla="*/ 8 w 89"/>
                  <a:gd name="T51" fmla="*/ 10 h 48"/>
                  <a:gd name="T52" fmla="*/ 2 w 89"/>
                  <a:gd name="T53" fmla="*/ 15 h 48"/>
                  <a:gd name="T54" fmla="*/ 2 w 89"/>
                  <a:gd name="T55" fmla="*/ 15 h 48"/>
                  <a:gd name="T56" fmla="*/ 0 w 89"/>
                  <a:gd name="T57" fmla="*/ 13 h 48"/>
                  <a:gd name="T58" fmla="*/ 0 w 89"/>
                  <a:gd name="T59" fmla="*/ 13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9"/>
                  <a:gd name="T91" fmla="*/ 0 h 48"/>
                  <a:gd name="T92" fmla="*/ 89 w 89"/>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9" h="48">
                    <a:moveTo>
                      <a:pt x="88" y="47"/>
                    </a:moveTo>
                    <a:lnTo>
                      <a:pt x="37" y="1"/>
                    </a:lnTo>
                    <a:lnTo>
                      <a:pt x="32" y="5"/>
                    </a:lnTo>
                    <a:lnTo>
                      <a:pt x="27" y="6"/>
                    </a:lnTo>
                    <a:lnTo>
                      <a:pt x="25" y="7"/>
                    </a:lnTo>
                    <a:lnTo>
                      <a:pt x="23" y="9"/>
                    </a:lnTo>
                    <a:lnTo>
                      <a:pt x="29" y="0"/>
                    </a:lnTo>
                    <a:lnTo>
                      <a:pt x="23" y="5"/>
                    </a:lnTo>
                    <a:lnTo>
                      <a:pt x="21" y="6"/>
                    </a:lnTo>
                    <a:lnTo>
                      <a:pt x="19" y="8"/>
                    </a:lnTo>
                    <a:lnTo>
                      <a:pt x="17" y="6"/>
                    </a:lnTo>
                    <a:lnTo>
                      <a:pt x="16" y="8"/>
                    </a:lnTo>
                    <a:lnTo>
                      <a:pt x="11" y="11"/>
                    </a:lnTo>
                    <a:lnTo>
                      <a:pt x="9" y="9"/>
                    </a:lnTo>
                    <a:lnTo>
                      <a:pt x="8" y="10"/>
                    </a:lnTo>
                    <a:lnTo>
                      <a:pt x="4" y="13"/>
                    </a:lnTo>
                    <a:lnTo>
                      <a:pt x="8" y="10"/>
                    </a:lnTo>
                    <a:lnTo>
                      <a:pt x="2" y="15"/>
                    </a:lnTo>
                    <a:lnTo>
                      <a:pt x="0" y="13"/>
                    </a:lnTo>
                  </a:path>
                </a:pathLst>
              </a:custGeom>
              <a:noFill/>
              <a:ln w="12700" cap="rnd">
                <a:solidFill>
                  <a:srgbClr val="FFFFFF"/>
                </a:solidFill>
                <a:round/>
                <a:headEnd type="none" w="sm" len="sm"/>
                <a:tailEnd type="none" w="sm" len="sm"/>
              </a:ln>
            </p:spPr>
            <p:txBody>
              <a:bodyPr>
                <a:prstTxWarp prst="textNoShape">
                  <a:avLst/>
                </a:prstTxWarp>
              </a:bodyPr>
              <a:lstStyle/>
              <a:p>
                <a:endParaRPr lang="en-US"/>
              </a:p>
            </p:txBody>
          </p:sp>
          <p:sp>
            <p:nvSpPr>
              <p:cNvPr id="17501" name="Freeform 14"/>
              <p:cNvSpPr>
                <a:spLocks/>
              </p:cNvSpPr>
              <p:nvPr/>
            </p:nvSpPr>
            <p:spPr bwMode="auto">
              <a:xfrm>
                <a:off x="5286" y="985"/>
                <a:ext cx="69" cy="32"/>
              </a:xfrm>
              <a:custGeom>
                <a:avLst/>
                <a:gdLst>
                  <a:gd name="T0" fmla="*/ 68 w 69"/>
                  <a:gd name="T1" fmla="*/ 28 h 32"/>
                  <a:gd name="T2" fmla="*/ 68 w 69"/>
                  <a:gd name="T3" fmla="*/ 24 h 32"/>
                  <a:gd name="T4" fmla="*/ 66 w 69"/>
                  <a:gd name="T5" fmla="*/ 26 h 32"/>
                  <a:gd name="T6" fmla="*/ 68 w 69"/>
                  <a:gd name="T7" fmla="*/ 24 h 32"/>
                  <a:gd name="T8" fmla="*/ 66 w 69"/>
                  <a:gd name="T9" fmla="*/ 22 h 32"/>
                  <a:gd name="T10" fmla="*/ 64 w 69"/>
                  <a:gd name="T11" fmla="*/ 20 h 32"/>
                  <a:gd name="T12" fmla="*/ 66 w 69"/>
                  <a:gd name="T13" fmla="*/ 19 h 32"/>
                  <a:gd name="T14" fmla="*/ 66 w 69"/>
                  <a:gd name="T15" fmla="*/ 19 h 32"/>
                  <a:gd name="T16" fmla="*/ 66 w 69"/>
                  <a:gd name="T17" fmla="*/ 19 h 32"/>
                  <a:gd name="T18" fmla="*/ 64 w 69"/>
                  <a:gd name="T19" fmla="*/ 16 h 32"/>
                  <a:gd name="T20" fmla="*/ 64 w 69"/>
                  <a:gd name="T21" fmla="*/ 16 h 32"/>
                  <a:gd name="T22" fmla="*/ 62 w 69"/>
                  <a:gd name="T23" fmla="*/ 15 h 32"/>
                  <a:gd name="T24" fmla="*/ 60 w 69"/>
                  <a:gd name="T25" fmla="*/ 12 h 32"/>
                  <a:gd name="T26" fmla="*/ 60 w 69"/>
                  <a:gd name="T27" fmla="*/ 12 h 32"/>
                  <a:gd name="T28" fmla="*/ 58 w 69"/>
                  <a:gd name="T29" fmla="*/ 10 h 32"/>
                  <a:gd name="T30" fmla="*/ 58 w 69"/>
                  <a:gd name="T31" fmla="*/ 10 h 32"/>
                  <a:gd name="T32" fmla="*/ 56 w 69"/>
                  <a:gd name="T33" fmla="*/ 9 h 32"/>
                  <a:gd name="T34" fmla="*/ 53 w 69"/>
                  <a:gd name="T35" fmla="*/ 4 h 32"/>
                  <a:gd name="T36" fmla="*/ 51 w 69"/>
                  <a:gd name="T37" fmla="*/ 3 h 32"/>
                  <a:gd name="T38" fmla="*/ 45 w 69"/>
                  <a:gd name="T39" fmla="*/ 4 h 32"/>
                  <a:gd name="T40" fmla="*/ 43 w 69"/>
                  <a:gd name="T41" fmla="*/ 2 h 32"/>
                  <a:gd name="T42" fmla="*/ 41 w 69"/>
                  <a:gd name="T43" fmla="*/ 0 h 32"/>
                  <a:gd name="T44" fmla="*/ 37 w 69"/>
                  <a:gd name="T45" fmla="*/ 3 h 32"/>
                  <a:gd name="T46" fmla="*/ 36 w 69"/>
                  <a:gd name="T47" fmla="*/ 1 h 32"/>
                  <a:gd name="T48" fmla="*/ 32 w 69"/>
                  <a:gd name="T49" fmla="*/ 1 h 32"/>
                  <a:gd name="T50" fmla="*/ 26 w 69"/>
                  <a:gd name="T51" fmla="*/ 1 h 32"/>
                  <a:gd name="T52" fmla="*/ 24 w 69"/>
                  <a:gd name="T53" fmla="*/ 3 h 32"/>
                  <a:gd name="T54" fmla="*/ 22 w 69"/>
                  <a:gd name="T55" fmla="*/ 4 h 32"/>
                  <a:gd name="T56" fmla="*/ 18 w 69"/>
                  <a:gd name="T57" fmla="*/ 4 h 32"/>
                  <a:gd name="T58" fmla="*/ 14 w 69"/>
                  <a:gd name="T59" fmla="*/ 7 h 32"/>
                  <a:gd name="T60" fmla="*/ 13 w 69"/>
                  <a:gd name="T61" fmla="*/ 9 h 32"/>
                  <a:gd name="T62" fmla="*/ 11 w 69"/>
                  <a:gd name="T63" fmla="*/ 11 h 32"/>
                  <a:gd name="T64" fmla="*/ 9 w 69"/>
                  <a:gd name="T65" fmla="*/ 12 h 32"/>
                  <a:gd name="T66" fmla="*/ 7 w 69"/>
                  <a:gd name="T67" fmla="*/ 14 h 32"/>
                  <a:gd name="T68" fmla="*/ 7 w 69"/>
                  <a:gd name="T69" fmla="*/ 14 h 32"/>
                  <a:gd name="T70" fmla="*/ 5 w 69"/>
                  <a:gd name="T71" fmla="*/ 16 h 32"/>
                  <a:gd name="T72" fmla="*/ 4 w 69"/>
                  <a:gd name="T73" fmla="*/ 17 h 32"/>
                  <a:gd name="T74" fmla="*/ 5 w 69"/>
                  <a:gd name="T75" fmla="*/ 19 h 32"/>
                  <a:gd name="T76" fmla="*/ 3 w 69"/>
                  <a:gd name="T77" fmla="*/ 21 h 32"/>
                  <a:gd name="T78" fmla="*/ 3 w 69"/>
                  <a:gd name="T79" fmla="*/ 21 h 32"/>
                  <a:gd name="T80" fmla="*/ 3 w 69"/>
                  <a:gd name="T81" fmla="*/ 21 h 32"/>
                  <a:gd name="T82" fmla="*/ 3 w 69"/>
                  <a:gd name="T83" fmla="*/ 25 h 32"/>
                  <a:gd name="T84" fmla="*/ 2 w 69"/>
                  <a:gd name="T85" fmla="*/ 26 h 32"/>
                  <a:gd name="T86" fmla="*/ 2 w 69"/>
                  <a:gd name="T87" fmla="*/ 26 h 32"/>
                  <a:gd name="T88" fmla="*/ 2 w 69"/>
                  <a:gd name="T89" fmla="*/ 29 h 32"/>
                  <a:gd name="T90" fmla="*/ 2 w 69"/>
                  <a:gd name="T91" fmla="*/ 29 h 32"/>
                  <a:gd name="T92" fmla="*/ 2 w 69"/>
                  <a:gd name="T93" fmla="*/ 29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32"/>
                  <a:gd name="T143" fmla="*/ 69 w 69"/>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32">
                    <a:moveTo>
                      <a:pt x="68" y="28"/>
                    </a:moveTo>
                    <a:lnTo>
                      <a:pt x="68" y="28"/>
                    </a:lnTo>
                    <a:lnTo>
                      <a:pt x="68" y="24"/>
                    </a:lnTo>
                    <a:lnTo>
                      <a:pt x="66" y="26"/>
                    </a:lnTo>
                    <a:lnTo>
                      <a:pt x="68" y="24"/>
                    </a:lnTo>
                    <a:lnTo>
                      <a:pt x="66" y="22"/>
                    </a:lnTo>
                    <a:lnTo>
                      <a:pt x="64" y="20"/>
                    </a:lnTo>
                    <a:lnTo>
                      <a:pt x="66" y="19"/>
                    </a:lnTo>
                    <a:lnTo>
                      <a:pt x="64" y="16"/>
                    </a:lnTo>
                    <a:lnTo>
                      <a:pt x="62" y="15"/>
                    </a:lnTo>
                    <a:lnTo>
                      <a:pt x="64" y="16"/>
                    </a:lnTo>
                    <a:lnTo>
                      <a:pt x="62" y="15"/>
                    </a:lnTo>
                    <a:lnTo>
                      <a:pt x="60" y="12"/>
                    </a:lnTo>
                    <a:lnTo>
                      <a:pt x="58" y="10"/>
                    </a:lnTo>
                    <a:lnTo>
                      <a:pt x="56" y="9"/>
                    </a:lnTo>
                    <a:lnTo>
                      <a:pt x="55" y="7"/>
                    </a:lnTo>
                    <a:lnTo>
                      <a:pt x="53" y="4"/>
                    </a:lnTo>
                    <a:lnTo>
                      <a:pt x="51" y="3"/>
                    </a:lnTo>
                    <a:lnTo>
                      <a:pt x="47" y="2"/>
                    </a:lnTo>
                    <a:lnTo>
                      <a:pt x="45" y="4"/>
                    </a:lnTo>
                    <a:lnTo>
                      <a:pt x="47" y="2"/>
                    </a:lnTo>
                    <a:lnTo>
                      <a:pt x="43" y="2"/>
                    </a:lnTo>
                    <a:lnTo>
                      <a:pt x="45" y="0"/>
                    </a:lnTo>
                    <a:lnTo>
                      <a:pt x="41" y="0"/>
                    </a:lnTo>
                    <a:lnTo>
                      <a:pt x="40" y="1"/>
                    </a:lnTo>
                    <a:lnTo>
                      <a:pt x="37" y="3"/>
                    </a:lnTo>
                    <a:lnTo>
                      <a:pt x="36" y="1"/>
                    </a:lnTo>
                    <a:lnTo>
                      <a:pt x="32" y="1"/>
                    </a:lnTo>
                    <a:lnTo>
                      <a:pt x="30" y="2"/>
                    </a:lnTo>
                    <a:lnTo>
                      <a:pt x="26" y="1"/>
                    </a:lnTo>
                    <a:lnTo>
                      <a:pt x="24" y="3"/>
                    </a:lnTo>
                    <a:lnTo>
                      <a:pt x="22" y="4"/>
                    </a:lnTo>
                    <a:lnTo>
                      <a:pt x="20" y="3"/>
                    </a:lnTo>
                    <a:lnTo>
                      <a:pt x="18" y="4"/>
                    </a:lnTo>
                    <a:lnTo>
                      <a:pt x="15" y="3"/>
                    </a:lnTo>
                    <a:lnTo>
                      <a:pt x="14" y="7"/>
                    </a:lnTo>
                    <a:lnTo>
                      <a:pt x="13" y="9"/>
                    </a:lnTo>
                    <a:lnTo>
                      <a:pt x="11" y="11"/>
                    </a:lnTo>
                    <a:lnTo>
                      <a:pt x="9" y="12"/>
                    </a:lnTo>
                    <a:lnTo>
                      <a:pt x="7" y="14"/>
                    </a:lnTo>
                    <a:lnTo>
                      <a:pt x="5" y="16"/>
                    </a:lnTo>
                    <a:lnTo>
                      <a:pt x="8" y="18"/>
                    </a:lnTo>
                    <a:lnTo>
                      <a:pt x="4" y="17"/>
                    </a:lnTo>
                    <a:lnTo>
                      <a:pt x="5" y="19"/>
                    </a:lnTo>
                    <a:lnTo>
                      <a:pt x="3" y="21"/>
                    </a:lnTo>
                    <a:lnTo>
                      <a:pt x="3" y="25"/>
                    </a:lnTo>
                    <a:lnTo>
                      <a:pt x="2" y="26"/>
                    </a:lnTo>
                    <a:lnTo>
                      <a:pt x="0" y="28"/>
                    </a:lnTo>
                    <a:lnTo>
                      <a:pt x="2" y="29"/>
                    </a:lnTo>
                    <a:lnTo>
                      <a:pt x="0" y="31"/>
                    </a:lnTo>
                    <a:lnTo>
                      <a:pt x="2" y="29"/>
                    </a:lnTo>
                  </a:path>
                </a:pathLst>
              </a:custGeom>
              <a:noFill/>
              <a:ln w="12700" cap="rnd">
                <a:solidFill>
                  <a:schemeClr val="accent1"/>
                </a:solidFill>
                <a:round/>
                <a:headEnd type="none" w="sm" len="sm"/>
                <a:tailEnd type="none" w="sm" len="sm"/>
              </a:ln>
            </p:spPr>
            <p:txBody>
              <a:bodyPr>
                <a:prstTxWarp prst="textNoShape">
                  <a:avLst/>
                </a:prstTxWarp>
              </a:bodyPr>
              <a:lstStyle/>
              <a:p>
                <a:endParaRPr lang="en-US"/>
              </a:p>
            </p:txBody>
          </p:sp>
          <p:sp>
            <p:nvSpPr>
              <p:cNvPr id="17502" name="Line 15"/>
              <p:cNvSpPr>
                <a:spLocks noChangeShapeType="1"/>
              </p:cNvSpPr>
              <p:nvPr/>
            </p:nvSpPr>
            <p:spPr bwMode="auto">
              <a:xfrm flipH="1">
                <a:off x="5322" y="973"/>
                <a:ext cx="30" cy="16"/>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sp>
            <p:nvSpPr>
              <p:cNvPr id="17503" name="Line 16"/>
              <p:cNvSpPr>
                <a:spLocks noChangeShapeType="1"/>
              </p:cNvSpPr>
              <p:nvPr/>
            </p:nvSpPr>
            <p:spPr bwMode="auto">
              <a:xfrm flipV="1">
                <a:off x="5319" y="1019"/>
                <a:ext cx="8" cy="3"/>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grpSp>
        <p:sp>
          <p:nvSpPr>
            <p:cNvPr id="17419" name="Freeform 17"/>
            <p:cNvSpPr>
              <a:spLocks/>
            </p:cNvSpPr>
            <p:nvPr/>
          </p:nvSpPr>
          <p:spPr bwMode="auto">
            <a:xfrm rot="-2328402">
              <a:off x="2832" y="1584"/>
              <a:ext cx="2163" cy="241"/>
            </a:xfrm>
            <a:custGeom>
              <a:avLst/>
              <a:gdLst>
                <a:gd name="T0" fmla="*/ 0 w 3828"/>
                <a:gd name="T1" fmla="*/ 30 h 367"/>
                <a:gd name="T2" fmla="*/ 4 w 3828"/>
                <a:gd name="T3" fmla="*/ 30 h 367"/>
                <a:gd name="T4" fmla="*/ 4 w 3828"/>
                <a:gd name="T5" fmla="*/ 0 h 367"/>
                <a:gd name="T6" fmla="*/ 8 w 3828"/>
                <a:gd name="T7" fmla="*/ 0 h 367"/>
                <a:gd name="T8" fmla="*/ 8 w 3828"/>
                <a:gd name="T9" fmla="*/ 30 h 367"/>
                <a:gd name="T10" fmla="*/ 13 w 3828"/>
                <a:gd name="T11" fmla="*/ 30 h 367"/>
                <a:gd name="T12" fmla="*/ 21 w 3828"/>
                <a:gd name="T13" fmla="*/ 30 h 367"/>
                <a:gd name="T14" fmla="*/ 21 w 3828"/>
                <a:gd name="T15" fmla="*/ 0 h 367"/>
                <a:gd name="T16" fmla="*/ 28 w 3828"/>
                <a:gd name="T17" fmla="*/ 0 h 367"/>
                <a:gd name="T18" fmla="*/ 28 w 3828"/>
                <a:gd name="T19" fmla="*/ 30 h 367"/>
                <a:gd name="T20" fmla="*/ 42 w 3828"/>
                <a:gd name="T21" fmla="*/ 30 h 367"/>
                <a:gd name="T22" fmla="*/ 42 w 3828"/>
                <a:gd name="T23" fmla="*/ 0 h 367"/>
                <a:gd name="T24" fmla="*/ 48 w 3828"/>
                <a:gd name="T25" fmla="*/ 0 h 367"/>
                <a:gd name="T26" fmla="*/ 48 w 3828"/>
                <a:gd name="T27" fmla="*/ 30 h 367"/>
                <a:gd name="T28" fmla="*/ 53 w 3828"/>
                <a:gd name="T29" fmla="*/ 30 h 367"/>
                <a:gd name="T30" fmla="*/ 53 w 3828"/>
                <a:gd name="T31" fmla="*/ 0 h 367"/>
                <a:gd name="T32" fmla="*/ 59 w 3828"/>
                <a:gd name="T33" fmla="*/ 0 h 367"/>
                <a:gd name="T34" fmla="*/ 59 w 3828"/>
                <a:gd name="T35" fmla="*/ 30 h 367"/>
                <a:gd name="T36" fmla="*/ 62 w 3828"/>
                <a:gd name="T37" fmla="*/ 30 h 367"/>
                <a:gd name="T38" fmla="*/ 62 w 3828"/>
                <a:gd name="T39" fmla="*/ 0 h 367"/>
                <a:gd name="T40" fmla="*/ 68 w 3828"/>
                <a:gd name="T41" fmla="*/ 0 h 367"/>
                <a:gd name="T42" fmla="*/ 68 w 3828"/>
                <a:gd name="T43" fmla="*/ 30 h 367"/>
                <a:gd name="T44" fmla="*/ 82 w 3828"/>
                <a:gd name="T45" fmla="*/ 30 h 367"/>
                <a:gd name="T46" fmla="*/ 82 w 3828"/>
                <a:gd name="T47" fmla="*/ 0 h 367"/>
                <a:gd name="T48" fmla="*/ 88 w 3828"/>
                <a:gd name="T49" fmla="*/ 0 h 367"/>
                <a:gd name="T50" fmla="*/ 88 w 3828"/>
                <a:gd name="T51" fmla="*/ 30 h 367"/>
                <a:gd name="T52" fmla="*/ 93 w 3828"/>
                <a:gd name="T53" fmla="*/ 30 h 367"/>
                <a:gd name="T54" fmla="*/ 93 w 3828"/>
                <a:gd name="T55" fmla="*/ 0 h 367"/>
                <a:gd name="T56" fmla="*/ 99 w 3828"/>
                <a:gd name="T57" fmla="*/ 0 h 367"/>
                <a:gd name="T58" fmla="*/ 99 w 3828"/>
                <a:gd name="T59" fmla="*/ 30 h 367"/>
                <a:gd name="T60" fmla="*/ 103 w 3828"/>
                <a:gd name="T61" fmla="*/ 30 h 367"/>
                <a:gd name="T62" fmla="*/ 113 w 3828"/>
                <a:gd name="T63" fmla="*/ 30 h 367"/>
                <a:gd name="T64" fmla="*/ 113 w 3828"/>
                <a:gd name="T65" fmla="*/ 0 h 367"/>
                <a:gd name="T66" fmla="*/ 119 w 3828"/>
                <a:gd name="T67" fmla="*/ 0 h 367"/>
                <a:gd name="T68" fmla="*/ 119 w 3828"/>
                <a:gd name="T69" fmla="*/ 28 h 367"/>
                <a:gd name="T70" fmla="*/ 119 w 3828"/>
                <a:gd name="T71" fmla="*/ 30 h 367"/>
                <a:gd name="T72" fmla="*/ 124 w 3828"/>
                <a:gd name="T73" fmla="*/ 30 h 3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8"/>
                <a:gd name="T112" fmla="*/ 0 h 367"/>
                <a:gd name="T113" fmla="*/ 3828 w 3828"/>
                <a:gd name="T114" fmla="*/ 367 h 3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8" h="367">
                  <a:moveTo>
                    <a:pt x="0" y="364"/>
                  </a:moveTo>
                  <a:lnTo>
                    <a:pt x="120" y="364"/>
                  </a:lnTo>
                  <a:lnTo>
                    <a:pt x="120" y="0"/>
                  </a:lnTo>
                  <a:lnTo>
                    <a:pt x="263" y="0"/>
                  </a:lnTo>
                  <a:lnTo>
                    <a:pt x="263" y="364"/>
                  </a:lnTo>
                  <a:lnTo>
                    <a:pt x="406" y="364"/>
                  </a:lnTo>
                  <a:lnTo>
                    <a:pt x="671" y="364"/>
                  </a:lnTo>
                  <a:lnTo>
                    <a:pt x="671" y="0"/>
                  </a:lnTo>
                  <a:lnTo>
                    <a:pt x="875" y="0"/>
                  </a:lnTo>
                  <a:lnTo>
                    <a:pt x="875" y="364"/>
                  </a:lnTo>
                  <a:lnTo>
                    <a:pt x="1295" y="364"/>
                  </a:lnTo>
                  <a:lnTo>
                    <a:pt x="1295" y="0"/>
                  </a:lnTo>
                  <a:lnTo>
                    <a:pt x="1475" y="0"/>
                  </a:lnTo>
                  <a:lnTo>
                    <a:pt x="1475" y="364"/>
                  </a:lnTo>
                  <a:lnTo>
                    <a:pt x="1607" y="364"/>
                  </a:lnTo>
                  <a:lnTo>
                    <a:pt x="1607" y="0"/>
                  </a:lnTo>
                  <a:lnTo>
                    <a:pt x="1811" y="0"/>
                  </a:lnTo>
                  <a:lnTo>
                    <a:pt x="1811" y="364"/>
                  </a:lnTo>
                  <a:lnTo>
                    <a:pt x="1907" y="364"/>
                  </a:lnTo>
                  <a:lnTo>
                    <a:pt x="1907" y="0"/>
                  </a:lnTo>
                  <a:lnTo>
                    <a:pt x="2087" y="0"/>
                  </a:lnTo>
                  <a:lnTo>
                    <a:pt x="2087" y="364"/>
                  </a:lnTo>
                  <a:lnTo>
                    <a:pt x="2530" y="364"/>
                  </a:lnTo>
                  <a:lnTo>
                    <a:pt x="2530" y="0"/>
                  </a:lnTo>
                  <a:lnTo>
                    <a:pt x="2709" y="0"/>
                  </a:lnTo>
                  <a:lnTo>
                    <a:pt x="2709" y="364"/>
                  </a:lnTo>
                  <a:lnTo>
                    <a:pt x="2866" y="364"/>
                  </a:lnTo>
                  <a:lnTo>
                    <a:pt x="2866" y="0"/>
                  </a:lnTo>
                  <a:lnTo>
                    <a:pt x="3034" y="0"/>
                  </a:lnTo>
                  <a:lnTo>
                    <a:pt x="3034" y="364"/>
                  </a:lnTo>
                  <a:lnTo>
                    <a:pt x="3166" y="364"/>
                  </a:lnTo>
                  <a:lnTo>
                    <a:pt x="3478" y="364"/>
                  </a:lnTo>
                  <a:lnTo>
                    <a:pt x="3478" y="0"/>
                  </a:lnTo>
                  <a:lnTo>
                    <a:pt x="3635" y="0"/>
                  </a:lnTo>
                  <a:lnTo>
                    <a:pt x="3636" y="349"/>
                  </a:lnTo>
                  <a:lnTo>
                    <a:pt x="3636" y="366"/>
                  </a:lnTo>
                  <a:lnTo>
                    <a:pt x="3827" y="366"/>
                  </a:lnTo>
                </a:path>
              </a:pathLst>
            </a:custGeom>
            <a:solidFill>
              <a:srgbClr val="CCFFFF"/>
            </a:solidFill>
            <a:ln w="25400" cap="rnd">
              <a:solidFill>
                <a:srgbClr val="FF0000"/>
              </a:solidFill>
              <a:round/>
              <a:headEnd type="none" w="sm" len="sm"/>
              <a:tailEnd type="none" w="sm" len="sm"/>
            </a:ln>
          </p:spPr>
          <p:txBody>
            <a:bodyPr>
              <a:prstTxWarp prst="textNoShape">
                <a:avLst/>
              </a:prstTxWarp>
            </a:bodyPr>
            <a:lstStyle/>
            <a:p>
              <a:endParaRPr lang="en-US"/>
            </a:p>
          </p:txBody>
        </p:sp>
        <p:grpSp>
          <p:nvGrpSpPr>
            <p:cNvPr id="4" name="Group 18"/>
            <p:cNvGrpSpPr>
              <a:grpSpLocks/>
            </p:cNvGrpSpPr>
            <p:nvPr/>
          </p:nvGrpSpPr>
          <p:grpSpPr bwMode="auto">
            <a:xfrm>
              <a:off x="4800" y="720"/>
              <a:ext cx="430" cy="435"/>
              <a:chOff x="5138" y="768"/>
              <a:chExt cx="430" cy="435"/>
            </a:xfrm>
          </p:grpSpPr>
          <p:sp>
            <p:nvSpPr>
              <p:cNvPr id="17490" name="Freeform 19"/>
              <p:cNvSpPr>
                <a:spLocks/>
              </p:cNvSpPr>
              <p:nvPr/>
            </p:nvSpPr>
            <p:spPr bwMode="auto">
              <a:xfrm>
                <a:off x="5250" y="926"/>
                <a:ext cx="164" cy="168"/>
              </a:xfrm>
              <a:custGeom>
                <a:avLst/>
                <a:gdLst>
                  <a:gd name="T0" fmla="*/ 100 w 164"/>
                  <a:gd name="T1" fmla="*/ 8 h 168"/>
                  <a:gd name="T2" fmla="*/ 98 w 164"/>
                  <a:gd name="T3" fmla="*/ 5 h 168"/>
                  <a:gd name="T4" fmla="*/ 94 w 164"/>
                  <a:gd name="T5" fmla="*/ 4 h 168"/>
                  <a:gd name="T6" fmla="*/ 89 w 164"/>
                  <a:gd name="T7" fmla="*/ 2 h 168"/>
                  <a:gd name="T8" fmla="*/ 86 w 164"/>
                  <a:gd name="T9" fmla="*/ 0 h 168"/>
                  <a:gd name="T10" fmla="*/ 83 w 164"/>
                  <a:gd name="T11" fmla="*/ 0 h 168"/>
                  <a:gd name="T12" fmla="*/ 79 w 164"/>
                  <a:gd name="T13" fmla="*/ 3 h 168"/>
                  <a:gd name="T14" fmla="*/ 73 w 164"/>
                  <a:gd name="T15" fmla="*/ 4 h 168"/>
                  <a:gd name="T16" fmla="*/ 69 w 164"/>
                  <a:gd name="T17" fmla="*/ 4 h 168"/>
                  <a:gd name="T18" fmla="*/ 69 w 164"/>
                  <a:gd name="T19" fmla="*/ 8 h 168"/>
                  <a:gd name="T20" fmla="*/ 65 w 164"/>
                  <a:gd name="T21" fmla="*/ 7 h 168"/>
                  <a:gd name="T22" fmla="*/ 8 w 164"/>
                  <a:gd name="T23" fmla="*/ 72 h 168"/>
                  <a:gd name="T24" fmla="*/ 5 w 164"/>
                  <a:gd name="T25" fmla="*/ 74 h 168"/>
                  <a:gd name="T26" fmla="*/ 4 w 164"/>
                  <a:gd name="T27" fmla="*/ 75 h 168"/>
                  <a:gd name="T28" fmla="*/ 2 w 164"/>
                  <a:gd name="T29" fmla="*/ 80 h 168"/>
                  <a:gd name="T30" fmla="*/ 4 w 164"/>
                  <a:gd name="T31" fmla="*/ 82 h 168"/>
                  <a:gd name="T32" fmla="*/ 0 w 164"/>
                  <a:gd name="T33" fmla="*/ 86 h 168"/>
                  <a:gd name="T34" fmla="*/ 2 w 164"/>
                  <a:gd name="T35" fmla="*/ 91 h 168"/>
                  <a:gd name="T36" fmla="*/ 2 w 164"/>
                  <a:gd name="T37" fmla="*/ 95 h 168"/>
                  <a:gd name="T38" fmla="*/ 2 w 164"/>
                  <a:gd name="T39" fmla="*/ 99 h 168"/>
                  <a:gd name="T40" fmla="*/ 6 w 164"/>
                  <a:gd name="T41" fmla="*/ 103 h 168"/>
                  <a:gd name="T42" fmla="*/ 8 w 164"/>
                  <a:gd name="T43" fmla="*/ 105 h 168"/>
                  <a:gd name="T44" fmla="*/ 62 w 164"/>
                  <a:gd name="T45" fmla="*/ 158 h 168"/>
                  <a:gd name="T46" fmla="*/ 66 w 164"/>
                  <a:gd name="T47" fmla="*/ 159 h 168"/>
                  <a:gd name="T48" fmla="*/ 70 w 164"/>
                  <a:gd name="T49" fmla="*/ 164 h 168"/>
                  <a:gd name="T50" fmla="*/ 72 w 164"/>
                  <a:gd name="T51" fmla="*/ 162 h 168"/>
                  <a:gd name="T52" fmla="*/ 78 w 164"/>
                  <a:gd name="T53" fmla="*/ 165 h 168"/>
                  <a:gd name="T54" fmla="*/ 82 w 164"/>
                  <a:gd name="T55" fmla="*/ 165 h 168"/>
                  <a:gd name="T56" fmla="*/ 84 w 164"/>
                  <a:gd name="T57" fmla="*/ 163 h 168"/>
                  <a:gd name="T58" fmla="*/ 88 w 164"/>
                  <a:gd name="T59" fmla="*/ 164 h 168"/>
                  <a:gd name="T60" fmla="*/ 91 w 164"/>
                  <a:gd name="T61" fmla="*/ 160 h 168"/>
                  <a:gd name="T62" fmla="*/ 95 w 164"/>
                  <a:gd name="T63" fmla="*/ 161 h 168"/>
                  <a:gd name="T64" fmla="*/ 99 w 164"/>
                  <a:gd name="T65" fmla="*/ 157 h 168"/>
                  <a:gd name="T66" fmla="*/ 155 w 164"/>
                  <a:gd name="T67" fmla="*/ 99 h 168"/>
                  <a:gd name="T68" fmla="*/ 159 w 164"/>
                  <a:gd name="T69" fmla="*/ 95 h 168"/>
                  <a:gd name="T70" fmla="*/ 158 w 164"/>
                  <a:gd name="T71" fmla="*/ 92 h 168"/>
                  <a:gd name="T72" fmla="*/ 160 w 164"/>
                  <a:gd name="T73" fmla="*/ 86 h 168"/>
                  <a:gd name="T74" fmla="*/ 161 w 164"/>
                  <a:gd name="T75" fmla="*/ 83 h 168"/>
                  <a:gd name="T76" fmla="*/ 161 w 164"/>
                  <a:gd name="T77" fmla="*/ 79 h 168"/>
                  <a:gd name="T78" fmla="*/ 160 w 164"/>
                  <a:gd name="T79" fmla="*/ 75 h 168"/>
                  <a:gd name="T80" fmla="*/ 161 w 164"/>
                  <a:gd name="T81" fmla="*/ 72 h 168"/>
                  <a:gd name="T82" fmla="*/ 159 w 164"/>
                  <a:gd name="T83" fmla="*/ 69 h 168"/>
                  <a:gd name="T84" fmla="*/ 155 w 164"/>
                  <a:gd name="T85" fmla="*/ 65 h 168"/>
                  <a:gd name="T86" fmla="*/ 155 w 164"/>
                  <a:gd name="T87" fmla="*/ 62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4"/>
                  <a:gd name="T133" fmla="*/ 0 h 168"/>
                  <a:gd name="T134" fmla="*/ 164 w 164"/>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4" h="168">
                    <a:moveTo>
                      <a:pt x="155" y="62"/>
                    </a:moveTo>
                    <a:lnTo>
                      <a:pt x="100" y="8"/>
                    </a:lnTo>
                    <a:lnTo>
                      <a:pt x="96" y="7"/>
                    </a:lnTo>
                    <a:lnTo>
                      <a:pt x="98" y="5"/>
                    </a:lnTo>
                    <a:lnTo>
                      <a:pt x="96" y="3"/>
                    </a:lnTo>
                    <a:lnTo>
                      <a:pt x="94" y="4"/>
                    </a:lnTo>
                    <a:lnTo>
                      <a:pt x="92" y="3"/>
                    </a:lnTo>
                    <a:lnTo>
                      <a:pt x="89" y="2"/>
                    </a:lnTo>
                    <a:lnTo>
                      <a:pt x="86" y="0"/>
                    </a:lnTo>
                    <a:lnTo>
                      <a:pt x="85" y="2"/>
                    </a:lnTo>
                    <a:lnTo>
                      <a:pt x="83" y="0"/>
                    </a:lnTo>
                    <a:lnTo>
                      <a:pt x="80" y="2"/>
                    </a:lnTo>
                    <a:lnTo>
                      <a:pt x="79" y="3"/>
                    </a:lnTo>
                    <a:lnTo>
                      <a:pt x="75" y="3"/>
                    </a:lnTo>
                    <a:lnTo>
                      <a:pt x="73" y="4"/>
                    </a:lnTo>
                    <a:lnTo>
                      <a:pt x="69" y="4"/>
                    </a:lnTo>
                    <a:lnTo>
                      <a:pt x="71" y="6"/>
                    </a:lnTo>
                    <a:lnTo>
                      <a:pt x="67" y="6"/>
                    </a:lnTo>
                    <a:lnTo>
                      <a:pt x="69" y="8"/>
                    </a:lnTo>
                    <a:lnTo>
                      <a:pt x="65" y="7"/>
                    </a:lnTo>
                    <a:lnTo>
                      <a:pt x="61" y="10"/>
                    </a:lnTo>
                    <a:lnTo>
                      <a:pt x="7" y="68"/>
                    </a:lnTo>
                    <a:lnTo>
                      <a:pt x="8" y="72"/>
                    </a:lnTo>
                    <a:lnTo>
                      <a:pt x="9" y="70"/>
                    </a:lnTo>
                    <a:lnTo>
                      <a:pt x="8" y="72"/>
                    </a:lnTo>
                    <a:lnTo>
                      <a:pt x="5" y="74"/>
                    </a:lnTo>
                    <a:lnTo>
                      <a:pt x="4" y="75"/>
                    </a:lnTo>
                    <a:lnTo>
                      <a:pt x="4" y="79"/>
                    </a:lnTo>
                    <a:lnTo>
                      <a:pt x="2" y="80"/>
                    </a:lnTo>
                    <a:lnTo>
                      <a:pt x="0" y="82"/>
                    </a:lnTo>
                    <a:lnTo>
                      <a:pt x="4" y="82"/>
                    </a:lnTo>
                    <a:lnTo>
                      <a:pt x="2" y="84"/>
                    </a:lnTo>
                    <a:lnTo>
                      <a:pt x="0" y="86"/>
                    </a:lnTo>
                    <a:lnTo>
                      <a:pt x="0" y="90"/>
                    </a:lnTo>
                    <a:lnTo>
                      <a:pt x="2" y="91"/>
                    </a:lnTo>
                    <a:lnTo>
                      <a:pt x="0" y="93"/>
                    </a:lnTo>
                    <a:lnTo>
                      <a:pt x="2" y="95"/>
                    </a:lnTo>
                    <a:lnTo>
                      <a:pt x="2" y="99"/>
                    </a:lnTo>
                    <a:lnTo>
                      <a:pt x="4" y="101"/>
                    </a:lnTo>
                    <a:lnTo>
                      <a:pt x="6" y="103"/>
                    </a:lnTo>
                    <a:lnTo>
                      <a:pt x="8" y="105"/>
                    </a:lnTo>
                    <a:lnTo>
                      <a:pt x="60" y="157"/>
                    </a:lnTo>
                    <a:lnTo>
                      <a:pt x="62" y="158"/>
                    </a:lnTo>
                    <a:lnTo>
                      <a:pt x="66" y="159"/>
                    </a:lnTo>
                    <a:lnTo>
                      <a:pt x="68" y="162"/>
                    </a:lnTo>
                    <a:lnTo>
                      <a:pt x="70" y="164"/>
                    </a:lnTo>
                    <a:lnTo>
                      <a:pt x="72" y="162"/>
                    </a:lnTo>
                    <a:lnTo>
                      <a:pt x="74" y="164"/>
                    </a:lnTo>
                    <a:lnTo>
                      <a:pt x="76" y="166"/>
                    </a:lnTo>
                    <a:lnTo>
                      <a:pt x="78" y="165"/>
                    </a:lnTo>
                    <a:lnTo>
                      <a:pt x="80" y="167"/>
                    </a:lnTo>
                    <a:lnTo>
                      <a:pt x="82" y="165"/>
                    </a:lnTo>
                    <a:lnTo>
                      <a:pt x="80" y="167"/>
                    </a:lnTo>
                    <a:lnTo>
                      <a:pt x="82" y="165"/>
                    </a:lnTo>
                    <a:lnTo>
                      <a:pt x="84" y="163"/>
                    </a:lnTo>
                    <a:lnTo>
                      <a:pt x="88" y="164"/>
                    </a:lnTo>
                    <a:lnTo>
                      <a:pt x="90" y="162"/>
                    </a:lnTo>
                    <a:lnTo>
                      <a:pt x="91" y="160"/>
                    </a:lnTo>
                    <a:lnTo>
                      <a:pt x="94" y="162"/>
                    </a:lnTo>
                    <a:lnTo>
                      <a:pt x="95" y="161"/>
                    </a:lnTo>
                    <a:lnTo>
                      <a:pt x="97" y="159"/>
                    </a:lnTo>
                    <a:lnTo>
                      <a:pt x="99" y="157"/>
                    </a:lnTo>
                    <a:lnTo>
                      <a:pt x="151" y="98"/>
                    </a:lnTo>
                    <a:lnTo>
                      <a:pt x="155" y="99"/>
                    </a:lnTo>
                    <a:lnTo>
                      <a:pt x="153" y="97"/>
                    </a:lnTo>
                    <a:lnTo>
                      <a:pt x="155" y="95"/>
                    </a:lnTo>
                    <a:lnTo>
                      <a:pt x="159" y="95"/>
                    </a:lnTo>
                    <a:lnTo>
                      <a:pt x="157" y="93"/>
                    </a:lnTo>
                    <a:lnTo>
                      <a:pt x="158" y="92"/>
                    </a:lnTo>
                    <a:lnTo>
                      <a:pt x="161" y="90"/>
                    </a:lnTo>
                    <a:lnTo>
                      <a:pt x="160" y="86"/>
                    </a:lnTo>
                    <a:lnTo>
                      <a:pt x="161" y="83"/>
                    </a:lnTo>
                    <a:lnTo>
                      <a:pt x="161" y="79"/>
                    </a:lnTo>
                    <a:lnTo>
                      <a:pt x="163" y="77"/>
                    </a:lnTo>
                    <a:lnTo>
                      <a:pt x="160" y="75"/>
                    </a:lnTo>
                    <a:lnTo>
                      <a:pt x="161" y="72"/>
                    </a:lnTo>
                    <a:lnTo>
                      <a:pt x="159" y="69"/>
                    </a:lnTo>
                    <a:lnTo>
                      <a:pt x="159" y="66"/>
                    </a:lnTo>
                    <a:lnTo>
                      <a:pt x="155" y="65"/>
                    </a:lnTo>
                    <a:lnTo>
                      <a:pt x="157" y="63"/>
                    </a:lnTo>
                    <a:lnTo>
                      <a:pt x="155" y="62"/>
                    </a:lnTo>
                  </a:path>
                </a:pathLst>
              </a:custGeom>
              <a:solidFill>
                <a:srgbClr val="FFFFFF"/>
              </a:solidFill>
              <a:ln w="12700" cap="rnd">
                <a:solidFill>
                  <a:schemeClr val="accent2"/>
                </a:solidFill>
                <a:round/>
                <a:headEnd/>
                <a:tailEnd/>
              </a:ln>
            </p:spPr>
            <p:txBody>
              <a:bodyPr>
                <a:prstTxWarp prst="textNoShape">
                  <a:avLst/>
                </a:prstTxWarp>
              </a:bodyPr>
              <a:lstStyle/>
              <a:p>
                <a:endParaRPr lang="en-US"/>
              </a:p>
            </p:txBody>
          </p:sp>
          <p:sp>
            <p:nvSpPr>
              <p:cNvPr id="17491" name="Freeform 20"/>
              <p:cNvSpPr>
                <a:spLocks/>
              </p:cNvSpPr>
              <p:nvPr/>
            </p:nvSpPr>
            <p:spPr bwMode="auto">
              <a:xfrm>
                <a:off x="5332" y="961"/>
                <a:ext cx="236" cy="242"/>
              </a:xfrm>
              <a:custGeom>
                <a:avLst/>
                <a:gdLst>
                  <a:gd name="T0" fmla="*/ 235 w 236"/>
                  <a:gd name="T1" fmla="*/ 78 h 242"/>
                  <a:gd name="T2" fmla="*/ 157 w 236"/>
                  <a:gd name="T3" fmla="*/ 0 h 242"/>
                  <a:gd name="T4" fmla="*/ 0 w 236"/>
                  <a:gd name="T5" fmla="*/ 163 h 242"/>
                  <a:gd name="T6" fmla="*/ 80 w 236"/>
                  <a:gd name="T7" fmla="*/ 241 h 242"/>
                  <a:gd name="T8" fmla="*/ 235 w 236"/>
                  <a:gd name="T9" fmla="*/ 78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78"/>
                    </a:moveTo>
                    <a:lnTo>
                      <a:pt x="157" y="0"/>
                    </a:lnTo>
                    <a:lnTo>
                      <a:pt x="0" y="163"/>
                    </a:lnTo>
                    <a:lnTo>
                      <a:pt x="80" y="241"/>
                    </a:lnTo>
                    <a:lnTo>
                      <a:pt x="235" y="78"/>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92" name="Freeform 21"/>
              <p:cNvSpPr>
                <a:spLocks/>
              </p:cNvSpPr>
              <p:nvPr/>
            </p:nvSpPr>
            <p:spPr bwMode="auto">
              <a:xfrm>
                <a:off x="5138" y="768"/>
                <a:ext cx="236" cy="242"/>
              </a:xfrm>
              <a:custGeom>
                <a:avLst/>
                <a:gdLst>
                  <a:gd name="T0" fmla="*/ 235 w 236"/>
                  <a:gd name="T1" fmla="*/ 81 h 242"/>
                  <a:gd name="T2" fmla="*/ 155 w 236"/>
                  <a:gd name="T3" fmla="*/ 0 h 242"/>
                  <a:gd name="T4" fmla="*/ 0 w 236"/>
                  <a:gd name="T5" fmla="*/ 166 h 242"/>
                  <a:gd name="T6" fmla="*/ 78 w 236"/>
                  <a:gd name="T7" fmla="*/ 241 h 242"/>
                  <a:gd name="T8" fmla="*/ 235 w 236"/>
                  <a:gd name="T9" fmla="*/ 81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81"/>
                    </a:moveTo>
                    <a:lnTo>
                      <a:pt x="155" y="0"/>
                    </a:lnTo>
                    <a:lnTo>
                      <a:pt x="0" y="166"/>
                    </a:lnTo>
                    <a:lnTo>
                      <a:pt x="78" y="241"/>
                    </a:lnTo>
                    <a:lnTo>
                      <a:pt x="235" y="81"/>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93" name="Freeform 22"/>
              <p:cNvSpPr>
                <a:spLocks/>
              </p:cNvSpPr>
              <p:nvPr/>
            </p:nvSpPr>
            <p:spPr bwMode="auto">
              <a:xfrm>
                <a:off x="5316" y="902"/>
                <a:ext cx="89" cy="48"/>
              </a:xfrm>
              <a:custGeom>
                <a:avLst/>
                <a:gdLst>
                  <a:gd name="T0" fmla="*/ 88 w 89"/>
                  <a:gd name="T1" fmla="*/ 47 h 48"/>
                  <a:gd name="T2" fmla="*/ 37 w 89"/>
                  <a:gd name="T3" fmla="*/ 1 h 48"/>
                  <a:gd name="T4" fmla="*/ 37 w 89"/>
                  <a:gd name="T5" fmla="*/ 1 h 48"/>
                  <a:gd name="T6" fmla="*/ 32 w 89"/>
                  <a:gd name="T7" fmla="*/ 5 h 48"/>
                  <a:gd name="T8" fmla="*/ 32 w 89"/>
                  <a:gd name="T9" fmla="*/ 5 h 48"/>
                  <a:gd name="T10" fmla="*/ 32 w 89"/>
                  <a:gd name="T11" fmla="*/ 5 h 48"/>
                  <a:gd name="T12" fmla="*/ 27 w 89"/>
                  <a:gd name="T13" fmla="*/ 6 h 48"/>
                  <a:gd name="T14" fmla="*/ 27 w 89"/>
                  <a:gd name="T15" fmla="*/ 6 h 48"/>
                  <a:gd name="T16" fmla="*/ 25 w 89"/>
                  <a:gd name="T17" fmla="*/ 7 h 48"/>
                  <a:gd name="T18" fmla="*/ 23 w 89"/>
                  <a:gd name="T19" fmla="*/ 9 h 48"/>
                  <a:gd name="T20" fmla="*/ 23 w 89"/>
                  <a:gd name="T21" fmla="*/ 9 h 48"/>
                  <a:gd name="T22" fmla="*/ 29 w 89"/>
                  <a:gd name="T23" fmla="*/ 0 h 48"/>
                  <a:gd name="T24" fmla="*/ 23 w 89"/>
                  <a:gd name="T25" fmla="*/ 5 h 48"/>
                  <a:gd name="T26" fmla="*/ 23 w 89"/>
                  <a:gd name="T27" fmla="*/ 5 h 48"/>
                  <a:gd name="T28" fmla="*/ 21 w 89"/>
                  <a:gd name="T29" fmla="*/ 6 h 48"/>
                  <a:gd name="T30" fmla="*/ 19 w 89"/>
                  <a:gd name="T31" fmla="*/ 8 h 48"/>
                  <a:gd name="T32" fmla="*/ 17 w 89"/>
                  <a:gd name="T33" fmla="*/ 6 h 48"/>
                  <a:gd name="T34" fmla="*/ 16 w 89"/>
                  <a:gd name="T35" fmla="*/ 8 h 48"/>
                  <a:gd name="T36" fmla="*/ 16 w 89"/>
                  <a:gd name="T37" fmla="*/ 8 h 48"/>
                  <a:gd name="T38" fmla="*/ 16 w 89"/>
                  <a:gd name="T39" fmla="*/ 8 h 48"/>
                  <a:gd name="T40" fmla="*/ 11 w 89"/>
                  <a:gd name="T41" fmla="*/ 11 h 48"/>
                  <a:gd name="T42" fmla="*/ 9 w 89"/>
                  <a:gd name="T43" fmla="*/ 9 h 48"/>
                  <a:gd name="T44" fmla="*/ 8 w 89"/>
                  <a:gd name="T45" fmla="*/ 10 h 48"/>
                  <a:gd name="T46" fmla="*/ 4 w 89"/>
                  <a:gd name="T47" fmla="*/ 13 h 48"/>
                  <a:gd name="T48" fmla="*/ 4 w 89"/>
                  <a:gd name="T49" fmla="*/ 13 h 48"/>
                  <a:gd name="T50" fmla="*/ 8 w 89"/>
                  <a:gd name="T51" fmla="*/ 10 h 48"/>
                  <a:gd name="T52" fmla="*/ 2 w 89"/>
                  <a:gd name="T53" fmla="*/ 15 h 48"/>
                  <a:gd name="T54" fmla="*/ 2 w 89"/>
                  <a:gd name="T55" fmla="*/ 15 h 48"/>
                  <a:gd name="T56" fmla="*/ 0 w 89"/>
                  <a:gd name="T57" fmla="*/ 13 h 48"/>
                  <a:gd name="T58" fmla="*/ 0 w 89"/>
                  <a:gd name="T59" fmla="*/ 13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9"/>
                  <a:gd name="T91" fmla="*/ 0 h 48"/>
                  <a:gd name="T92" fmla="*/ 89 w 89"/>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9" h="48">
                    <a:moveTo>
                      <a:pt x="88" y="47"/>
                    </a:moveTo>
                    <a:lnTo>
                      <a:pt x="37" y="1"/>
                    </a:lnTo>
                    <a:lnTo>
                      <a:pt x="32" y="5"/>
                    </a:lnTo>
                    <a:lnTo>
                      <a:pt x="27" y="6"/>
                    </a:lnTo>
                    <a:lnTo>
                      <a:pt x="25" y="7"/>
                    </a:lnTo>
                    <a:lnTo>
                      <a:pt x="23" y="9"/>
                    </a:lnTo>
                    <a:lnTo>
                      <a:pt x="29" y="0"/>
                    </a:lnTo>
                    <a:lnTo>
                      <a:pt x="23" y="5"/>
                    </a:lnTo>
                    <a:lnTo>
                      <a:pt x="21" y="6"/>
                    </a:lnTo>
                    <a:lnTo>
                      <a:pt x="19" y="8"/>
                    </a:lnTo>
                    <a:lnTo>
                      <a:pt x="17" y="6"/>
                    </a:lnTo>
                    <a:lnTo>
                      <a:pt x="16" y="8"/>
                    </a:lnTo>
                    <a:lnTo>
                      <a:pt x="11" y="11"/>
                    </a:lnTo>
                    <a:lnTo>
                      <a:pt x="9" y="9"/>
                    </a:lnTo>
                    <a:lnTo>
                      <a:pt x="8" y="10"/>
                    </a:lnTo>
                    <a:lnTo>
                      <a:pt x="4" y="13"/>
                    </a:lnTo>
                    <a:lnTo>
                      <a:pt x="8" y="10"/>
                    </a:lnTo>
                    <a:lnTo>
                      <a:pt x="2" y="15"/>
                    </a:lnTo>
                    <a:lnTo>
                      <a:pt x="0" y="13"/>
                    </a:lnTo>
                  </a:path>
                </a:pathLst>
              </a:custGeom>
              <a:noFill/>
              <a:ln w="12700" cap="rnd">
                <a:solidFill>
                  <a:srgbClr val="FFFFFF"/>
                </a:solidFill>
                <a:round/>
                <a:headEnd type="none" w="sm" len="sm"/>
                <a:tailEnd type="none" w="sm" len="sm"/>
              </a:ln>
            </p:spPr>
            <p:txBody>
              <a:bodyPr>
                <a:prstTxWarp prst="textNoShape">
                  <a:avLst/>
                </a:prstTxWarp>
              </a:bodyPr>
              <a:lstStyle/>
              <a:p>
                <a:endParaRPr lang="en-US"/>
              </a:p>
            </p:txBody>
          </p:sp>
          <p:sp>
            <p:nvSpPr>
              <p:cNvPr id="17494" name="Freeform 23"/>
              <p:cNvSpPr>
                <a:spLocks/>
              </p:cNvSpPr>
              <p:nvPr/>
            </p:nvSpPr>
            <p:spPr bwMode="auto">
              <a:xfrm>
                <a:off x="5286" y="985"/>
                <a:ext cx="69" cy="32"/>
              </a:xfrm>
              <a:custGeom>
                <a:avLst/>
                <a:gdLst>
                  <a:gd name="T0" fmla="*/ 68 w 69"/>
                  <a:gd name="T1" fmla="*/ 28 h 32"/>
                  <a:gd name="T2" fmla="*/ 68 w 69"/>
                  <a:gd name="T3" fmla="*/ 24 h 32"/>
                  <a:gd name="T4" fmla="*/ 66 w 69"/>
                  <a:gd name="T5" fmla="*/ 26 h 32"/>
                  <a:gd name="T6" fmla="*/ 68 w 69"/>
                  <a:gd name="T7" fmla="*/ 24 h 32"/>
                  <a:gd name="T8" fmla="*/ 66 w 69"/>
                  <a:gd name="T9" fmla="*/ 22 h 32"/>
                  <a:gd name="T10" fmla="*/ 64 w 69"/>
                  <a:gd name="T11" fmla="*/ 20 h 32"/>
                  <a:gd name="T12" fmla="*/ 66 w 69"/>
                  <a:gd name="T13" fmla="*/ 19 h 32"/>
                  <a:gd name="T14" fmla="*/ 66 w 69"/>
                  <a:gd name="T15" fmla="*/ 19 h 32"/>
                  <a:gd name="T16" fmla="*/ 66 w 69"/>
                  <a:gd name="T17" fmla="*/ 19 h 32"/>
                  <a:gd name="T18" fmla="*/ 64 w 69"/>
                  <a:gd name="T19" fmla="*/ 16 h 32"/>
                  <a:gd name="T20" fmla="*/ 64 w 69"/>
                  <a:gd name="T21" fmla="*/ 16 h 32"/>
                  <a:gd name="T22" fmla="*/ 62 w 69"/>
                  <a:gd name="T23" fmla="*/ 15 h 32"/>
                  <a:gd name="T24" fmla="*/ 60 w 69"/>
                  <a:gd name="T25" fmla="*/ 12 h 32"/>
                  <a:gd name="T26" fmla="*/ 60 w 69"/>
                  <a:gd name="T27" fmla="*/ 12 h 32"/>
                  <a:gd name="T28" fmla="*/ 58 w 69"/>
                  <a:gd name="T29" fmla="*/ 10 h 32"/>
                  <a:gd name="T30" fmla="*/ 58 w 69"/>
                  <a:gd name="T31" fmla="*/ 10 h 32"/>
                  <a:gd name="T32" fmla="*/ 56 w 69"/>
                  <a:gd name="T33" fmla="*/ 9 h 32"/>
                  <a:gd name="T34" fmla="*/ 53 w 69"/>
                  <a:gd name="T35" fmla="*/ 4 h 32"/>
                  <a:gd name="T36" fmla="*/ 51 w 69"/>
                  <a:gd name="T37" fmla="*/ 3 h 32"/>
                  <a:gd name="T38" fmla="*/ 45 w 69"/>
                  <a:gd name="T39" fmla="*/ 4 h 32"/>
                  <a:gd name="T40" fmla="*/ 43 w 69"/>
                  <a:gd name="T41" fmla="*/ 2 h 32"/>
                  <a:gd name="T42" fmla="*/ 41 w 69"/>
                  <a:gd name="T43" fmla="*/ 0 h 32"/>
                  <a:gd name="T44" fmla="*/ 37 w 69"/>
                  <a:gd name="T45" fmla="*/ 3 h 32"/>
                  <a:gd name="T46" fmla="*/ 36 w 69"/>
                  <a:gd name="T47" fmla="*/ 1 h 32"/>
                  <a:gd name="T48" fmla="*/ 32 w 69"/>
                  <a:gd name="T49" fmla="*/ 1 h 32"/>
                  <a:gd name="T50" fmla="*/ 26 w 69"/>
                  <a:gd name="T51" fmla="*/ 1 h 32"/>
                  <a:gd name="T52" fmla="*/ 24 w 69"/>
                  <a:gd name="T53" fmla="*/ 3 h 32"/>
                  <a:gd name="T54" fmla="*/ 22 w 69"/>
                  <a:gd name="T55" fmla="*/ 4 h 32"/>
                  <a:gd name="T56" fmla="*/ 18 w 69"/>
                  <a:gd name="T57" fmla="*/ 4 h 32"/>
                  <a:gd name="T58" fmla="*/ 14 w 69"/>
                  <a:gd name="T59" fmla="*/ 7 h 32"/>
                  <a:gd name="T60" fmla="*/ 13 w 69"/>
                  <a:gd name="T61" fmla="*/ 9 h 32"/>
                  <a:gd name="T62" fmla="*/ 11 w 69"/>
                  <a:gd name="T63" fmla="*/ 11 h 32"/>
                  <a:gd name="T64" fmla="*/ 9 w 69"/>
                  <a:gd name="T65" fmla="*/ 12 h 32"/>
                  <a:gd name="T66" fmla="*/ 7 w 69"/>
                  <a:gd name="T67" fmla="*/ 14 h 32"/>
                  <a:gd name="T68" fmla="*/ 7 w 69"/>
                  <a:gd name="T69" fmla="*/ 14 h 32"/>
                  <a:gd name="T70" fmla="*/ 5 w 69"/>
                  <a:gd name="T71" fmla="*/ 16 h 32"/>
                  <a:gd name="T72" fmla="*/ 4 w 69"/>
                  <a:gd name="T73" fmla="*/ 17 h 32"/>
                  <a:gd name="T74" fmla="*/ 5 w 69"/>
                  <a:gd name="T75" fmla="*/ 19 h 32"/>
                  <a:gd name="T76" fmla="*/ 3 w 69"/>
                  <a:gd name="T77" fmla="*/ 21 h 32"/>
                  <a:gd name="T78" fmla="*/ 3 w 69"/>
                  <a:gd name="T79" fmla="*/ 21 h 32"/>
                  <a:gd name="T80" fmla="*/ 3 w 69"/>
                  <a:gd name="T81" fmla="*/ 21 h 32"/>
                  <a:gd name="T82" fmla="*/ 3 w 69"/>
                  <a:gd name="T83" fmla="*/ 25 h 32"/>
                  <a:gd name="T84" fmla="*/ 2 w 69"/>
                  <a:gd name="T85" fmla="*/ 26 h 32"/>
                  <a:gd name="T86" fmla="*/ 2 w 69"/>
                  <a:gd name="T87" fmla="*/ 26 h 32"/>
                  <a:gd name="T88" fmla="*/ 2 w 69"/>
                  <a:gd name="T89" fmla="*/ 29 h 32"/>
                  <a:gd name="T90" fmla="*/ 2 w 69"/>
                  <a:gd name="T91" fmla="*/ 29 h 32"/>
                  <a:gd name="T92" fmla="*/ 2 w 69"/>
                  <a:gd name="T93" fmla="*/ 29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32"/>
                  <a:gd name="T143" fmla="*/ 69 w 69"/>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32">
                    <a:moveTo>
                      <a:pt x="68" y="28"/>
                    </a:moveTo>
                    <a:lnTo>
                      <a:pt x="68" y="28"/>
                    </a:lnTo>
                    <a:lnTo>
                      <a:pt x="68" y="24"/>
                    </a:lnTo>
                    <a:lnTo>
                      <a:pt x="66" y="26"/>
                    </a:lnTo>
                    <a:lnTo>
                      <a:pt x="68" y="24"/>
                    </a:lnTo>
                    <a:lnTo>
                      <a:pt x="66" y="22"/>
                    </a:lnTo>
                    <a:lnTo>
                      <a:pt x="64" y="20"/>
                    </a:lnTo>
                    <a:lnTo>
                      <a:pt x="66" y="19"/>
                    </a:lnTo>
                    <a:lnTo>
                      <a:pt x="64" y="16"/>
                    </a:lnTo>
                    <a:lnTo>
                      <a:pt x="62" y="15"/>
                    </a:lnTo>
                    <a:lnTo>
                      <a:pt x="64" y="16"/>
                    </a:lnTo>
                    <a:lnTo>
                      <a:pt x="62" y="15"/>
                    </a:lnTo>
                    <a:lnTo>
                      <a:pt x="60" y="12"/>
                    </a:lnTo>
                    <a:lnTo>
                      <a:pt x="58" y="10"/>
                    </a:lnTo>
                    <a:lnTo>
                      <a:pt x="56" y="9"/>
                    </a:lnTo>
                    <a:lnTo>
                      <a:pt x="55" y="7"/>
                    </a:lnTo>
                    <a:lnTo>
                      <a:pt x="53" y="4"/>
                    </a:lnTo>
                    <a:lnTo>
                      <a:pt x="51" y="3"/>
                    </a:lnTo>
                    <a:lnTo>
                      <a:pt x="47" y="2"/>
                    </a:lnTo>
                    <a:lnTo>
                      <a:pt x="45" y="4"/>
                    </a:lnTo>
                    <a:lnTo>
                      <a:pt x="47" y="2"/>
                    </a:lnTo>
                    <a:lnTo>
                      <a:pt x="43" y="2"/>
                    </a:lnTo>
                    <a:lnTo>
                      <a:pt x="45" y="0"/>
                    </a:lnTo>
                    <a:lnTo>
                      <a:pt x="41" y="0"/>
                    </a:lnTo>
                    <a:lnTo>
                      <a:pt x="40" y="1"/>
                    </a:lnTo>
                    <a:lnTo>
                      <a:pt x="37" y="3"/>
                    </a:lnTo>
                    <a:lnTo>
                      <a:pt x="36" y="1"/>
                    </a:lnTo>
                    <a:lnTo>
                      <a:pt x="32" y="1"/>
                    </a:lnTo>
                    <a:lnTo>
                      <a:pt x="30" y="2"/>
                    </a:lnTo>
                    <a:lnTo>
                      <a:pt x="26" y="1"/>
                    </a:lnTo>
                    <a:lnTo>
                      <a:pt x="24" y="3"/>
                    </a:lnTo>
                    <a:lnTo>
                      <a:pt x="22" y="4"/>
                    </a:lnTo>
                    <a:lnTo>
                      <a:pt x="20" y="3"/>
                    </a:lnTo>
                    <a:lnTo>
                      <a:pt x="18" y="4"/>
                    </a:lnTo>
                    <a:lnTo>
                      <a:pt x="15" y="3"/>
                    </a:lnTo>
                    <a:lnTo>
                      <a:pt x="14" y="7"/>
                    </a:lnTo>
                    <a:lnTo>
                      <a:pt x="13" y="9"/>
                    </a:lnTo>
                    <a:lnTo>
                      <a:pt x="11" y="11"/>
                    </a:lnTo>
                    <a:lnTo>
                      <a:pt x="9" y="12"/>
                    </a:lnTo>
                    <a:lnTo>
                      <a:pt x="7" y="14"/>
                    </a:lnTo>
                    <a:lnTo>
                      <a:pt x="5" y="16"/>
                    </a:lnTo>
                    <a:lnTo>
                      <a:pt x="8" y="18"/>
                    </a:lnTo>
                    <a:lnTo>
                      <a:pt x="4" y="17"/>
                    </a:lnTo>
                    <a:lnTo>
                      <a:pt x="5" y="19"/>
                    </a:lnTo>
                    <a:lnTo>
                      <a:pt x="3" y="21"/>
                    </a:lnTo>
                    <a:lnTo>
                      <a:pt x="3" y="25"/>
                    </a:lnTo>
                    <a:lnTo>
                      <a:pt x="2" y="26"/>
                    </a:lnTo>
                    <a:lnTo>
                      <a:pt x="0" y="28"/>
                    </a:lnTo>
                    <a:lnTo>
                      <a:pt x="2" y="29"/>
                    </a:lnTo>
                    <a:lnTo>
                      <a:pt x="0" y="31"/>
                    </a:lnTo>
                    <a:lnTo>
                      <a:pt x="2" y="29"/>
                    </a:lnTo>
                  </a:path>
                </a:pathLst>
              </a:custGeom>
              <a:noFill/>
              <a:ln w="12700" cap="rnd">
                <a:solidFill>
                  <a:schemeClr val="accent1"/>
                </a:solidFill>
                <a:round/>
                <a:headEnd type="none" w="sm" len="sm"/>
                <a:tailEnd type="none" w="sm" len="sm"/>
              </a:ln>
            </p:spPr>
            <p:txBody>
              <a:bodyPr>
                <a:prstTxWarp prst="textNoShape">
                  <a:avLst/>
                </a:prstTxWarp>
              </a:bodyPr>
              <a:lstStyle/>
              <a:p>
                <a:endParaRPr lang="en-US"/>
              </a:p>
            </p:txBody>
          </p:sp>
          <p:sp>
            <p:nvSpPr>
              <p:cNvPr id="17495" name="Line 24"/>
              <p:cNvSpPr>
                <a:spLocks noChangeShapeType="1"/>
              </p:cNvSpPr>
              <p:nvPr/>
            </p:nvSpPr>
            <p:spPr bwMode="auto">
              <a:xfrm flipH="1">
                <a:off x="5322" y="973"/>
                <a:ext cx="30" cy="16"/>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sp>
            <p:nvSpPr>
              <p:cNvPr id="17496" name="Line 25"/>
              <p:cNvSpPr>
                <a:spLocks noChangeShapeType="1"/>
              </p:cNvSpPr>
              <p:nvPr/>
            </p:nvSpPr>
            <p:spPr bwMode="auto">
              <a:xfrm flipV="1">
                <a:off x="5319" y="1019"/>
                <a:ext cx="8" cy="3"/>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grpSp>
        <p:sp>
          <p:nvSpPr>
            <p:cNvPr id="17421" name="Freeform 26"/>
            <p:cNvSpPr>
              <a:spLocks/>
            </p:cNvSpPr>
            <p:nvPr/>
          </p:nvSpPr>
          <p:spPr bwMode="auto">
            <a:xfrm rot="-7728402">
              <a:off x="1055" y="1489"/>
              <a:ext cx="2163" cy="241"/>
            </a:xfrm>
            <a:custGeom>
              <a:avLst/>
              <a:gdLst>
                <a:gd name="T0" fmla="*/ 0 w 3828"/>
                <a:gd name="T1" fmla="*/ 30 h 367"/>
                <a:gd name="T2" fmla="*/ 4 w 3828"/>
                <a:gd name="T3" fmla="*/ 30 h 367"/>
                <a:gd name="T4" fmla="*/ 4 w 3828"/>
                <a:gd name="T5" fmla="*/ 0 h 367"/>
                <a:gd name="T6" fmla="*/ 8 w 3828"/>
                <a:gd name="T7" fmla="*/ 0 h 367"/>
                <a:gd name="T8" fmla="*/ 8 w 3828"/>
                <a:gd name="T9" fmla="*/ 30 h 367"/>
                <a:gd name="T10" fmla="*/ 13 w 3828"/>
                <a:gd name="T11" fmla="*/ 30 h 367"/>
                <a:gd name="T12" fmla="*/ 21 w 3828"/>
                <a:gd name="T13" fmla="*/ 30 h 367"/>
                <a:gd name="T14" fmla="*/ 21 w 3828"/>
                <a:gd name="T15" fmla="*/ 0 h 367"/>
                <a:gd name="T16" fmla="*/ 28 w 3828"/>
                <a:gd name="T17" fmla="*/ 0 h 367"/>
                <a:gd name="T18" fmla="*/ 28 w 3828"/>
                <a:gd name="T19" fmla="*/ 30 h 367"/>
                <a:gd name="T20" fmla="*/ 42 w 3828"/>
                <a:gd name="T21" fmla="*/ 30 h 367"/>
                <a:gd name="T22" fmla="*/ 42 w 3828"/>
                <a:gd name="T23" fmla="*/ 0 h 367"/>
                <a:gd name="T24" fmla="*/ 48 w 3828"/>
                <a:gd name="T25" fmla="*/ 0 h 367"/>
                <a:gd name="T26" fmla="*/ 48 w 3828"/>
                <a:gd name="T27" fmla="*/ 30 h 367"/>
                <a:gd name="T28" fmla="*/ 53 w 3828"/>
                <a:gd name="T29" fmla="*/ 30 h 367"/>
                <a:gd name="T30" fmla="*/ 53 w 3828"/>
                <a:gd name="T31" fmla="*/ 0 h 367"/>
                <a:gd name="T32" fmla="*/ 59 w 3828"/>
                <a:gd name="T33" fmla="*/ 0 h 367"/>
                <a:gd name="T34" fmla="*/ 59 w 3828"/>
                <a:gd name="T35" fmla="*/ 30 h 367"/>
                <a:gd name="T36" fmla="*/ 62 w 3828"/>
                <a:gd name="T37" fmla="*/ 30 h 367"/>
                <a:gd name="T38" fmla="*/ 62 w 3828"/>
                <a:gd name="T39" fmla="*/ 0 h 367"/>
                <a:gd name="T40" fmla="*/ 68 w 3828"/>
                <a:gd name="T41" fmla="*/ 0 h 367"/>
                <a:gd name="T42" fmla="*/ 68 w 3828"/>
                <a:gd name="T43" fmla="*/ 30 h 367"/>
                <a:gd name="T44" fmla="*/ 82 w 3828"/>
                <a:gd name="T45" fmla="*/ 30 h 367"/>
                <a:gd name="T46" fmla="*/ 82 w 3828"/>
                <a:gd name="T47" fmla="*/ 0 h 367"/>
                <a:gd name="T48" fmla="*/ 88 w 3828"/>
                <a:gd name="T49" fmla="*/ 0 h 367"/>
                <a:gd name="T50" fmla="*/ 88 w 3828"/>
                <a:gd name="T51" fmla="*/ 30 h 367"/>
                <a:gd name="T52" fmla="*/ 93 w 3828"/>
                <a:gd name="T53" fmla="*/ 30 h 367"/>
                <a:gd name="T54" fmla="*/ 93 w 3828"/>
                <a:gd name="T55" fmla="*/ 0 h 367"/>
                <a:gd name="T56" fmla="*/ 99 w 3828"/>
                <a:gd name="T57" fmla="*/ 0 h 367"/>
                <a:gd name="T58" fmla="*/ 99 w 3828"/>
                <a:gd name="T59" fmla="*/ 30 h 367"/>
                <a:gd name="T60" fmla="*/ 103 w 3828"/>
                <a:gd name="T61" fmla="*/ 30 h 367"/>
                <a:gd name="T62" fmla="*/ 113 w 3828"/>
                <a:gd name="T63" fmla="*/ 30 h 367"/>
                <a:gd name="T64" fmla="*/ 113 w 3828"/>
                <a:gd name="T65" fmla="*/ 0 h 367"/>
                <a:gd name="T66" fmla="*/ 119 w 3828"/>
                <a:gd name="T67" fmla="*/ 0 h 367"/>
                <a:gd name="T68" fmla="*/ 119 w 3828"/>
                <a:gd name="T69" fmla="*/ 28 h 367"/>
                <a:gd name="T70" fmla="*/ 119 w 3828"/>
                <a:gd name="T71" fmla="*/ 30 h 367"/>
                <a:gd name="T72" fmla="*/ 124 w 3828"/>
                <a:gd name="T73" fmla="*/ 30 h 3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8"/>
                <a:gd name="T112" fmla="*/ 0 h 367"/>
                <a:gd name="T113" fmla="*/ 3828 w 3828"/>
                <a:gd name="T114" fmla="*/ 367 h 3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8" h="367">
                  <a:moveTo>
                    <a:pt x="0" y="364"/>
                  </a:moveTo>
                  <a:lnTo>
                    <a:pt x="120" y="364"/>
                  </a:lnTo>
                  <a:lnTo>
                    <a:pt x="120" y="0"/>
                  </a:lnTo>
                  <a:lnTo>
                    <a:pt x="263" y="0"/>
                  </a:lnTo>
                  <a:lnTo>
                    <a:pt x="263" y="364"/>
                  </a:lnTo>
                  <a:lnTo>
                    <a:pt x="406" y="364"/>
                  </a:lnTo>
                  <a:lnTo>
                    <a:pt x="671" y="364"/>
                  </a:lnTo>
                  <a:lnTo>
                    <a:pt x="671" y="0"/>
                  </a:lnTo>
                  <a:lnTo>
                    <a:pt x="875" y="0"/>
                  </a:lnTo>
                  <a:lnTo>
                    <a:pt x="875" y="364"/>
                  </a:lnTo>
                  <a:lnTo>
                    <a:pt x="1295" y="364"/>
                  </a:lnTo>
                  <a:lnTo>
                    <a:pt x="1295" y="0"/>
                  </a:lnTo>
                  <a:lnTo>
                    <a:pt x="1475" y="0"/>
                  </a:lnTo>
                  <a:lnTo>
                    <a:pt x="1475" y="364"/>
                  </a:lnTo>
                  <a:lnTo>
                    <a:pt x="1607" y="364"/>
                  </a:lnTo>
                  <a:lnTo>
                    <a:pt x="1607" y="0"/>
                  </a:lnTo>
                  <a:lnTo>
                    <a:pt x="1811" y="0"/>
                  </a:lnTo>
                  <a:lnTo>
                    <a:pt x="1811" y="364"/>
                  </a:lnTo>
                  <a:lnTo>
                    <a:pt x="1907" y="364"/>
                  </a:lnTo>
                  <a:lnTo>
                    <a:pt x="1907" y="0"/>
                  </a:lnTo>
                  <a:lnTo>
                    <a:pt x="2087" y="0"/>
                  </a:lnTo>
                  <a:lnTo>
                    <a:pt x="2087" y="364"/>
                  </a:lnTo>
                  <a:lnTo>
                    <a:pt x="2530" y="364"/>
                  </a:lnTo>
                  <a:lnTo>
                    <a:pt x="2530" y="0"/>
                  </a:lnTo>
                  <a:lnTo>
                    <a:pt x="2709" y="0"/>
                  </a:lnTo>
                  <a:lnTo>
                    <a:pt x="2709" y="364"/>
                  </a:lnTo>
                  <a:lnTo>
                    <a:pt x="2866" y="364"/>
                  </a:lnTo>
                  <a:lnTo>
                    <a:pt x="2866" y="0"/>
                  </a:lnTo>
                  <a:lnTo>
                    <a:pt x="3034" y="0"/>
                  </a:lnTo>
                  <a:lnTo>
                    <a:pt x="3034" y="364"/>
                  </a:lnTo>
                  <a:lnTo>
                    <a:pt x="3166" y="364"/>
                  </a:lnTo>
                  <a:lnTo>
                    <a:pt x="3478" y="364"/>
                  </a:lnTo>
                  <a:lnTo>
                    <a:pt x="3478" y="0"/>
                  </a:lnTo>
                  <a:lnTo>
                    <a:pt x="3635" y="0"/>
                  </a:lnTo>
                  <a:lnTo>
                    <a:pt x="3636" y="349"/>
                  </a:lnTo>
                  <a:lnTo>
                    <a:pt x="3636" y="366"/>
                  </a:lnTo>
                  <a:lnTo>
                    <a:pt x="3827" y="366"/>
                  </a:lnTo>
                </a:path>
              </a:pathLst>
            </a:custGeom>
            <a:solidFill>
              <a:srgbClr val="CCFFFF"/>
            </a:solidFill>
            <a:ln w="25400" cap="rnd">
              <a:solidFill>
                <a:srgbClr val="FF0000"/>
              </a:solidFill>
              <a:round/>
              <a:headEnd type="none" w="sm" len="sm"/>
              <a:tailEnd type="none" w="sm" len="sm"/>
            </a:ln>
          </p:spPr>
          <p:txBody>
            <a:bodyPr>
              <a:prstTxWarp prst="textNoShape">
                <a:avLst/>
              </a:prstTxWarp>
            </a:bodyPr>
            <a:lstStyle/>
            <a:p>
              <a:endParaRPr lang="en-US"/>
            </a:p>
          </p:txBody>
        </p:sp>
        <p:grpSp>
          <p:nvGrpSpPr>
            <p:cNvPr id="5" name="Group 27"/>
            <p:cNvGrpSpPr>
              <a:grpSpLocks/>
            </p:cNvGrpSpPr>
            <p:nvPr/>
          </p:nvGrpSpPr>
          <p:grpSpPr bwMode="auto">
            <a:xfrm rot="-5400000">
              <a:off x="1107" y="477"/>
              <a:ext cx="430" cy="435"/>
              <a:chOff x="5138" y="768"/>
              <a:chExt cx="430" cy="435"/>
            </a:xfrm>
          </p:grpSpPr>
          <p:sp>
            <p:nvSpPr>
              <p:cNvPr id="17483" name="Freeform 28"/>
              <p:cNvSpPr>
                <a:spLocks/>
              </p:cNvSpPr>
              <p:nvPr/>
            </p:nvSpPr>
            <p:spPr bwMode="auto">
              <a:xfrm>
                <a:off x="5250" y="926"/>
                <a:ext cx="164" cy="168"/>
              </a:xfrm>
              <a:custGeom>
                <a:avLst/>
                <a:gdLst>
                  <a:gd name="T0" fmla="*/ 100 w 164"/>
                  <a:gd name="T1" fmla="*/ 8 h 168"/>
                  <a:gd name="T2" fmla="*/ 98 w 164"/>
                  <a:gd name="T3" fmla="*/ 5 h 168"/>
                  <a:gd name="T4" fmla="*/ 94 w 164"/>
                  <a:gd name="T5" fmla="*/ 4 h 168"/>
                  <a:gd name="T6" fmla="*/ 89 w 164"/>
                  <a:gd name="T7" fmla="*/ 2 h 168"/>
                  <a:gd name="T8" fmla="*/ 86 w 164"/>
                  <a:gd name="T9" fmla="*/ 0 h 168"/>
                  <a:gd name="T10" fmla="*/ 83 w 164"/>
                  <a:gd name="T11" fmla="*/ 0 h 168"/>
                  <a:gd name="T12" fmla="*/ 79 w 164"/>
                  <a:gd name="T13" fmla="*/ 3 h 168"/>
                  <a:gd name="T14" fmla="*/ 73 w 164"/>
                  <a:gd name="T15" fmla="*/ 4 h 168"/>
                  <a:gd name="T16" fmla="*/ 69 w 164"/>
                  <a:gd name="T17" fmla="*/ 4 h 168"/>
                  <a:gd name="T18" fmla="*/ 69 w 164"/>
                  <a:gd name="T19" fmla="*/ 8 h 168"/>
                  <a:gd name="T20" fmla="*/ 65 w 164"/>
                  <a:gd name="T21" fmla="*/ 7 h 168"/>
                  <a:gd name="T22" fmla="*/ 8 w 164"/>
                  <a:gd name="T23" fmla="*/ 72 h 168"/>
                  <a:gd name="T24" fmla="*/ 5 w 164"/>
                  <a:gd name="T25" fmla="*/ 74 h 168"/>
                  <a:gd name="T26" fmla="*/ 4 w 164"/>
                  <a:gd name="T27" fmla="*/ 75 h 168"/>
                  <a:gd name="T28" fmla="*/ 2 w 164"/>
                  <a:gd name="T29" fmla="*/ 80 h 168"/>
                  <a:gd name="T30" fmla="*/ 4 w 164"/>
                  <a:gd name="T31" fmla="*/ 82 h 168"/>
                  <a:gd name="T32" fmla="*/ 0 w 164"/>
                  <a:gd name="T33" fmla="*/ 86 h 168"/>
                  <a:gd name="T34" fmla="*/ 2 w 164"/>
                  <a:gd name="T35" fmla="*/ 91 h 168"/>
                  <a:gd name="T36" fmla="*/ 2 w 164"/>
                  <a:gd name="T37" fmla="*/ 95 h 168"/>
                  <a:gd name="T38" fmla="*/ 2 w 164"/>
                  <a:gd name="T39" fmla="*/ 99 h 168"/>
                  <a:gd name="T40" fmla="*/ 6 w 164"/>
                  <a:gd name="T41" fmla="*/ 103 h 168"/>
                  <a:gd name="T42" fmla="*/ 8 w 164"/>
                  <a:gd name="T43" fmla="*/ 105 h 168"/>
                  <a:gd name="T44" fmla="*/ 62 w 164"/>
                  <a:gd name="T45" fmla="*/ 158 h 168"/>
                  <a:gd name="T46" fmla="*/ 66 w 164"/>
                  <a:gd name="T47" fmla="*/ 159 h 168"/>
                  <a:gd name="T48" fmla="*/ 70 w 164"/>
                  <a:gd name="T49" fmla="*/ 164 h 168"/>
                  <a:gd name="T50" fmla="*/ 72 w 164"/>
                  <a:gd name="T51" fmla="*/ 162 h 168"/>
                  <a:gd name="T52" fmla="*/ 78 w 164"/>
                  <a:gd name="T53" fmla="*/ 165 h 168"/>
                  <a:gd name="T54" fmla="*/ 82 w 164"/>
                  <a:gd name="T55" fmla="*/ 165 h 168"/>
                  <a:gd name="T56" fmla="*/ 84 w 164"/>
                  <a:gd name="T57" fmla="*/ 163 h 168"/>
                  <a:gd name="T58" fmla="*/ 88 w 164"/>
                  <a:gd name="T59" fmla="*/ 164 h 168"/>
                  <a:gd name="T60" fmla="*/ 91 w 164"/>
                  <a:gd name="T61" fmla="*/ 160 h 168"/>
                  <a:gd name="T62" fmla="*/ 95 w 164"/>
                  <a:gd name="T63" fmla="*/ 161 h 168"/>
                  <a:gd name="T64" fmla="*/ 99 w 164"/>
                  <a:gd name="T65" fmla="*/ 157 h 168"/>
                  <a:gd name="T66" fmla="*/ 155 w 164"/>
                  <a:gd name="T67" fmla="*/ 99 h 168"/>
                  <a:gd name="T68" fmla="*/ 159 w 164"/>
                  <a:gd name="T69" fmla="*/ 95 h 168"/>
                  <a:gd name="T70" fmla="*/ 158 w 164"/>
                  <a:gd name="T71" fmla="*/ 92 h 168"/>
                  <a:gd name="T72" fmla="*/ 160 w 164"/>
                  <a:gd name="T73" fmla="*/ 86 h 168"/>
                  <a:gd name="T74" fmla="*/ 161 w 164"/>
                  <a:gd name="T75" fmla="*/ 83 h 168"/>
                  <a:gd name="T76" fmla="*/ 161 w 164"/>
                  <a:gd name="T77" fmla="*/ 79 h 168"/>
                  <a:gd name="T78" fmla="*/ 160 w 164"/>
                  <a:gd name="T79" fmla="*/ 75 h 168"/>
                  <a:gd name="T80" fmla="*/ 161 w 164"/>
                  <a:gd name="T81" fmla="*/ 72 h 168"/>
                  <a:gd name="T82" fmla="*/ 159 w 164"/>
                  <a:gd name="T83" fmla="*/ 69 h 168"/>
                  <a:gd name="T84" fmla="*/ 155 w 164"/>
                  <a:gd name="T85" fmla="*/ 65 h 168"/>
                  <a:gd name="T86" fmla="*/ 155 w 164"/>
                  <a:gd name="T87" fmla="*/ 62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4"/>
                  <a:gd name="T133" fmla="*/ 0 h 168"/>
                  <a:gd name="T134" fmla="*/ 164 w 164"/>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4" h="168">
                    <a:moveTo>
                      <a:pt x="155" y="62"/>
                    </a:moveTo>
                    <a:lnTo>
                      <a:pt x="100" y="8"/>
                    </a:lnTo>
                    <a:lnTo>
                      <a:pt x="96" y="7"/>
                    </a:lnTo>
                    <a:lnTo>
                      <a:pt x="98" y="5"/>
                    </a:lnTo>
                    <a:lnTo>
                      <a:pt x="96" y="3"/>
                    </a:lnTo>
                    <a:lnTo>
                      <a:pt x="94" y="4"/>
                    </a:lnTo>
                    <a:lnTo>
                      <a:pt x="92" y="3"/>
                    </a:lnTo>
                    <a:lnTo>
                      <a:pt x="89" y="2"/>
                    </a:lnTo>
                    <a:lnTo>
                      <a:pt x="86" y="0"/>
                    </a:lnTo>
                    <a:lnTo>
                      <a:pt x="85" y="2"/>
                    </a:lnTo>
                    <a:lnTo>
                      <a:pt x="83" y="0"/>
                    </a:lnTo>
                    <a:lnTo>
                      <a:pt x="80" y="2"/>
                    </a:lnTo>
                    <a:lnTo>
                      <a:pt x="79" y="3"/>
                    </a:lnTo>
                    <a:lnTo>
                      <a:pt x="75" y="3"/>
                    </a:lnTo>
                    <a:lnTo>
                      <a:pt x="73" y="4"/>
                    </a:lnTo>
                    <a:lnTo>
                      <a:pt x="69" y="4"/>
                    </a:lnTo>
                    <a:lnTo>
                      <a:pt x="71" y="6"/>
                    </a:lnTo>
                    <a:lnTo>
                      <a:pt x="67" y="6"/>
                    </a:lnTo>
                    <a:lnTo>
                      <a:pt x="69" y="8"/>
                    </a:lnTo>
                    <a:lnTo>
                      <a:pt x="65" y="7"/>
                    </a:lnTo>
                    <a:lnTo>
                      <a:pt x="61" y="10"/>
                    </a:lnTo>
                    <a:lnTo>
                      <a:pt x="7" y="68"/>
                    </a:lnTo>
                    <a:lnTo>
                      <a:pt x="8" y="72"/>
                    </a:lnTo>
                    <a:lnTo>
                      <a:pt x="9" y="70"/>
                    </a:lnTo>
                    <a:lnTo>
                      <a:pt x="8" y="72"/>
                    </a:lnTo>
                    <a:lnTo>
                      <a:pt x="5" y="74"/>
                    </a:lnTo>
                    <a:lnTo>
                      <a:pt x="4" y="75"/>
                    </a:lnTo>
                    <a:lnTo>
                      <a:pt x="4" y="79"/>
                    </a:lnTo>
                    <a:lnTo>
                      <a:pt x="2" y="80"/>
                    </a:lnTo>
                    <a:lnTo>
                      <a:pt x="0" y="82"/>
                    </a:lnTo>
                    <a:lnTo>
                      <a:pt x="4" y="82"/>
                    </a:lnTo>
                    <a:lnTo>
                      <a:pt x="2" y="84"/>
                    </a:lnTo>
                    <a:lnTo>
                      <a:pt x="0" y="86"/>
                    </a:lnTo>
                    <a:lnTo>
                      <a:pt x="0" y="90"/>
                    </a:lnTo>
                    <a:lnTo>
                      <a:pt x="2" y="91"/>
                    </a:lnTo>
                    <a:lnTo>
                      <a:pt x="0" y="93"/>
                    </a:lnTo>
                    <a:lnTo>
                      <a:pt x="2" y="95"/>
                    </a:lnTo>
                    <a:lnTo>
                      <a:pt x="2" y="99"/>
                    </a:lnTo>
                    <a:lnTo>
                      <a:pt x="4" y="101"/>
                    </a:lnTo>
                    <a:lnTo>
                      <a:pt x="6" y="103"/>
                    </a:lnTo>
                    <a:lnTo>
                      <a:pt x="8" y="105"/>
                    </a:lnTo>
                    <a:lnTo>
                      <a:pt x="60" y="157"/>
                    </a:lnTo>
                    <a:lnTo>
                      <a:pt x="62" y="158"/>
                    </a:lnTo>
                    <a:lnTo>
                      <a:pt x="66" y="159"/>
                    </a:lnTo>
                    <a:lnTo>
                      <a:pt x="68" y="162"/>
                    </a:lnTo>
                    <a:lnTo>
                      <a:pt x="70" y="164"/>
                    </a:lnTo>
                    <a:lnTo>
                      <a:pt x="72" y="162"/>
                    </a:lnTo>
                    <a:lnTo>
                      <a:pt x="74" y="164"/>
                    </a:lnTo>
                    <a:lnTo>
                      <a:pt x="76" y="166"/>
                    </a:lnTo>
                    <a:lnTo>
                      <a:pt x="78" y="165"/>
                    </a:lnTo>
                    <a:lnTo>
                      <a:pt x="80" y="167"/>
                    </a:lnTo>
                    <a:lnTo>
                      <a:pt x="82" y="165"/>
                    </a:lnTo>
                    <a:lnTo>
                      <a:pt x="80" y="167"/>
                    </a:lnTo>
                    <a:lnTo>
                      <a:pt x="82" y="165"/>
                    </a:lnTo>
                    <a:lnTo>
                      <a:pt x="84" y="163"/>
                    </a:lnTo>
                    <a:lnTo>
                      <a:pt x="88" y="164"/>
                    </a:lnTo>
                    <a:lnTo>
                      <a:pt x="90" y="162"/>
                    </a:lnTo>
                    <a:lnTo>
                      <a:pt x="91" y="160"/>
                    </a:lnTo>
                    <a:lnTo>
                      <a:pt x="94" y="162"/>
                    </a:lnTo>
                    <a:lnTo>
                      <a:pt x="95" y="161"/>
                    </a:lnTo>
                    <a:lnTo>
                      <a:pt x="97" y="159"/>
                    </a:lnTo>
                    <a:lnTo>
                      <a:pt x="99" y="157"/>
                    </a:lnTo>
                    <a:lnTo>
                      <a:pt x="151" y="98"/>
                    </a:lnTo>
                    <a:lnTo>
                      <a:pt x="155" y="99"/>
                    </a:lnTo>
                    <a:lnTo>
                      <a:pt x="153" y="97"/>
                    </a:lnTo>
                    <a:lnTo>
                      <a:pt x="155" y="95"/>
                    </a:lnTo>
                    <a:lnTo>
                      <a:pt x="159" y="95"/>
                    </a:lnTo>
                    <a:lnTo>
                      <a:pt x="157" y="93"/>
                    </a:lnTo>
                    <a:lnTo>
                      <a:pt x="158" y="92"/>
                    </a:lnTo>
                    <a:lnTo>
                      <a:pt x="161" y="90"/>
                    </a:lnTo>
                    <a:lnTo>
                      <a:pt x="160" y="86"/>
                    </a:lnTo>
                    <a:lnTo>
                      <a:pt x="161" y="83"/>
                    </a:lnTo>
                    <a:lnTo>
                      <a:pt x="161" y="79"/>
                    </a:lnTo>
                    <a:lnTo>
                      <a:pt x="163" y="77"/>
                    </a:lnTo>
                    <a:lnTo>
                      <a:pt x="160" y="75"/>
                    </a:lnTo>
                    <a:lnTo>
                      <a:pt x="161" y="72"/>
                    </a:lnTo>
                    <a:lnTo>
                      <a:pt x="159" y="69"/>
                    </a:lnTo>
                    <a:lnTo>
                      <a:pt x="159" y="66"/>
                    </a:lnTo>
                    <a:lnTo>
                      <a:pt x="155" y="65"/>
                    </a:lnTo>
                    <a:lnTo>
                      <a:pt x="157" y="63"/>
                    </a:lnTo>
                    <a:lnTo>
                      <a:pt x="155" y="62"/>
                    </a:lnTo>
                  </a:path>
                </a:pathLst>
              </a:custGeom>
              <a:solidFill>
                <a:srgbClr val="FFFFFF"/>
              </a:solidFill>
              <a:ln w="12700" cap="rnd">
                <a:solidFill>
                  <a:schemeClr val="accent2"/>
                </a:solidFill>
                <a:round/>
                <a:headEnd/>
                <a:tailEnd/>
              </a:ln>
            </p:spPr>
            <p:txBody>
              <a:bodyPr>
                <a:prstTxWarp prst="textNoShape">
                  <a:avLst/>
                </a:prstTxWarp>
              </a:bodyPr>
              <a:lstStyle/>
              <a:p>
                <a:endParaRPr lang="en-US"/>
              </a:p>
            </p:txBody>
          </p:sp>
          <p:sp>
            <p:nvSpPr>
              <p:cNvPr id="17484" name="Freeform 29"/>
              <p:cNvSpPr>
                <a:spLocks/>
              </p:cNvSpPr>
              <p:nvPr/>
            </p:nvSpPr>
            <p:spPr bwMode="auto">
              <a:xfrm>
                <a:off x="5332" y="961"/>
                <a:ext cx="236" cy="242"/>
              </a:xfrm>
              <a:custGeom>
                <a:avLst/>
                <a:gdLst>
                  <a:gd name="T0" fmla="*/ 235 w 236"/>
                  <a:gd name="T1" fmla="*/ 78 h 242"/>
                  <a:gd name="T2" fmla="*/ 157 w 236"/>
                  <a:gd name="T3" fmla="*/ 0 h 242"/>
                  <a:gd name="T4" fmla="*/ 0 w 236"/>
                  <a:gd name="T5" fmla="*/ 163 h 242"/>
                  <a:gd name="T6" fmla="*/ 80 w 236"/>
                  <a:gd name="T7" fmla="*/ 241 h 242"/>
                  <a:gd name="T8" fmla="*/ 235 w 236"/>
                  <a:gd name="T9" fmla="*/ 78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78"/>
                    </a:moveTo>
                    <a:lnTo>
                      <a:pt x="157" y="0"/>
                    </a:lnTo>
                    <a:lnTo>
                      <a:pt x="0" y="163"/>
                    </a:lnTo>
                    <a:lnTo>
                      <a:pt x="80" y="241"/>
                    </a:lnTo>
                    <a:lnTo>
                      <a:pt x="235" y="78"/>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85" name="Freeform 30"/>
              <p:cNvSpPr>
                <a:spLocks/>
              </p:cNvSpPr>
              <p:nvPr/>
            </p:nvSpPr>
            <p:spPr bwMode="auto">
              <a:xfrm>
                <a:off x="5138" y="768"/>
                <a:ext cx="236" cy="242"/>
              </a:xfrm>
              <a:custGeom>
                <a:avLst/>
                <a:gdLst>
                  <a:gd name="T0" fmla="*/ 235 w 236"/>
                  <a:gd name="T1" fmla="*/ 81 h 242"/>
                  <a:gd name="T2" fmla="*/ 155 w 236"/>
                  <a:gd name="T3" fmla="*/ 0 h 242"/>
                  <a:gd name="T4" fmla="*/ 0 w 236"/>
                  <a:gd name="T5" fmla="*/ 166 h 242"/>
                  <a:gd name="T6" fmla="*/ 78 w 236"/>
                  <a:gd name="T7" fmla="*/ 241 h 242"/>
                  <a:gd name="T8" fmla="*/ 235 w 236"/>
                  <a:gd name="T9" fmla="*/ 81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81"/>
                    </a:moveTo>
                    <a:lnTo>
                      <a:pt x="155" y="0"/>
                    </a:lnTo>
                    <a:lnTo>
                      <a:pt x="0" y="166"/>
                    </a:lnTo>
                    <a:lnTo>
                      <a:pt x="78" y="241"/>
                    </a:lnTo>
                    <a:lnTo>
                      <a:pt x="235" y="81"/>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86" name="Freeform 31"/>
              <p:cNvSpPr>
                <a:spLocks/>
              </p:cNvSpPr>
              <p:nvPr/>
            </p:nvSpPr>
            <p:spPr bwMode="auto">
              <a:xfrm>
                <a:off x="5316" y="902"/>
                <a:ext cx="89" cy="48"/>
              </a:xfrm>
              <a:custGeom>
                <a:avLst/>
                <a:gdLst>
                  <a:gd name="T0" fmla="*/ 88 w 89"/>
                  <a:gd name="T1" fmla="*/ 47 h 48"/>
                  <a:gd name="T2" fmla="*/ 37 w 89"/>
                  <a:gd name="T3" fmla="*/ 1 h 48"/>
                  <a:gd name="T4" fmla="*/ 37 w 89"/>
                  <a:gd name="T5" fmla="*/ 1 h 48"/>
                  <a:gd name="T6" fmla="*/ 32 w 89"/>
                  <a:gd name="T7" fmla="*/ 5 h 48"/>
                  <a:gd name="T8" fmla="*/ 32 w 89"/>
                  <a:gd name="T9" fmla="*/ 5 h 48"/>
                  <a:gd name="T10" fmla="*/ 32 w 89"/>
                  <a:gd name="T11" fmla="*/ 5 h 48"/>
                  <a:gd name="T12" fmla="*/ 27 w 89"/>
                  <a:gd name="T13" fmla="*/ 6 h 48"/>
                  <a:gd name="T14" fmla="*/ 27 w 89"/>
                  <a:gd name="T15" fmla="*/ 6 h 48"/>
                  <a:gd name="T16" fmla="*/ 25 w 89"/>
                  <a:gd name="T17" fmla="*/ 7 h 48"/>
                  <a:gd name="T18" fmla="*/ 23 w 89"/>
                  <a:gd name="T19" fmla="*/ 9 h 48"/>
                  <a:gd name="T20" fmla="*/ 23 w 89"/>
                  <a:gd name="T21" fmla="*/ 9 h 48"/>
                  <a:gd name="T22" fmla="*/ 29 w 89"/>
                  <a:gd name="T23" fmla="*/ 0 h 48"/>
                  <a:gd name="T24" fmla="*/ 23 w 89"/>
                  <a:gd name="T25" fmla="*/ 5 h 48"/>
                  <a:gd name="T26" fmla="*/ 23 w 89"/>
                  <a:gd name="T27" fmla="*/ 5 h 48"/>
                  <a:gd name="T28" fmla="*/ 21 w 89"/>
                  <a:gd name="T29" fmla="*/ 6 h 48"/>
                  <a:gd name="T30" fmla="*/ 19 w 89"/>
                  <a:gd name="T31" fmla="*/ 8 h 48"/>
                  <a:gd name="T32" fmla="*/ 17 w 89"/>
                  <a:gd name="T33" fmla="*/ 6 h 48"/>
                  <a:gd name="T34" fmla="*/ 16 w 89"/>
                  <a:gd name="T35" fmla="*/ 8 h 48"/>
                  <a:gd name="T36" fmla="*/ 16 w 89"/>
                  <a:gd name="T37" fmla="*/ 8 h 48"/>
                  <a:gd name="T38" fmla="*/ 16 w 89"/>
                  <a:gd name="T39" fmla="*/ 8 h 48"/>
                  <a:gd name="T40" fmla="*/ 11 w 89"/>
                  <a:gd name="T41" fmla="*/ 11 h 48"/>
                  <a:gd name="T42" fmla="*/ 9 w 89"/>
                  <a:gd name="T43" fmla="*/ 9 h 48"/>
                  <a:gd name="T44" fmla="*/ 8 w 89"/>
                  <a:gd name="T45" fmla="*/ 10 h 48"/>
                  <a:gd name="T46" fmla="*/ 4 w 89"/>
                  <a:gd name="T47" fmla="*/ 13 h 48"/>
                  <a:gd name="T48" fmla="*/ 4 w 89"/>
                  <a:gd name="T49" fmla="*/ 13 h 48"/>
                  <a:gd name="T50" fmla="*/ 8 w 89"/>
                  <a:gd name="T51" fmla="*/ 10 h 48"/>
                  <a:gd name="T52" fmla="*/ 2 w 89"/>
                  <a:gd name="T53" fmla="*/ 15 h 48"/>
                  <a:gd name="T54" fmla="*/ 2 w 89"/>
                  <a:gd name="T55" fmla="*/ 15 h 48"/>
                  <a:gd name="T56" fmla="*/ 0 w 89"/>
                  <a:gd name="T57" fmla="*/ 13 h 48"/>
                  <a:gd name="T58" fmla="*/ 0 w 89"/>
                  <a:gd name="T59" fmla="*/ 13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9"/>
                  <a:gd name="T91" fmla="*/ 0 h 48"/>
                  <a:gd name="T92" fmla="*/ 89 w 89"/>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9" h="48">
                    <a:moveTo>
                      <a:pt x="88" y="47"/>
                    </a:moveTo>
                    <a:lnTo>
                      <a:pt x="37" y="1"/>
                    </a:lnTo>
                    <a:lnTo>
                      <a:pt x="32" y="5"/>
                    </a:lnTo>
                    <a:lnTo>
                      <a:pt x="27" y="6"/>
                    </a:lnTo>
                    <a:lnTo>
                      <a:pt x="25" y="7"/>
                    </a:lnTo>
                    <a:lnTo>
                      <a:pt x="23" y="9"/>
                    </a:lnTo>
                    <a:lnTo>
                      <a:pt x="29" y="0"/>
                    </a:lnTo>
                    <a:lnTo>
                      <a:pt x="23" y="5"/>
                    </a:lnTo>
                    <a:lnTo>
                      <a:pt x="21" y="6"/>
                    </a:lnTo>
                    <a:lnTo>
                      <a:pt x="19" y="8"/>
                    </a:lnTo>
                    <a:lnTo>
                      <a:pt x="17" y="6"/>
                    </a:lnTo>
                    <a:lnTo>
                      <a:pt x="16" y="8"/>
                    </a:lnTo>
                    <a:lnTo>
                      <a:pt x="11" y="11"/>
                    </a:lnTo>
                    <a:lnTo>
                      <a:pt x="9" y="9"/>
                    </a:lnTo>
                    <a:lnTo>
                      <a:pt x="8" y="10"/>
                    </a:lnTo>
                    <a:lnTo>
                      <a:pt x="4" y="13"/>
                    </a:lnTo>
                    <a:lnTo>
                      <a:pt x="8" y="10"/>
                    </a:lnTo>
                    <a:lnTo>
                      <a:pt x="2" y="15"/>
                    </a:lnTo>
                    <a:lnTo>
                      <a:pt x="0" y="13"/>
                    </a:lnTo>
                  </a:path>
                </a:pathLst>
              </a:custGeom>
              <a:noFill/>
              <a:ln w="12700" cap="rnd">
                <a:solidFill>
                  <a:srgbClr val="FFFFFF"/>
                </a:solidFill>
                <a:round/>
                <a:headEnd type="none" w="sm" len="sm"/>
                <a:tailEnd type="none" w="sm" len="sm"/>
              </a:ln>
            </p:spPr>
            <p:txBody>
              <a:bodyPr>
                <a:prstTxWarp prst="textNoShape">
                  <a:avLst/>
                </a:prstTxWarp>
              </a:bodyPr>
              <a:lstStyle/>
              <a:p>
                <a:endParaRPr lang="en-US"/>
              </a:p>
            </p:txBody>
          </p:sp>
          <p:sp>
            <p:nvSpPr>
              <p:cNvPr id="17487" name="Freeform 32"/>
              <p:cNvSpPr>
                <a:spLocks/>
              </p:cNvSpPr>
              <p:nvPr/>
            </p:nvSpPr>
            <p:spPr bwMode="auto">
              <a:xfrm>
                <a:off x="5286" y="985"/>
                <a:ext cx="69" cy="32"/>
              </a:xfrm>
              <a:custGeom>
                <a:avLst/>
                <a:gdLst>
                  <a:gd name="T0" fmla="*/ 68 w 69"/>
                  <a:gd name="T1" fmla="*/ 28 h 32"/>
                  <a:gd name="T2" fmla="*/ 68 w 69"/>
                  <a:gd name="T3" fmla="*/ 24 h 32"/>
                  <a:gd name="T4" fmla="*/ 66 w 69"/>
                  <a:gd name="T5" fmla="*/ 26 h 32"/>
                  <a:gd name="T6" fmla="*/ 68 w 69"/>
                  <a:gd name="T7" fmla="*/ 24 h 32"/>
                  <a:gd name="T8" fmla="*/ 66 w 69"/>
                  <a:gd name="T9" fmla="*/ 22 h 32"/>
                  <a:gd name="T10" fmla="*/ 64 w 69"/>
                  <a:gd name="T11" fmla="*/ 20 h 32"/>
                  <a:gd name="T12" fmla="*/ 66 w 69"/>
                  <a:gd name="T13" fmla="*/ 19 h 32"/>
                  <a:gd name="T14" fmla="*/ 66 w 69"/>
                  <a:gd name="T15" fmla="*/ 19 h 32"/>
                  <a:gd name="T16" fmla="*/ 66 w 69"/>
                  <a:gd name="T17" fmla="*/ 19 h 32"/>
                  <a:gd name="T18" fmla="*/ 64 w 69"/>
                  <a:gd name="T19" fmla="*/ 16 h 32"/>
                  <a:gd name="T20" fmla="*/ 64 w 69"/>
                  <a:gd name="T21" fmla="*/ 16 h 32"/>
                  <a:gd name="T22" fmla="*/ 62 w 69"/>
                  <a:gd name="T23" fmla="*/ 15 h 32"/>
                  <a:gd name="T24" fmla="*/ 60 w 69"/>
                  <a:gd name="T25" fmla="*/ 12 h 32"/>
                  <a:gd name="T26" fmla="*/ 60 w 69"/>
                  <a:gd name="T27" fmla="*/ 12 h 32"/>
                  <a:gd name="T28" fmla="*/ 58 w 69"/>
                  <a:gd name="T29" fmla="*/ 10 h 32"/>
                  <a:gd name="T30" fmla="*/ 58 w 69"/>
                  <a:gd name="T31" fmla="*/ 10 h 32"/>
                  <a:gd name="T32" fmla="*/ 56 w 69"/>
                  <a:gd name="T33" fmla="*/ 9 h 32"/>
                  <a:gd name="T34" fmla="*/ 53 w 69"/>
                  <a:gd name="T35" fmla="*/ 4 h 32"/>
                  <a:gd name="T36" fmla="*/ 51 w 69"/>
                  <a:gd name="T37" fmla="*/ 3 h 32"/>
                  <a:gd name="T38" fmla="*/ 45 w 69"/>
                  <a:gd name="T39" fmla="*/ 4 h 32"/>
                  <a:gd name="T40" fmla="*/ 43 w 69"/>
                  <a:gd name="T41" fmla="*/ 2 h 32"/>
                  <a:gd name="T42" fmla="*/ 41 w 69"/>
                  <a:gd name="T43" fmla="*/ 0 h 32"/>
                  <a:gd name="T44" fmla="*/ 37 w 69"/>
                  <a:gd name="T45" fmla="*/ 3 h 32"/>
                  <a:gd name="T46" fmla="*/ 36 w 69"/>
                  <a:gd name="T47" fmla="*/ 1 h 32"/>
                  <a:gd name="T48" fmla="*/ 32 w 69"/>
                  <a:gd name="T49" fmla="*/ 1 h 32"/>
                  <a:gd name="T50" fmla="*/ 26 w 69"/>
                  <a:gd name="T51" fmla="*/ 1 h 32"/>
                  <a:gd name="T52" fmla="*/ 24 w 69"/>
                  <a:gd name="T53" fmla="*/ 3 h 32"/>
                  <a:gd name="T54" fmla="*/ 22 w 69"/>
                  <a:gd name="T55" fmla="*/ 4 h 32"/>
                  <a:gd name="T56" fmla="*/ 18 w 69"/>
                  <a:gd name="T57" fmla="*/ 4 h 32"/>
                  <a:gd name="T58" fmla="*/ 14 w 69"/>
                  <a:gd name="T59" fmla="*/ 7 h 32"/>
                  <a:gd name="T60" fmla="*/ 13 w 69"/>
                  <a:gd name="T61" fmla="*/ 9 h 32"/>
                  <a:gd name="T62" fmla="*/ 11 w 69"/>
                  <a:gd name="T63" fmla="*/ 11 h 32"/>
                  <a:gd name="T64" fmla="*/ 9 w 69"/>
                  <a:gd name="T65" fmla="*/ 12 h 32"/>
                  <a:gd name="T66" fmla="*/ 7 w 69"/>
                  <a:gd name="T67" fmla="*/ 14 h 32"/>
                  <a:gd name="T68" fmla="*/ 7 w 69"/>
                  <a:gd name="T69" fmla="*/ 14 h 32"/>
                  <a:gd name="T70" fmla="*/ 5 w 69"/>
                  <a:gd name="T71" fmla="*/ 16 h 32"/>
                  <a:gd name="T72" fmla="*/ 4 w 69"/>
                  <a:gd name="T73" fmla="*/ 17 h 32"/>
                  <a:gd name="T74" fmla="*/ 5 w 69"/>
                  <a:gd name="T75" fmla="*/ 19 h 32"/>
                  <a:gd name="T76" fmla="*/ 3 w 69"/>
                  <a:gd name="T77" fmla="*/ 21 h 32"/>
                  <a:gd name="T78" fmla="*/ 3 w 69"/>
                  <a:gd name="T79" fmla="*/ 21 h 32"/>
                  <a:gd name="T80" fmla="*/ 3 w 69"/>
                  <a:gd name="T81" fmla="*/ 21 h 32"/>
                  <a:gd name="T82" fmla="*/ 3 w 69"/>
                  <a:gd name="T83" fmla="*/ 25 h 32"/>
                  <a:gd name="T84" fmla="*/ 2 w 69"/>
                  <a:gd name="T85" fmla="*/ 26 h 32"/>
                  <a:gd name="T86" fmla="*/ 2 w 69"/>
                  <a:gd name="T87" fmla="*/ 26 h 32"/>
                  <a:gd name="T88" fmla="*/ 2 w 69"/>
                  <a:gd name="T89" fmla="*/ 29 h 32"/>
                  <a:gd name="T90" fmla="*/ 2 w 69"/>
                  <a:gd name="T91" fmla="*/ 29 h 32"/>
                  <a:gd name="T92" fmla="*/ 2 w 69"/>
                  <a:gd name="T93" fmla="*/ 29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32"/>
                  <a:gd name="T143" fmla="*/ 69 w 69"/>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32">
                    <a:moveTo>
                      <a:pt x="68" y="28"/>
                    </a:moveTo>
                    <a:lnTo>
                      <a:pt x="68" y="28"/>
                    </a:lnTo>
                    <a:lnTo>
                      <a:pt x="68" y="24"/>
                    </a:lnTo>
                    <a:lnTo>
                      <a:pt x="66" y="26"/>
                    </a:lnTo>
                    <a:lnTo>
                      <a:pt x="68" y="24"/>
                    </a:lnTo>
                    <a:lnTo>
                      <a:pt x="66" y="22"/>
                    </a:lnTo>
                    <a:lnTo>
                      <a:pt x="64" y="20"/>
                    </a:lnTo>
                    <a:lnTo>
                      <a:pt x="66" y="19"/>
                    </a:lnTo>
                    <a:lnTo>
                      <a:pt x="64" y="16"/>
                    </a:lnTo>
                    <a:lnTo>
                      <a:pt x="62" y="15"/>
                    </a:lnTo>
                    <a:lnTo>
                      <a:pt x="64" y="16"/>
                    </a:lnTo>
                    <a:lnTo>
                      <a:pt x="62" y="15"/>
                    </a:lnTo>
                    <a:lnTo>
                      <a:pt x="60" y="12"/>
                    </a:lnTo>
                    <a:lnTo>
                      <a:pt x="58" y="10"/>
                    </a:lnTo>
                    <a:lnTo>
                      <a:pt x="56" y="9"/>
                    </a:lnTo>
                    <a:lnTo>
                      <a:pt x="55" y="7"/>
                    </a:lnTo>
                    <a:lnTo>
                      <a:pt x="53" y="4"/>
                    </a:lnTo>
                    <a:lnTo>
                      <a:pt x="51" y="3"/>
                    </a:lnTo>
                    <a:lnTo>
                      <a:pt x="47" y="2"/>
                    </a:lnTo>
                    <a:lnTo>
                      <a:pt x="45" y="4"/>
                    </a:lnTo>
                    <a:lnTo>
                      <a:pt x="47" y="2"/>
                    </a:lnTo>
                    <a:lnTo>
                      <a:pt x="43" y="2"/>
                    </a:lnTo>
                    <a:lnTo>
                      <a:pt x="45" y="0"/>
                    </a:lnTo>
                    <a:lnTo>
                      <a:pt x="41" y="0"/>
                    </a:lnTo>
                    <a:lnTo>
                      <a:pt x="40" y="1"/>
                    </a:lnTo>
                    <a:lnTo>
                      <a:pt x="37" y="3"/>
                    </a:lnTo>
                    <a:lnTo>
                      <a:pt x="36" y="1"/>
                    </a:lnTo>
                    <a:lnTo>
                      <a:pt x="32" y="1"/>
                    </a:lnTo>
                    <a:lnTo>
                      <a:pt x="30" y="2"/>
                    </a:lnTo>
                    <a:lnTo>
                      <a:pt x="26" y="1"/>
                    </a:lnTo>
                    <a:lnTo>
                      <a:pt x="24" y="3"/>
                    </a:lnTo>
                    <a:lnTo>
                      <a:pt x="22" y="4"/>
                    </a:lnTo>
                    <a:lnTo>
                      <a:pt x="20" y="3"/>
                    </a:lnTo>
                    <a:lnTo>
                      <a:pt x="18" y="4"/>
                    </a:lnTo>
                    <a:lnTo>
                      <a:pt x="15" y="3"/>
                    </a:lnTo>
                    <a:lnTo>
                      <a:pt x="14" y="7"/>
                    </a:lnTo>
                    <a:lnTo>
                      <a:pt x="13" y="9"/>
                    </a:lnTo>
                    <a:lnTo>
                      <a:pt x="11" y="11"/>
                    </a:lnTo>
                    <a:lnTo>
                      <a:pt x="9" y="12"/>
                    </a:lnTo>
                    <a:lnTo>
                      <a:pt x="7" y="14"/>
                    </a:lnTo>
                    <a:lnTo>
                      <a:pt x="5" y="16"/>
                    </a:lnTo>
                    <a:lnTo>
                      <a:pt x="8" y="18"/>
                    </a:lnTo>
                    <a:lnTo>
                      <a:pt x="4" y="17"/>
                    </a:lnTo>
                    <a:lnTo>
                      <a:pt x="5" y="19"/>
                    </a:lnTo>
                    <a:lnTo>
                      <a:pt x="3" y="21"/>
                    </a:lnTo>
                    <a:lnTo>
                      <a:pt x="3" y="25"/>
                    </a:lnTo>
                    <a:lnTo>
                      <a:pt x="2" y="26"/>
                    </a:lnTo>
                    <a:lnTo>
                      <a:pt x="0" y="28"/>
                    </a:lnTo>
                    <a:lnTo>
                      <a:pt x="2" y="29"/>
                    </a:lnTo>
                    <a:lnTo>
                      <a:pt x="0" y="31"/>
                    </a:lnTo>
                    <a:lnTo>
                      <a:pt x="2" y="29"/>
                    </a:lnTo>
                  </a:path>
                </a:pathLst>
              </a:custGeom>
              <a:noFill/>
              <a:ln w="12700" cap="rnd">
                <a:solidFill>
                  <a:schemeClr val="accent1"/>
                </a:solidFill>
                <a:round/>
                <a:headEnd type="none" w="sm" len="sm"/>
                <a:tailEnd type="none" w="sm" len="sm"/>
              </a:ln>
            </p:spPr>
            <p:txBody>
              <a:bodyPr>
                <a:prstTxWarp prst="textNoShape">
                  <a:avLst/>
                </a:prstTxWarp>
              </a:bodyPr>
              <a:lstStyle/>
              <a:p>
                <a:endParaRPr lang="en-US"/>
              </a:p>
            </p:txBody>
          </p:sp>
          <p:sp>
            <p:nvSpPr>
              <p:cNvPr id="17488" name="Line 33"/>
              <p:cNvSpPr>
                <a:spLocks noChangeShapeType="1"/>
              </p:cNvSpPr>
              <p:nvPr/>
            </p:nvSpPr>
            <p:spPr bwMode="auto">
              <a:xfrm flipH="1">
                <a:off x="5322" y="973"/>
                <a:ext cx="30" cy="16"/>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sp>
            <p:nvSpPr>
              <p:cNvPr id="17489" name="Line 34"/>
              <p:cNvSpPr>
                <a:spLocks noChangeShapeType="1"/>
              </p:cNvSpPr>
              <p:nvPr/>
            </p:nvSpPr>
            <p:spPr bwMode="auto">
              <a:xfrm flipV="1">
                <a:off x="5319" y="1019"/>
                <a:ext cx="8" cy="3"/>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grpSp>
        <p:sp>
          <p:nvSpPr>
            <p:cNvPr id="17423" name="Freeform 35"/>
            <p:cNvSpPr>
              <a:spLocks/>
            </p:cNvSpPr>
            <p:nvPr/>
          </p:nvSpPr>
          <p:spPr bwMode="auto">
            <a:xfrm rot="11940003" flipV="1">
              <a:off x="366" y="1953"/>
              <a:ext cx="2536" cy="241"/>
            </a:xfrm>
            <a:custGeom>
              <a:avLst/>
              <a:gdLst>
                <a:gd name="T0" fmla="*/ 0 w 3828"/>
                <a:gd name="T1" fmla="*/ 30 h 367"/>
                <a:gd name="T2" fmla="*/ 10 w 3828"/>
                <a:gd name="T3" fmla="*/ 30 h 367"/>
                <a:gd name="T4" fmla="*/ 10 w 3828"/>
                <a:gd name="T5" fmla="*/ 0 h 367"/>
                <a:gd name="T6" fmla="*/ 22 w 3828"/>
                <a:gd name="T7" fmla="*/ 0 h 367"/>
                <a:gd name="T8" fmla="*/ 22 w 3828"/>
                <a:gd name="T9" fmla="*/ 30 h 367"/>
                <a:gd name="T10" fmla="*/ 34 w 3828"/>
                <a:gd name="T11" fmla="*/ 30 h 367"/>
                <a:gd name="T12" fmla="*/ 56 w 3828"/>
                <a:gd name="T13" fmla="*/ 30 h 367"/>
                <a:gd name="T14" fmla="*/ 56 w 3828"/>
                <a:gd name="T15" fmla="*/ 0 h 367"/>
                <a:gd name="T16" fmla="*/ 74 w 3828"/>
                <a:gd name="T17" fmla="*/ 0 h 367"/>
                <a:gd name="T18" fmla="*/ 74 w 3828"/>
                <a:gd name="T19" fmla="*/ 30 h 367"/>
                <a:gd name="T20" fmla="*/ 109 w 3828"/>
                <a:gd name="T21" fmla="*/ 30 h 367"/>
                <a:gd name="T22" fmla="*/ 109 w 3828"/>
                <a:gd name="T23" fmla="*/ 0 h 367"/>
                <a:gd name="T24" fmla="*/ 125 w 3828"/>
                <a:gd name="T25" fmla="*/ 0 h 367"/>
                <a:gd name="T26" fmla="*/ 125 w 3828"/>
                <a:gd name="T27" fmla="*/ 30 h 367"/>
                <a:gd name="T28" fmla="*/ 136 w 3828"/>
                <a:gd name="T29" fmla="*/ 30 h 367"/>
                <a:gd name="T30" fmla="*/ 136 w 3828"/>
                <a:gd name="T31" fmla="*/ 0 h 367"/>
                <a:gd name="T32" fmla="*/ 153 w 3828"/>
                <a:gd name="T33" fmla="*/ 0 h 367"/>
                <a:gd name="T34" fmla="*/ 153 w 3828"/>
                <a:gd name="T35" fmla="*/ 30 h 367"/>
                <a:gd name="T36" fmla="*/ 162 w 3828"/>
                <a:gd name="T37" fmla="*/ 30 h 367"/>
                <a:gd name="T38" fmla="*/ 162 w 3828"/>
                <a:gd name="T39" fmla="*/ 0 h 367"/>
                <a:gd name="T40" fmla="*/ 176 w 3828"/>
                <a:gd name="T41" fmla="*/ 0 h 367"/>
                <a:gd name="T42" fmla="*/ 176 w 3828"/>
                <a:gd name="T43" fmla="*/ 30 h 367"/>
                <a:gd name="T44" fmla="*/ 214 w 3828"/>
                <a:gd name="T45" fmla="*/ 30 h 367"/>
                <a:gd name="T46" fmla="*/ 214 w 3828"/>
                <a:gd name="T47" fmla="*/ 0 h 367"/>
                <a:gd name="T48" fmla="*/ 229 w 3828"/>
                <a:gd name="T49" fmla="*/ 0 h 367"/>
                <a:gd name="T50" fmla="*/ 229 w 3828"/>
                <a:gd name="T51" fmla="*/ 30 h 367"/>
                <a:gd name="T52" fmla="*/ 242 w 3828"/>
                <a:gd name="T53" fmla="*/ 30 h 367"/>
                <a:gd name="T54" fmla="*/ 242 w 3828"/>
                <a:gd name="T55" fmla="*/ 0 h 367"/>
                <a:gd name="T56" fmla="*/ 256 w 3828"/>
                <a:gd name="T57" fmla="*/ 0 h 367"/>
                <a:gd name="T58" fmla="*/ 256 w 3828"/>
                <a:gd name="T59" fmla="*/ 30 h 367"/>
                <a:gd name="T60" fmla="*/ 267 w 3828"/>
                <a:gd name="T61" fmla="*/ 30 h 367"/>
                <a:gd name="T62" fmla="*/ 294 w 3828"/>
                <a:gd name="T63" fmla="*/ 30 h 367"/>
                <a:gd name="T64" fmla="*/ 294 w 3828"/>
                <a:gd name="T65" fmla="*/ 0 h 367"/>
                <a:gd name="T66" fmla="*/ 307 w 3828"/>
                <a:gd name="T67" fmla="*/ 0 h 367"/>
                <a:gd name="T68" fmla="*/ 307 w 3828"/>
                <a:gd name="T69" fmla="*/ 28 h 367"/>
                <a:gd name="T70" fmla="*/ 307 w 3828"/>
                <a:gd name="T71" fmla="*/ 30 h 367"/>
                <a:gd name="T72" fmla="*/ 323 w 3828"/>
                <a:gd name="T73" fmla="*/ 30 h 3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8"/>
                <a:gd name="T112" fmla="*/ 0 h 367"/>
                <a:gd name="T113" fmla="*/ 3828 w 3828"/>
                <a:gd name="T114" fmla="*/ 367 h 3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8" h="367">
                  <a:moveTo>
                    <a:pt x="0" y="364"/>
                  </a:moveTo>
                  <a:lnTo>
                    <a:pt x="120" y="364"/>
                  </a:lnTo>
                  <a:lnTo>
                    <a:pt x="120" y="0"/>
                  </a:lnTo>
                  <a:lnTo>
                    <a:pt x="263" y="0"/>
                  </a:lnTo>
                  <a:lnTo>
                    <a:pt x="263" y="364"/>
                  </a:lnTo>
                  <a:lnTo>
                    <a:pt x="406" y="364"/>
                  </a:lnTo>
                  <a:lnTo>
                    <a:pt x="671" y="364"/>
                  </a:lnTo>
                  <a:lnTo>
                    <a:pt x="671" y="0"/>
                  </a:lnTo>
                  <a:lnTo>
                    <a:pt x="875" y="0"/>
                  </a:lnTo>
                  <a:lnTo>
                    <a:pt x="875" y="364"/>
                  </a:lnTo>
                  <a:lnTo>
                    <a:pt x="1295" y="364"/>
                  </a:lnTo>
                  <a:lnTo>
                    <a:pt x="1295" y="0"/>
                  </a:lnTo>
                  <a:lnTo>
                    <a:pt x="1475" y="0"/>
                  </a:lnTo>
                  <a:lnTo>
                    <a:pt x="1475" y="364"/>
                  </a:lnTo>
                  <a:lnTo>
                    <a:pt x="1607" y="364"/>
                  </a:lnTo>
                  <a:lnTo>
                    <a:pt x="1607" y="0"/>
                  </a:lnTo>
                  <a:lnTo>
                    <a:pt x="1811" y="0"/>
                  </a:lnTo>
                  <a:lnTo>
                    <a:pt x="1811" y="364"/>
                  </a:lnTo>
                  <a:lnTo>
                    <a:pt x="1907" y="364"/>
                  </a:lnTo>
                  <a:lnTo>
                    <a:pt x="1907" y="0"/>
                  </a:lnTo>
                  <a:lnTo>
                    <a:pt x="2087" y="0"/>
                  </a:lnTo>
                  <a:lnTo>
                    <a:pt x="2087" y="364"/>
                  </a:lnTo>
                  <a:lnTo>
                    <a:pt x="2530" y="364"/>
                  </a:lnTo>
                  <a:lnTo>
                    <a:pt x="2530" y="0"/>
                  </a:lnTo>
                  <a:lnTo>
                    <a:pt x="2709" y="0"/>
                  </a:lnTo>
                  <a:lnTo>
                    <a:pt x="2709" y="364"/>
                  </a:lnTo>
                  <a:lnTo>
                    <a:pt x="2866" y="364"/>
                  </a:lnTo>
                  <a:lnTo>
                    <a:pt x="2866" y="0"/>
                  </a:lnTo>
                  <a:lnTo>
                    <a:pt x="3034" y="0"/>
                  </a:lnTo>
                  <a:lnTo>
                    <a:pt x="3034" y="364"/>
                  </a:lnTo>
                  <a:lnTo>
                    <a:pt x="3166" y="364"/>
                  </a:lnTo>
                  <a:lnTo>
                    <a:pt x="3478" y="364"/>
                  </a:lnTo>
                  <a:lnTo>
                    <a:pt x="3478" y="0"/>
                  </a:lnTo>
                  <a:lnTo>
                    <a:pt x="3635" y="0"/>
                  </a:lnTo>
                  <a:lnTo>
                    <a:pt x="3636" y="349"/>
                  </a:lnTo>
                  <a:lnTo>
                    <a:pt x="3636" y="366"/>
                  </a:lnTo>
                  <a:lnTo>
                    <a:pt x="3827" y="366"/>
                  </a:lnTo>
                </a:path>
              </a:pathLst>
            </a:custGeom>
            <a:solidFill>
              <a:srgbClr val="CCFFFF"/>
            </a:solidFill>
            <a:ln w="25400" cap="rnd">
              <a:solidFill>
                <a:srgbClr val="FF0000"/>
              </a:solidFill>
              <a:round/>
              <a:headEnd type="none" w="sm" len="sm"/>
              <a:tailEnd type="none" w="sm" len="sm"/>
            </a:ln>
          </p:spPr>
          <p:txBody>
            <a:bodyPr>
              <a:prstTxWarp prst="textNoShape">
                <a:avLst/>
              </a:prstTxWarp>
            </a:bodyPr>
            <a:lstStyle/>
            <a:p>
              <a:endParaRPr lang="en-US"/>
            </a:p>
          </p:txBody>
        </p:sp>
        <p:grpSp>
          <p:nvGrpSpPr>
            <p:cNvPr id="6" name="Group 36"/>
            <p:cNvGrpSpPr>
              <a:grpSpLocks/>
            </p:cNvGrpSpPr>
            <p:nvPr/>
          </p:nvGrpSpPr>
          <p:grpSpPr bwMode="auto">
            <a:xfrm rot="-6771571">
              <a:off x="166" y="1082"/>
              <a:ext cx="421" cy="465"/>
              <a:chOff x="5138" y="768"/>
              <a:chExt cx="430" cy="435"/>
            </a:xfrm>
          </p:grpSpPr>
          <p:sp>
            <p:nvSpPr>
              <p:cNvPr id="17476" name="Freeform 37"/>
              <p:cNvSpPr>
                <a:spLocks/>
              </p:cNvSpPr>
              <p:nvPr/>
            </p:nvSpPr>
            <p:spPr bwMode="auto">
              <a:xfrm>
                <a:off x="5250" y="926"/>
                <a:ext cx="164" cy="168"/>
              </a:xfrm>
              <a:custGeom>
                <a:avLst/>
                <a:gdLst>
                  <a:gd name="T0" fmla="*/ 100 w 164"/>
                  <a:gd name="T1" fmla="*/ 8 h 168"/>
                  <a:gd name="T2" fmla="*/ 98 w 164"/>
                  <a:gd name="T3" fmla="*/ 5 h 168"/>
                  <a:gd name="T4" fmla="*/ 94 w 164"/>
                  <a:gd name="T5" fmla="*/ 4 h 168"/>
                  <a:gd name="T6" fmla="*/ 89 w 164"/>
                  <a:gd name="T7" fmla="*/ 2 h 168"/>
                  <a:gd name="T8" fmla="*/ 86 w 164"/>
                  <a:gd name="T9" fmla="*/ 0 h 168"/>
                  <a:gd name="T10" fmla="*/ 83 w 164"/>
                  <a:gd name="T11" fmla="*/ 0 h 168"/>
                  <a:gd name="T12" fmla="*/ 79 w 164"/>
                  <a:gd name="T13" fmla="*/ 3 h 168"/>
                  <a:gd name="T14" fmla="*/ 73 w 164"/>
                  <a:gd name="T15" fmla="*/ 4 h 168"/>
                  <a:gd name="T16" fmla="*/ 69 w 164"/>
                  <a:gd name="T17" fmla="*/ 4 h 168"/>
                  <a:gd name="T18" fmla="*/ 69 w 164"/>
                  <a:gd name="T19" fmla="*/ 8 h 168"/>
                  <a:gd name="T20" fmla="*/ 65 w 164"/>
                  <a:gd name="T21" fmla="*/ 7 h 168"/>
                  <a:gd name="T22" fmla="*/ 8 w 164"/>
                  <a:gd name="T23" fmla="*/ 72 h 168"/>
                  <a:gd name="T24" fmla="*/ 5 w 164"/>
                  <a:gd name="T25" fmla="*/ 74 h 168"/>
                  <a:gd name="T26" fmla="*/ 4 w 164"/>
                  <a:gd name="T27" fmla="*/ 75 h 168"/>
                  <a:gd name="T28" fmla="*/ 2 w 164"/>
                  <a:gd name="T29" fmla="*/ 80 h 168"/>
                  <a:gd name="T30" fmla="*/ 4 w 164"/>
                  <a:gd name="T31" fmla="*/ 82 h 168"/>
                  <a:gd name="T32" fmla="*/ 0 w 164"/>
                  <a:gd name="T33" fmla="*/ 86 h 168"/>
                  <a:gd name="T34" fmla="*/ 2 w 164"/>
                  <a:gd name="T35" fmla="*/ 91 h 168"/>
                  <a:gd name="T36" fmla="*/ 2 w 164"/>
                  <a:gd name="T37" fmla="*/ 95 h 168"/>
                  <a:gd name="T38" fmla="*/ 2 w 164"/>
                  <a:gd name="T39" fmla="*/ 99 h 168"/>
                  <a:gd name="T40" fmla="*/ 6 w 164"/>
                  <a:gd name="T41" fmla="*/ 103 h 168"/>
                  <a:gd name="T42" fmla="*/ 8 w 164"/>
                  <a:gd name="T43" fmla="*/ 105 h 168"/>
                  <a:gd name="T44" fmla="*/ 62 w 164"/>
                  <a:gd name="T45" fmla="*/ 158 h 168"/>
                  <a:gd name="T46" fmla="*/ 66 w 164"/>
                  <a:gd name="T47" fmla="*/ 159 h 168"/>
                  <a:gd name="T48" fmla="*/ 70 w 164"/>
                  <a:gd name="T49" fmla="*/ 164 h 168"/>
                  <a:gd name="T50" fmla="*/ 72 w 164"/>
                  <a:gd name="T51" fmla="*/ 162 h 168"/>
                  <a:gd name="T52" fmla="*/ 78 w 164"/>
                  <a:gd name="T53" fmla="*/ 165 h 168"/>
                  <a:gd name="T54" fmla="*/ 82 w 164"/>
                  <a:gd name="T55" fmla="*/ 165 h 168"/>
                  <a:gd name="T56" fmla="*/ 84 w 164"/>
                  <a:gd name="T57" fmla="*/ 163 h 168"/>
                  <a:gd name="T58" fmla="*/ 88 w 164"/>
                  <a:gd name="T59" fmla="*/ 164 h 168"/>
                  <a:gd name="T60" fmla="*/ 91 w 164"/>
                  <a:gd name="T61" fmla="*/ 160 h 168"/>
                  <a:gd name="T62" fmla="*/ 95 w 164"/>
                  <a:gd name="T63" fmla="*/ 161 h 168"/>
                  <a:gd name="T64" fmla="*/ 99 w 164"/>
                  <a:gd name="T65" fmla="*/ 157 h 168"/>
                  <a:gd name="T66" fmla="*/ 155 w 164"/>
                  <a:gd name="T67" fmla="*/ 99 h 168"/>
                  <a:gd name="T68" fmla="*/ 159 w 164"/>
                  <a:gd name="T69" fmla="*/ 95 h 168"/>
                  <a:gd name="T70" fmla="*/ 158 w 164"/>
                  <a:gd name="T71" fmla="*/ 92 h 168"/>
                  <a:gd name="T72" fmla="*/ 160 w 164"/>
                  <a:gd name="T73" fmla="*/ 86 h 168"/>
                  <a:gd name="T74" fmla="*/ 161 w 164"/>
                  <a:gd name="T75" fmla="*/ 83 h 168"/>
                  <a:gd name="T76" fmla="*/ 161 w 164"/>
                  <a:gd name="T77" fmla="*/ 79 h 168"/>
                  <a:gd name="T78" fmla="*/ 160 w 164"/>
                  <a:gd name="T79" fmla="*/ 75 h 168"/>
                  <a:gd name="T80" fmla="*/ 161 w 164"/>
                  <a:gd name="T81" fmla="*/ 72 h 168"/>
                  <a:gd name="T82" fmla="*/ 159 w 164"/>
                  <a:gd name="T83" fmla="*/ 69 h 168"/>
                  <a:gd name="T84" fmla="*/ 155 w 164"/>
                  <a:gd name="T85" fmla="*/ 65 h 168"/>
                  <a:gd name="T86" fmla="*/ 155 w 164"/>
                  <a:gd name="T87" fmla="*/ 62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4"/>
                  <a:gd name="T133" fmla="*/ 0 h 168"/>
                  <a:gd name="T134" fmla="*/ 164 w 164"/>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4" h="168">
                    <a:moveTo>
                      <a:pt x="155" y="62"/>
                    </a:moveTo>
                    <a:lnTo>
                      <a:pt x="100" y="8"/>
                    </a:lnTo>
                    <a:lnTo>
                      <a:pt x="96" y="7"/>
                    </a:lnTo>
                    <a:lnTo>
                      <a:pt x="98" y="5"/>
                    </a:lnTo>
                    <a:lnTo>
                      <a:pt x="96" y="3"/>
                    </a:lnTo>
                    <a:lnTo>
                      <a:pt x="94" y="4"/>
                    </a:lnTo>
                    <a:lnTo>
                      <a:pt x="92" y="3"/>
                    </a:lnTo>
                    <a:lnTo>
                      <a:pt x="89" y="2"/>
                    </a:lnTo>
                    <a:lnTo>
                      <a:pt x="86" y="0"/>
                    </a:lnTo>
                    <a:lnTo>
                      <a:pt x="85" y="2"/>
                    </a:lnTo>
                    <a:lnTo>
                      <a:pt x="83" y="0"/>
                    </a:lnTo>
                    <a:lnTo>
                      <a:pt x="80" y="2"/>
                    </a:lnTo>
                    <a:lnTo>
                      <a:pt x="79" y="3"/>
                    </a:lnTo>
                    <a:lnTo>
                      <a:pt x="75" y="3"/>
                    </a:lnTo>
                    <a:lnTo>
                      <a:pt x="73" y="4"/>
                    </a:lnTo>
                    <a:lnTo>
                      <a:pt x="69" y="4"/>
                    </a:lnTo>
                    <a:lnTo>
                      <a:pt x="71" y="6"/>
                    </a:lnTo>
                    <a:lnTo>
                      <a:pt x="67" y="6"/>
                    </a:lnTo>
                    <a:lnTo>
                      <a:pt x="69" y="8"/>
                    </a:lnTo>
                    <a:lnTo>
                      <a:pt x="65" y="7"/>
                    </a:lnTo>
                    <a:lnTo>
                      <a:pt x="61" y="10"/>
                    </a:lnTo>
                    <a:lnTo>
                      <a:pt x="7" y="68"/>
                    </a:lnTo>
                    <a:lnTo>
                      <a:pt x="8" y="72"/>
                    </a:lnTo>
                    <a:lnTo>
                      <a:pt x="9" y="70"/>
                    </a:lnTo>
                    <a:lnTo>
                      <a:pt x="8" y="72"/>
                    </a:lnTo>
                    <a:lnTo>
                      <a:pt x="5" y="74"/>
                    </a:lnTo>
                    <a:lnTo>
                      <a:pt x="4" y="75"/>
                    </a:lnTo>
                    <a:lnTo>
                      <a:pt x="4" y="79"/>
                    </a:lnTo>
                    <a:lnTo>
                      <a:pt x="2" y="80"/>
                    </a:lnTo>
                    <a:lnTo>
                      <a:pt x="0" y="82"/>
                    </a:lnTo>
                    <a:lnTo>
                      <a:pt x="4" y="82"/>
                    </a:lnTo>
                    <a:lnTo>
                      <a:pt x="2" y="84"/>
                    </a:lnTo>
                    <a:lnTo>
                      <a:pt x="0" y="86"/>
                    </a:lnTo>
                    <a:lnTo>
                      <a:pt x="0" y="90"/>
                    </a:lnTo>
                    <a:lnTo>
                      <a:pt x="2" y="91"/>
                    </a:lnTo>
                    <a:lnTo>
                      <a:pt x="0" y="93"/>
                    </a:lnTo>
                    <a:lnTo>
                      <a:pt x="2" y="95"/>
                    </a:lnTo>
                    <a:lnTo>
                      <a:pt x="2" y="99"/>
                    </a:lnTo>
                    <a:lnTo>
                      <a:pt x="4" y="101"/>
                    </a:lnTo>
                    <a:lnTo>
                      <a:pt x="6" y="103"/>
                    </a:lnTo>
                    <a:lnTo>
                      <a:pt x="8" y="105"/>
                    </a:lnTo>
                    <a:lnTo>
                      <a:pt x="60" y="157"/>
                    </a:lnTo>
                    <a:lnTo>
                      <a:pt x="62" y="158"/>
                    </a:lnTo>
                    <a:lnTo>
                      <a:pt x="66" y="159"/>
                    </a:lnTo>
                    <a:lnTo>
                      <a:pt x="68" y="162"/>
                    </a:lnTo>
                    <a:lnTo>
                      <a:pt x="70" y="164"/>
                    </a:lnTo>
                    <a:lnTo>
                      <a:pt x="72" y="162"/>
                    </a:lnTo>
                    <a:lnTo>
                      <a:pt x="74" y="164"/>
                    </a:lnTo>
                    <a:lnTo>
                      <a:pt x="76" y="166"/>
                    </a:lnTo>
                    <a:lnTo>
                      <a:pt x="78" y="165"/>
                    </a:lnTo>
                    <a:lnTo>
                      <a:pt x="80" y="167"/>
                    </a:lnTo>
                    <a:lnTo>
                      <a:pt x="82" y="165"/>
                    </a:lnTo>
                    <a:lnTo>
                      <a:pt x="80" y="167"/>
                    </a:lnTo>
                    <a:lnTo>
                      <a:pt x="82" y="165"/>
                    </a:lnTo>
                    <a:lnTo>
                      <a:pt x="84" y="163"/>
                    </a:lnTo>
                    <a:lnTo>
                      <a:pt x="88" y="164"/>
                    </a:lnTo>
                    <a:lnTo>
                      <a:pt x="90" y="162"/>
                    </a:lnTo>
                    <a:lnTo>
                      <a:pt x="91" y="160"/>
                    </a:lnTo>
                    <a:lnTo>
                      <a:pt x="94" y="162"/>
                    </a:lnTo>
                    <a:lnTo>
                      <a:pt x="95" y="161"/>
                    </a:lnTo>
                    <a:lnTo>
                      <a:pt x="97" y="159"/>
                    </a:lnTo>
                    <a:lnTo>
                      <a:pt x="99" y="157"/>
                    </a:lnTo>
                    <a:lnTo>
                      <a:pt x="151" y="98"/>
                    </a:lnTo>
                    <a:lnTo>
                      <a:pt x="155" y="99"/>
                    </a:lnTo>
                    <a:lnTo>
                      <a:pt x="153" y="97"/>
                    </a:lnTo>
                    <a:lnTo>
                      <a:pt x="155" y="95"/>
                    </a:lnTo>
                    <a:lnTo>
                      <a:pt x="159" y="95"/>
                    </a:lnTo>
                    <a:lnTo>
                      <a:pt x="157" y="93"/>
                    </a:lnTo>
                    <a:lnTo>
                      <a:pt x="158" y="92"/>
                    </a:lnTo>
                    <a:lnTo>
                      <a:pt x="161" y="90"/>
                    </a:lnTo>
                    <a:lnTo>
                      <a:pt x="160" y="86"/>
                    </a:lnTo>
                    <a:lnTo>
                      <a:pt x="161" y="83"/>
                    </a:lnTo>
                    <a:lnTo>
                      <a:pt x="161" y="79"/>
                    </a:lnTo>
                    <a:lnTo>
                      <a:pt x="163" y="77"/>
                    </a:lnTo>
                    <a:lnTo>
                      <a:pt x="160" y="75"/>
                    </a:lnTo>
                    <a:lnTo>
                      <a:pt x="161" y="72"/>
                    </a:lnTo>
                    <a:lnTo>
                      <a:pt x="159" y="69"/>
                    </a:lnTo>
                    <a:lnTo>
                      <a:pt x="159" y="66"/>
                    </a:lnTo>
                    <a:lnTo>
                      <a:pt x="155" y="65"/>
                    </a:lnTo>
                    <a:lnTo>
                      <a:pt x="157" y="63"/>
                    </a:lnTo>
                    <a:lnTo>
                      <a:pt x="155" y="62"/>
                    </a:lnTo>
                  </a:path>
                </a:pathLst>
              </a:custGeom>
              <a:solidFill>
                <a:srgbClr val="FFFFFF"/>
              </a:solidFill>
              <a:ln w="12700" cap="rnd">
                <a:solidFill>
                  <a:schemeClr val="accent2"/>
                </a:solidFill>
                <a:round/>
                <a:headEnd/>
                <a:tailEnd/>
              </a:ln>
            </p:spPr>
            <p:txBody>
              <a:bodyPr>
                <a:prstTxWarp prst="textNoShape">
                  <a:avLst/>
                </a:prstTxWarp>
              </a:bodyPr>
              <a:lstStyle/>
              <a:p>
                <a:endParaRPr lang="en-US"/>
              </a:p>
            </p:txBody>
          </p:sp>
          <p:sp>
            <p:nvSpPr>
              <p:cNvPr id="17477" name="Freeform 38"/>
              <p:cNvSpPr>
                <a:spLocks/>
              </p:cNvSpPr>
              <p:nvPr/>
            </p:nvSpPr>
            <p:spPr bwMode="auto">
              <a:xfrm>
                <a:off x="5332" y="961"/>
                <a:ext cx="236" cy="242"/>
              </a:xfrm>
              <a:custGeom>
                <a:avLst/>
                <a:gdLst>
                  <a:gd name="T0" fmla="*/ 235 w 236"/>
                  <a:gd name="T1" fmla="*/ 78 h 242"/>
                  <a:gd name="T2" fmla="*/ 157 w 236"/>
                  <a:gd name="T3" fmla="*/ 0 h 242"/>
                  <a:gd name="T4" fmla="*/ 0 w 236"/>
                  <a:gd name="T5" fmla="*/ 163 h 242"/>
                  <a:gd name="T6" fmla="*/ 80 w 236"/>
                  <a:gd name="T7" fmla="*/ 241 h 242"/>
                  <a:gd name="T8" fmla="*/ 235 w 236"/>
                  <a:gd name="T9" fmla="*/ 78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78"/>
                    </a:moveTo>
                    <a:lnTo>
                      <a:pt x="157" y="0"/>
                    </a:lnTo>
                    <a:lnTo>
                      <a:pt x="0" y="163"/>
                    </a:lnTo>
                    <a:lnTo>
                      <a:pt x="80" y="241"/>
                    </a:lnTo>
                    <a:lnTo>
                      <a:pt x="235" y="78"/>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78" name="Freeform 39"/>
              <p:cNvSpPr>
                <a:spLocks/>
              </p:cNvSpPr>
              <p:nvPr/>
            </p:nvSpPr>
            <p:spPr bwMode="auto">
              <a:xfrm>
                <a:off x="5138" y="768"/>
                <a:ext cx="236" cy="242"/>
              </a:xfrm>
              <a:custGeom>
                <a:avLst/>
                <a:gdLst>
                  <a:gd name="T0" fmla="*/ 235 w 236"/>
                  <a:gd name="T1" fmla="*/ 81 h 242"/>
                  <a:gd name="T2" fmla="*/ 155 w 236"/>
                  <a:gd name="T3" fmla="*/ 0 h 242"/>
                  <a:gd name="T4" fmla="*/ 0 w 236"/>
                  <a:gd name="T5" fmla="*/ 166 h 242"/>
                  <a:gd name="T6" fmla="*/ 78 w 236"/>
                  <a:gd name="T7" fmla="*/ 241 h 242"/>
                  <a:gd name="T8" fmla="*/ 235 w 236"/>
                  <a:gd name="T9" fmla="*/ 81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81"/>
                    </a:moveTo>
                    <a:lnTo>
                      <a:pt x="155" y="0"/>
                    </a:lnTo>
                    <a:lnTo>
                      <a:pt x="0" y="166"/>
                    </a:lnTo>
                    <a:lnTo>
                      <a:pt x="78" y="241"/>
                    </a:lnTo>
                    <a:lnTo>
                      <a:pt x="235" y="81"/>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79" name="Freeform 40"/>
              <p:cNvSpPr>
                <a:spLocks/>
              </p:cNvSpPr>
              <p:nvPr/>
            </p:nvSpPr>
            <p:spPr bwMode="auto">
              <a:xfrm>
                <a:off x="5316" y="902"/>
                <a:ext cx="89" cy="48"/>
              </a:xfrm>
              <a:custGeom>
                <a:avLst/>
                <a:gdLst>
                  <a:gd name="T0" fmla="*/ 88 w 89"/>
                  <a:gd name="T1" fmla="*/ 47 h 48"/>
                  <a:gd name="T2" fmla="*/ 37 w 89"/>
                  <a:gd name="T3" fmla="*/ 1 h 48"/>
                  <a:gd name="T4" fmla="*/ 37 w 89"/>
                  <a:gd name="T5" fmla="*/ 1 h 48"/>
                  <a:gd name="T6" fmla="*/ 32 w 89"/>
                  <a:gd name="T7" fmla="*/ 5 h 48"/>
                  <a:gd name="T8" fmla="*/ 32 w 89"/>
                  <a:gd name="T9" fmla="*/ 5 h 48"/>
                  <a:gd name="T10" fmla="*/ 32 w 89"/>
                  <a:gd name="T11" fmla="*/ 5 h 48"/>
                  <a:gd name="T12" fmla="*/ 27 w 89"/>
                  <a:gd name="T13" fmla="*/ 6 h 48"/>
                  <a:gd name="T14" fmla="*/ 27 w 89"/>
                  <a:gd name="T15" fmla="*/ 6 h 48"/>
                  <a:gd name="T16" fmla="*/ 25 w 89"/>
                  <a:gd name="T17" fmla="*/ 7 h 48"/>
                  <a:gd name="T18" fmla="*/ 23 w 89"/>
                  <a:gd name="T19" fmla="*/ 9 h 48"/>
                  <a:gd name="T20" fmla="*/ 23 w 89"/>
                  <a:gd name="T21" fmla="*/ 9 h 48"/>
                  <a:gd name="T22" fmla="*/ 29 w 89"/>
                  <a:gd name="T23" fmla="*/ 0 h 48"/>
                  <a:gd name="T24" fmla="*/ 23 w 89"/>
                  <a:gd name="T25" fmla="*/ 5 h 48"/>
                  <a:gd name="T26" fmla="*/ 23 w 89"/>
                  <a:gd name="T27" fmla="*/ 5 h 48"/>
                  <a:gd name="T28" fmla="*/ 21 w 89"/>
                  <a:gd name="T29" fmla="*/ 6 h 48"/>
                  <a:gd name="T30" fmla="*/ 19 w 89"/>
                  <a:gd name="T31" fmla="*/ 8 h 48"/>
                  <a:gd name="T32" fmla="*/ 17 w 89"/>
                  <a:gd name="T33" fmla="*/ 6 h 48"/>
                  <a:gd name="T34" fmla="*/ 16 w 89"/>
                  <a:gd name="T35" fmla="*/ 8 h 48"/>
                  <a:gd name="T36" fmla="*/ 16 w 89"/>
                  <a:gd name="T37" fmla="*/ 8 h 48"/>
                  <a:gd name="T38" fmla="*/ 16 w 89"/>
                  <a:gd name="T39" fmla="*/ 8 h 48"/>
                  <a:gd name="T40" fmla="*/ 11 w 89"/>
                  <a:gd name="T41" fmla="*/ 11 h 48"/>
                  <a:gd name="T42" fmla="*/ 9 w 89"/>
                  <a:gd name="T43" fmla="*/ 9 h 48"/>
                  <a:gd name="T44" fmla="*/ 8 w 89"/>
                  <a:gd name="T45" fmla="*/ 10 h 48"/>
                  <a:gd name="T46" fmla="*/ 4 w 89"/>
                  <a:gd name="T47" fmla="*/ 13 h 48"/>
                  <a:gd name="T48" fmla="*/ 4 w 89"/>
                  <a:gd name="T49" fmla="*/ 13 h 48"/>
                  <a:gd name="T50" fmla="*/ 8 w 89"/>
                  <a:gd name="T51" fmla="*/ 10 h 48"/>
                  <a:gd name="T52" fmla="*/ 2 w 89"/>
                  <a:gd name="T53" fmla="*/ 15 h 48"/>
                  <a:gd name="T54" fmla="*/ 2 w 89"/>
                  <a:gd name="T55" fmla="*/ 15 h 48"/>
                  <a:gd name="T56" fmla="*/ 0 w 89"/>
                  <a:gd name="T57" fmla="*/ 13 h 48"/>
                  <a:gd name="T58" fmla="*/ 0 w 89"/>
                  <a:gd name="T59" fmla="*/ 13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9"/>
                  <a:gd name="T91" fmla="*/ 0 h 48"/>
                  <a:gd name="T92" fmla="*/ 89 w 89"/>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9" h="48">
                    <a:moveTo>
                      <a:pt x="88" y="47"/>
                    </a:moveTo>
                    <a:lnTo>
                      <a:pt x="37" y="1"/>
                    </a:lnTo>
                    <a:lnTo>
                      <a:pt x="32" y="5"/>
                    </a:lnTo>
                    <a:lnTo>
                      <a:pt x="27" y="6"/>
                    </a:lnTo>
                    <a:lnTo>
                      <a:pt x="25" y="7"/>
                    </a:lnTo>
                    <a:lnTo>
                      <a:pt x="23" y="9"/>
                    </a:lnTo>
                    <a:lnTo>
                      <a:pt x="29" y="0"/>
                    </a:lnTo>
                    <a:lnTo>
                      <a:pt x="23" y="5"/>
                    </a:lnTo>
                    <a:lnTo>
                      <a:pt x="21" y="6"/>
                    </a:lnTo>
                    <a:lnTo>
                      <a:pt x="19" y="8"/>
                    </a:lnTo>
                    <a:lnTo>
                      <a:pt x="17" y="6"/>
                    </a:lnTo>
                    <a:lnTo>
                      <a:pt x="16" y="8"/>
                    </a:lnTo>
                    <a:lnTo>
                      <a:pt x="11" y="11"/>
                    </a:lnTo>
                    <a:lnTo>
                      <a:pt x="9" y="9"/>
                    </a:lnTo>
                    <a:lnTo>
                      <a:pt x="8" y="10"/>
                    </a:lnTo>
                    <a:lnTo>
                      <a:pt x="4" y="13"/>
                    </a:lnTo>
                    <a:lnTo>
                      <a:pt x="8" y="10"/>
                    </a:lnTo>
                    <a:lnTo>
                      <a:pt x="2" y="15"/>
                    </a:lnTo>
                    <a:lnTo>
                      <a:pt x="0" y="13"/>
                    </a:lnTo>
                  </a:path>
                </a:pathLst>
              </a:custGeom>
              <a:noFill/>
              <a:ln w="12700" cap="rnd">
                <a:solidFill>
                  <a:srgbClr val="FFFFFF"/>
                </a:solidFill>
                <a:round/>
                <a:headEnd type="none" w="sm" len="sm"/>
                <a:tailEnd type="none" w="sm" len="sm"/>
              </a:ln>
            </p:spPr>
            <p:txBody>
              <a:bodyPr>
                <a:prstTxWarp prst="textNoShape">
                  <a:avLst/>
                </a:prstTxWarp>
              </a:bodyPr>
              <a:lstStyle/>
              <a:p>
                <a:endParaRPr lang="en-US"/>
              </a:p>
            </p:txBody>
          </p:sp>
          <p:sp>
            <p:nvSpPr>
              <p:cNvPr id="17480" name="Freeform 41"/>
              <p:cNvSpPr>
                <a:spLocks/>
              </p:cNvSpPr>
              <p:nvPr/>
            </p:nvSpPr>
            <p:spPr bwMode="auto">
              <a:xfrm>
                <a:off x="5286" y="985"/>
                <a:ext cx="69" cy="32"/>
              </a:xfrm>
              <a:custGeom>
                <a:avLst/>
                <a:gdLst>
                  <a:gd name="T0" fmla="*/ 68 w 69"/>
                  <a:gd name="T1" fmla="*/ 28 h 32"/>
                  <a:gd name="T2" fmla="*/ 68 w 69"/>
                  <a:gd name="T3" fmla="*/ 24 h 32"/>
                  <a:gd name="T4" fmla="*/ 66 w 69"/>
                  <a:gd name="T5" fmla="*/ 26 h 32"/>
                  <a:gd name="T6" fmla="*/ 68 w 69"/>
                  <a:gd name="T7" fmla="*/ 24 h 32"/>
                  <a:gd name="T8" fmla="*/ 66 w 69"/>
                  <a:gd name="T9" fmla="*/ 22 h 32"/>
                  <a:gd name="T10" fmla="*/ 64 w 69"/>
                  <a:gd name="T11" fmla="*/ 20 h 32"/>
                  <a:gd name="T12" fmla="*/ 66 w 69"/>
                  <a:gd name="T13" fmla="*/ 19 h 32"/>
                  <a:gd name="T14" fmla="*/ 66 w 69"/>
                  <a:gd name="T15" fmla="*/ 19 h 32"/>
                  <a:gd name="T16" fmla="*/ 66 w 69"/>
                  <a:gd name="T17" fmla="*/ 19 h 32"/>
                  <a:gd name="T18" fmla="*/ 64 w 69"/>
                  <a:gd name="T19" fmla="*/ 16 h 32"/>
                  <a:gd name="T20" fmla="*/ 64 w 69"/>
                  <a:gd name="T21" fmla="*/ 16 h 32"/>
                  <a:gd name="T22" fmla="*/ 62 w 69"/>
                  <a:gd name="T23" fmla="*/ 15 h 32"/>
                  <a:gd name="T24" fmla="*/ 60 w 69"/>
                  <a:gd name="T25" fmla="*/ 12 h 32"/>
                  <a:gd name="T26" fmla="*/ 60 w 69"/>
                  <a:gd name="T27" fmla="*/ 12 h 32"/>
                  <a:gd name="T28" fmla="*/ 58 w 69"/>
                  <a:gd name="T29" fmla="*/ 10 h 32"/>
                  <a:gd name="T30" fmla="*/ 58 w 69"/>
                  <a:gd name="T31" fmla="*/ 10 h 32"/>
                  <a:gd name="T32" fmla="*/ 56 w 69"/>
                  <a:gd name="T33" fmla="*/ 9 h 32"/>
                  <a:gd name="T34" fmla="*/ 53 w 69"/>
                  <a:gd name="T35" fmla="*/ 4 h 32"/>
                  <a:gd name="T36" fmla="*/ 51 w 69"/>
                  <a:gd name="T37" fmla="*/ 3 h 32"/>
                  <a:gd name="T38" fmla="*/ 45 w 69"/>
                  <a:gd name="T39" fmla="*/ 4 h 32"/>
                  <a:gd name="T40" fmla="*/ 43 w 69"/>
                  <a:gd name="T41" fmla="*/ 2 h 32"/>
                  <a:gd name="T42" fmla="*/ 41 w 69"/>
                  <a:gd name="T43" fmla="*/ 0 h 32"/>
                  <a:gd name="T44" fmla="*/ 37 w 69"/>
                  <a:gd name="T45" fmla="*/ 3 h 32"/>
                  <a:gd name="T46" fmla="*/ 36 w 69"/>
                  <a:gd name="T47" fmla="*/ 1 h 32"/>
                  <a:gd name="T48" fmla="*/ 32 w 69"/>
                  <a:gd name="T49" fmla="*/ 1 h 32"/>
                  <a:gd name="T50" fmla="*/ 26 w 69"/>
                  <a:gd name="T51" fmla="*/ 1 h 32"/>
                  <a:gd name="T52" fmla="*/ 24 w 69"/>
                  <a:gd name="T53" fmla="*/ 3 h 32"/>
                  <a:gd name="T54" fmla="*/ 22 w 69"/>
                  <a:gd name="T55" fmla="*/ 4 h 32"/>
                  <a:gd name="T56" fmla="*/ 18 w 69"/>
                  <a:gd name="T57" fmla="*/ 4 h 32"/>
                  <a:gd name="T58" fmla="*/ 14 w 69"/>
                  <a:gd name="T59" fmla="*/ 7 h 32"/>
                  <a:gd name="T60" fmla="*/ 13 w 69"/>
                  <a:gd name="T61" fmla="*/ 9 h 32"/>
                  <a:gd name="T62" fmla="*/ 11 w 69"/>
                  <a:gd name="T63" fmla="*/ 11 h 32"/>
                  <a:gd name="T64" fmla="*/ 9 w 69"/>
                  <a:gd name="T65" fmla="*/ 12 h 32"/>
                  <a:gd name="T66" fmla="*/ 7 w 69"/>
                  <a:gd name="T67" fmla="*/ 14 h 32"/>
                  <a:gd name="T68" fmla="*/ 7 w 69"/>
                  <a:gd name="T69" fmla="*/ 14 h 32"/>
                  <a:gd name="T70" fmla="*/ 5 w 69"/>
                  <a:gd name="T71" fmla="*/ 16 h 32"/>
                  <a:gd name="T72" fmla="*/ 4 w 69"/>
                  <a:gd name="T73" fmla="*/ 17 h 32"/>
                  <a:gd name="T74" fmla="*/ 5 w 69"/>
                  <a:gd name="T75" fmla="*/ 19 h 32"/>
                  <a:gd name="T76" fmla="*/ 3 w 69"/>
                  <a:gd name="T77" fmla="*/ 21 h 32"/>
                  <a:gd name="T78" fmla="*/ 3 w 69"/>
                  <a:gd name="T79" fmla="*/ 21 h 32"/>
                  <a:gd name="T80" fmla="*/ 3 w 69"/>
                  <a:gd name="T81" fmla="*/ 21 h 32"/>
                  <a:gd name="T82" fmla="*/ 3 w 69"/>
                  <a:gd name="T83" fmla="*/ 25 h 32"/>
                  <a:gd name="T84" fmla="*/ 2 w 69"/>
                  <a:gd name="T85" fmla="*/ 26 h 32"/>
                  <a:gd name="T86" fmla="*/ 2 w 69"/>
                  <a:gd name="T87" fmla="*/ 26 h 32"/>
                  <a:gd name="T88" fmla="*/ 2 w 69"/>
                  <a:gd name="T89" fmla="*/ 29 h 32"/>
                  <a:gd name="T90" fmla="*/ 2 w 69"/>
                  <a:gd name="T91" fmla="*/ 29 h 32"/>
                  <a:gd name="T92" fmla="*/ 2 w 69"/>
                  <a:gd name="T93" fmla="*/ 29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32"/>
                  <a:gd name="T143" fmla="*/ 69 w 69"/>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32">
                    <a:moveTo>
                      <a:pt x="68" y="28"/>
                    </a:moveTo>
                    <a:lnTo>
                      <a:pt x="68" y="28"/>
                    </a:lnTo>
                    <a:lnTo>
                      <a:pt x="68" y="24"/>
                    </a:lnTo>
                    <a:lnTo>
                      <a:pt x="66" y="26"/>
                    </a:lnTo>
                    <a:lnTo>
                      <a:pt x="68" y="24"/>
                    </a:lnTo>
                    <a:lnTo>
                      <a:pt x="66" y="22"/>
                    </a:lnTo>
                    <a:lnTo>
                      <a:pt x="64" y="20"/>
                    </a:lnTo>
                    <a:lnTo>
                      <a:pt x="66" y="19"/>
                    </a:lnTo>
                    <a:lnTo>
                      <a:pt x="64" y="16"/>
                    </a:lnTo>
                    <a:lnTo>
                      <a:pt x="62" y="15"/>
                    </a:lnTo>
                    <a:lnTo>
                      <a:pt x="64" y="16"/>
                    </a:lnTo>
                    <a:lnTo>
                      <a:pt x="62" y="15"/>
                    </a:lnTo>
                    <a:lnTo>
                      <a:pt x="60" y="12"/>
                    </a:lnTo>
                    <a:lnTo>
                      <a:pt x="58" y="10"/>
                    </a:lnTo>
                    <a:lnTo>
                      <a:pt x="56" y="9"/>
                    </a:lnTo>
                    <a:lnTo>
                      <a:pt x="55" y="7"/>
                    </a:lnTo>
                    <a:lnTo>
                      <a:pt x="53" y="4"/>
                    </a:lnTo>
                    <a:lnTo>
                      <a:pt x="51" y="3"/>
                    </a:lnTo>
                    <a:lnTo>
                      <a:pt x="47" y="2"/>
                    </a:lnTo>
                    <a:lnTo>
                      <a:pt x="45" y="4"/>
                    </a:lnTo>
                    <a:lnTo>
                      <a:pt x="47" y="2"/>
                    </a:lnTo>
                    <a:lnTo>
                      <a:pt x="43" y="2"/>
                    </a:lnTo>
                    <a:lnTo>
                      <a:pt x="45" y="0"/>
                    </a:lnTo>
                    <a:lnTo>
                      <a:pt x="41" y="0"/>
                    </a:lnTo>
                    <a:lnTo>
                      <a:pt x="40" y="1"/>
                    </a:lnTo>
                    <a:lnTo>
                      <a:pt x="37" y="3"/>
                    </a:lnTo>
                    <a:lnTo>
                      <a:pt x="36" y="1"/>
                    </a:lnTo>
                    <a:lnTo>
                      <a:pt x="32" y="1"/>
                    </a:lnTo>
                    <a:lnTo>
                      <a:pt x="30" y="2"/>
                    </a:lnTo>
                    <a:lnTo>
                      <a:pt x="26" y="1"/>
                    </a:lnTo>
                    <a:lnTo>
                      <a:pt x="24" y="3"/>
                    </a:lnTo>
                    <a:lnTo>
                      <a:pt x="22" y="4"/>
                    </a:lnTo>
                    <a:lnTo>
                      <a:pt x="20" y="3"/>
                    </a:lnTo>
                    <a:lnTo>
                      <a:pt x="18" y="4"/>
                    </a:lnTo>
                    <a:lnTo>
                      <a:pt x="15" y="3"/>
                    </a:lnTo>
                    <a:lnTo>
                      <a:pt x="14" y="7"/>
                    </a:lnTo>
                    <a:lnTo>
                      <a:pt x="13" y="9"/>
                    </a:lnTo>
                    <a:lnTo>
                      <a:pt x="11" y="11"/>
                    </a:lnTo>
                    <a:lnTo>
                      <a:pt x="9" y="12"/>
                    </a:lnTo>
                    <a:lnTo>
                      <a:pt x="7" y="14"/>
                    </a:lnTo>
                    <a:lnTo>
                      <a:pt x="5" y="16"/>
                    </a:lnTo>
                    <a:lnTo>
                      <a:pt x="8" y="18"/>
                    </a:lnTo>
                    <a:lnTo>
                      <a:pt x="4" y="17"/>
                    </a:lnTo>
                    <a:lnTo>
                      <a:pt x="5" y="19"/>
                    </a:lnTo>
                    <a:lnTo>
                      <a:pt x="3" y="21"/>
                    </a:lnTo>
                    <a:lnTo>
                      <a:pt x="3" y="25"/>
                    </a:lnTo>
                    <a:lnTo>
                      <a:pt x="2" y="26"/>
                    </a:lnTo>
                    <a:lnTo>
                      <a:pt x="0" y="28"/>
                    </a:lnTo>
                    <a:lnTo>
                      <a:pt x="2" y="29"/>
                    </a:lnTo>
                    <a:lnTo>
                      <a:pt x="0" y="31"/>
                    </a:lnTo>
                    <a:lnTo>
                      <a:pt x="2" y="29"/>
                    </a:lnTo>
                  </a:path>
                </a:pathLst>
              </a:custGeom>
              <a:noFill/>
              <a:ln w="12700" cap="rnd">
                <a:solidFill>
                  <a:schemeClr val="accent1"/>
                </a:solidFill>
                <a:round/>
                <a:headEnd type="none" w="sm" len="sm"/>
                <a:tailEnd type="none" w="sm" len="sm"/>
              </a:ln>
            </p:spPr>
            <p:txBody>
              <a:bodyPr>
                <a:prstTxWarp prst="textNoShape">
                  <a:avLst/>
                </a:prstTxWarp>
              </a:bodyPr>
              <a:lstStyle/>
              <a:p>
                <a:endParaRPr lang="en-US"/>
              </a:p>
            </p:txBody>
          </p:sp>
          <p:sp>
            <p:nvSpPr>
              <p:cNvPr id="17481" name="Line 42"/>
              <p:cNvSpPr>
                <a:spLocks noChangeShapeType="1"/>
              </p:cNvSpPr>
              <p:nvPr/>
            </p:nvSpPr>
            <p:spPr bwMode="auto">
              <a:xfrm flipH="1">
                <a:off x="5322" y="973"/>
                <a:ext cx="30" cy="16"/>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sp>
            <p:nvSpPr>
              <p:cNvPr id="17482" name="Line 43"/>
              <p:cNvSpPr>
                <a:spLocks noChangeShapeType="1"/>
              </p:cNvSpPr>
              <p:nvPr/>
            </p:nvSpPr>
            <p:spPr bwMode="auto">
              <a:xfrm flipV="1">
                <a:off x="5319" y="1019"/>
                <a:ext cx="8" cy="3"/>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grpSp>
        <p:sp>
          <p:nvSpPr>
            <p:cNvPr id="17425" name="AutoShape 44"/>
            <p:cNvSpPr>
              <a:spLocks noChangeArrowheads="1"/>
            </p:cNvSpPr>
            <p:nvPr/>
          </p:nvSpPr>
          <p:spPr bwMode="auto">
            <a:xfrm flipH="1">
              <a:off x="1392" y="1968"/>
              <a:ext cx="1215" cy="743"/>
            </a:xfrm>
            <a:prstGeom prst="wedgeRoundRectCallout">
              <a:avLst>
                <a:gd name="adj1" fmla="val -24380"/>
                <a:gd name="adj2" fmla="val 66667"/>
                <a:gd name="adj3" fmla="val 16667"/>
              </a:avLst>
            </a:prstGeom>
            <a:solidFill>
              <a:schemeClr val="accent1"/>
            </a:solidFill>
            <a:ln w="12700">
              <a:solidFill>
                <a:srgbClr val="000000"/>
              </a:solidFill>
              <a:miter lim="800000"/>
              <a:headEnd/>
              <a:tailEnd/>
            </a:ln>
          </p:spPr>
          <p:txBody>
            <a:bodyPr wrap="none" lIns="92075" tIns="46038" rIns="92075" bIns="46038" anchor="ctr">
              <a:prstTxWarp prst="textNoShape">
                <a:avLst/>
              </a:prstTxWarp>
            </a:bodyPr>
            <a:lstStyle/>
            <a:p>
              <a:pPr algn="ctr">
                <a:lnSpc>
                  <a:spcPct val="100000"/>
                </a:lnSpc>
                <a:buClrTx/>
                <a:buSzTx/>
                <a:buFontTx/>
                <a:buNone/>
              </a:pPr>
              <a:r>
                <a:rPr lang="en-US" sz="1800" b="1">
                  <a:solidFill>
                    <a:srgbClr val="000000"/>
                  </a:solidFill>
                  <a:latin typeface="Arial" charset="0"/>
                </a:rPr>
                <a:t>Your location is:</a:t>
              </a:r>
            </a:p>
            <a:p>
              <a:pPr algn="ctr">
                <a:lnSpc>
                  <a:spcPct val="100000"/>
                </a:lnSpc>
                <a:buClrTx/>
                <a:buSzTx/>
                <a:buFontTx/>
                <a:buNone/>
              </a:pPr>
              <a:r>
                <a:rPr lang="en-US" sz="1800" b="1">
                  <a:solidFill>
                    <a:srgbClr val="000000"/>
                  </a:solidFill>
                  <a:latin typeface="Arial" charset="0"/>
                </a:rPr>
                <a:t>37</a:t>
              </a:r>
              <a:r>
                <a:rPr lang="en-US" sz="1800" b="1" baseline="40000">
                  <a:solidFill>
                    <a:srgbClr val="000000"/>
                  </a:solidFill>
                  <a:latin typeface="Arial" charset="0"/>
                </a:rPr>
                <a:t>o</a:t>
              </a:r>
              <a:r>
                <a:rPr lang="en-US" sz="1800" b="1">
                  <a:solidFill>
                    <a:srgbClr val="000000"/>
                  </a:solidFill>
                  <a:latin typeface="Arial" charset="0"/>
                </a:rPr>
                <a:t> 23.323’ N</a:t>
              </a:r>
            </a:p>
            <a:p>
              <a:pPr algn="ctr">
                <a:lnSpc>
                  <a:spcPct val="100000"/>
                </a:lnSpc>
                <a:buClrTx/>
                <a:buSzTx/>
                <a:buFontTx/>
                <a:buNone/>
              </a:pPr>
              <a:r>
                <a:rPr lang="en-US" sz="1800" b="1">
                  <a:solidFill>
                    <a:srgbClr val="000000"/>
                  </a:solidFill>
                  <a:latin typeface="Arial" charset="0"/>
                </a:rPr>
                <a:t>122</a:t>
              </a:r>
              <a:r>
                <a:rPr lang="en-US" sz="1800" b="1" baseline="40000">
                  <a:solidFill>
                    <a:srgbClr val="000000"/>
                  </a:solidFill>
                  <a:latin typeface="Arial" charset="0"/>
                </a:rPr>
                <a:t>o</a:t>
              </a:r>
              <a:r>
                <a:rPr lang="en-US" sz="1800" b="1">
                  <a:solidFill>
                    <a:srgbClr val="000000"/>
                  </a:solidFill>
                  <a:latin typeface="Arial" charset="0"/>
                </a:rPr>
                <a:t> 02.162’ W</a:t>
              </a:r>
            </a:p>
          </p:txBody>
        </p:sp>
        <p:grpSp>
          <p:nvGrpSpPr>
            <p:cNvPr id="7" name="Group 45"/>
            <p:cNvGrpSpPr>
              <a:grpSpLocks/>
            </p:cNvGrpSpPr>
            <p:nvPr/>
          </p:nvGrpSpPr>
          <p:grpSpPr bwMode="auto">
            <a:xfrm>
              <a:off x="1824" y="2352"/>
              <a:ext cx="1836" cy="1029"/>
              <a:chOff x="1677" y="2762"/>
              <a:chExt cx="2220" cy="1244"/>
            </a:xfrm>
          </p:grpSpPr>
          <p:sp>
            <p:nvSpPr>
              <p:cNvPr id="17427" name="Oval 46"/>
              <p:cNvSpPr>
                <a:spLocks noChangeArrowheads="1"/>
              </p:cNvSpPr>
              <p:nvPr/>
            </p:nvSpPr>
            <p:spPr bwMode="auto">
              <a:xfrm>
                <a:off x="1677" y="3250"/>
                <a:ext cx="2220" cy="756"/>
              </a:xfrm>
              <a:prstGeom prst="ellipse">
                <a:avLst/>
              </a:prstGeom>
              <a:solidFill>
                <a:srgbClr val="05C005"/>
              </a:solidFill>
              <a:ln w="9525">
                <a:noFill/>
                <a:round/>
                <a:headEnd/>
                <a:tailEnd/>
              </a:ln>
            </p:spPr>
            <p:txBody>
              <a:bodyPr wrap="none" anchor="ctr">
                <a:prstTxWarp prst="textNoShape">
                  <a:avLst/>
                </a:prstTxWarp>
              </a:bodyPr>
              <a:lstStyle/>
              <a:p>
                <a:endParaRPr lang="en-US"/>
              </a:p>
            </p:txBody>
          </p:sp>
          <p:grpSp>
            <p:nvGrpSpPr>
              <p:cNvPr id="8" name="Group 47"/>
              <p:cNvGrpSpPr>
                <a:grpSpLocks/>
              </p:cNvGrpSpPr>
              <p:nvPr/>
            </p:nvGrpSpPr>
            <p:grpSpPr bwMode="auto">
              <a:xfrm>
                <a:off x="2877" y="2762"/>
                <a:ext cx="572" cy="910"/>
                <a:chOff x="2877" y="2762"/>
                <a:chExt cx="572" cy="910"/>
              </a:xfrm>
            </p:grpSpPr>
            <p:pic>
              <p:nvPicPr>
                <p:cNvPr id="17472" name="Picture 48"/>
                <p:cNvPicPr>
                  <a:picLocks noChangeArrowheads="1"/>
                </p:cNvPicPr>
                <p:nvPr/>
              </p:nvPicPr>
              <p:blipFill>
                <a:blip r:embed="rId3"/>
                <a:srcRect/>
                <a:stretch>
                  <a:fillRect/>
                </a:stretch>
              </p:blipFill>
              <p:spPr bwMode="auto">
                <a:xfrm>
                  <a:off x="2877" y="2867"/>
                  <a:ext cx="572" cy="805"/>
                </a:xfrm>
                <a:prstGeom prst="rect">
                  <a:avLst/>
                </a:prstGeom>
                <a:noFill/>
                <a:ln w="9525">
                  <a:noFill/>
                  <a:miter lim="800000"/>
                  <a:headEnd/>
                  <a:tailEnd/>
                </a:ln>
              </p:spPr>
            </p:pic>
            <p:sp>
              <p:nvSpPr>
                <p:cNvPr id="17473" name="Oval 49"/>
                <p:cNvSpPr>
                  <a:spLocks noChangeArrowheads="1"/>
                </p:cNvSpPr>
                <p:nvPr/>
              </p:nvSpPr>
              <p:spPr bwMode="auto">
                <a:xfrm>
                  <a:off x="2986" y="2762"/>
                  <a:ext cx="367" cy="82"/>
                </a:xfrm>
                <a:prstGeom prst="ellipse">
                  <a:avLst/>
                </a:prstGeom>
                <a:solidFill>
                  <a:srgbClr val="FFFFFF"/>
                </a:solidFill>
                <a:ln w="12700">
                  <a:solidFill>
                    <a:srgbClr val="1C1C1C"/>
                  </a:solidFill>
                  <a:round/>
                  <a:headEnd/>
                  <a:tailEnd/>
                </a:ln>
              </p:spPr>
              <p:txBody>
                <a:bodyPr wrap="none" anchor="ctr">
                  <a:prstTxWarp prst="textNoShape">
                    <a:avLst/>
                  </a:prstTxWarp>
                </a:bodyPr>
                <a:lstStyle/>
                <a:p>
                  <a:endParaRPr lang="en-US"/>
                </a:p>
              </p:txBody>
            </p:sp>
            <p:sp>
              <p:nvSpPr>
                <p:cNvPr id="17474" name="Line 50"/>
                <p:cNvSpPr>
                  <a:spLocks noChangeShapeType="1"/>
                </p:cNvSpPr>
                <p:nvPr/>
              </p:nvSpPr>
              <p:spPr bwMode="auto">
                <a:xfrm flipV="1">
                  <a:off x="3092" y="2780"/>
                  <a:ext cx="69" cy="16"/>
                </a:xfrm>
                <a:prstGeom prst="line">
                  <a:avLst/>
                </a:prstGeom>
                <a:noFill/>
                <a:ln w="9525">
                  <a:noFill/>
                  <a:round/>
                  <a:headEnd type="none" w="sm" len="sm"/>
                  <a:tailEnd type="none" w="sm" len="sm"/>
                </a:ln>
              </p:spPr>
              <p:txBody>
                <a:bodyPr wrap="none" anchor="ctr">
                  <a:prstTxWarp prst="textNoShape">
                    <a:avLst/>
                  </a:prstTxWarp>
                </a:bodyPr>
                <a:lstStyle/>
                <a:p>
                  <a:endParaRPr lang="en-US"/>
                </a:p>
              </p:txBody>
            </p:sp>
            <p:sp>
              <p:nvSpPr>
                <p:cNvPr id="17475" name="Line 51"/>
                <p:cNvSpPr>
                  <a:spLocks noChangeShapeType="1"/>
                </p:cNvSpPr>
                <p:nvPr/>
              </p:nvSpPr>
              <p:spPr bwMode="auto">
                <a:xfrm>
                  <a:off x="3160" y="2780"/>
                  <a:ext cx="58" cy="10"/>
                </a:xfrm>
                <a:prstGeom prst="line">
                  <a:avLst/>
                </a:prstGeom>
                <a:noFill/>
                <a:ln w="9525">
                  <a:noFill/>
                  <a:round/>
                  <a:headEnd type="none" w="sm" len="sm"/>
                  <a:tailEnd type="none" w="sm" len="sm"/>
                </a:ln>
              </p:spPr>
              <p:txBody>
                <a:bodyPr wrap="none" anchor="ctr">
                  <a:prstTxWarp prst="textNoShape">
                    <a:avLst/>
                  </a:prstTxWarp>
                </a:bodyPr>
                <a:lstStyle/>
                <a:p>
                  <a:endParaRPr lang="en-US"/>
                </a:p>
              </p:txBody>
            </p:sp>
          </p:grpSp>
          <p:grpSp>
            <p:nvGrpSpPr>
              <p:cNvPr id="9" name="Group 52"/>
              <p:cNvGrpSpPr>
                <a:grpSpLocks/>
              </p:cNvGrpSpPr>
              <p:nvPr/>
            </p:nvGrpSpPr>
            <p:grpSpPr bwMode="auto">
              <a:xfrm>
                <a:off x="2187" y="3433"/>
                <a:ext cx="496" cy="204"/>
                <a:chOff x="2187" y="3433"/>
                <a:chExt cx="496" cy="204"/>
              </a:xfrm>
            </p:grpSpPr>
            <p:sp>
              <p:nvSpPr>
                <p:cNvPr id="17431" name="Freeform 53"/>
                <p:cNvSpPr>
                  <a:spLocks/>
                </p:cNvSpPr>
                <p:nvPr/>
              </p:nvSpPr>
              <p:spPr bwMode="auto">
                <a:xfrm>
                  <a:off x="2188" y="3526"/>
                  <a:ext cx="368" cy="111"/>
                </a:xfrm>
                <a:custGeom>
                  <a:avLst/>
                  <a:gdLst>
                    <a:gd name="T0" fmla="*/ 0 w 368"/>
                    <a:gd name="T1" fmla="*/ 0 h 111"/>
                    <a:gd name="T2" fmla="*/ 367 w 368"/>
                    <a:gd name="T3" fmla="*/ 0 h 111"/>
                    <a:gd name="T4" fmla="*/ 367 w 368"/>
                    <a:gd name="T5" fmla="*/ 110 h 111"/>
                    <a:gd name="T6" fmla="*/ 0 w 368"/>
                    <a:gd name="T7" fmla="*/ 110 h 111"/>
                    <a:gd name="T8" fmla="*/ 0 w 368"/>
                    <a:gd name="T9" fmla="*/ 0 h 111"/>
                    <a:gd name="T10" fmla="*/ 0 60000 65536"/>
                    <a:gd name="T11" fmla="*/ 0 60000 65536"/>
                    <a:gd name="T12" fmla="*/ 0 60000 65536"/>
                    <a:gd name="T13" fmla="*/ 0 60000 65536"/>
                    <a:gd name="T14" fmla="*/ 0 60000 65536"/>
                    <a:gd name="T15" fmla="*/ 0 w 368"/>
                    <a:gd name="T16" fmla="*/ 0 h 111"/>
                    <a:gd name="T17" fmla="*/ 368 w 368"/>
                    <a:gd name="T18" fmla="*/ 111 h 111"/>
                  </a:gdLst>
                  <a:ahLst/>
                  <a:cxnLst>
                    <a:cxn ang="T10">
                      <a:pos x="T0" y="T1"/>
                    </a:cxn>
                    <a:cxn ang="T11">
                      <a:pos x="T2" y="T3"/>
                    </a:cxn>
                    <a:cxn ang="T12">
                      <a:pos x="T4" y="T5"/>
                    </a:cxn>
                    <a:cxn ang="T13">
                      <a:pos x="T6" y="T7"/>
                    </a:cxn>
                    <a:cxn ang="T14">
                      <a:pos x="T8" y="T9"/>
                    </a:cxn>
                  </a:cxnLst>
                  <a:rect l="T15" t="T16" r="T17" b="T18"/>
                  <a:pathLst>
                    <a:path w="368" h="111">
                      <a:moveTo>
                        <a:pt x="0" y="0"/>
                      </a:moveTo>
                      <a:lnTo>
                        <a:pt x="367" y="0"/>
                      </a:lnTo>
                      <a:lnTo>
                        <a:pt x="367" y="110"/>
                      </a:lnTo>
                      <a:lnTo>
                        <a:pt x="0" y="110"/>
                      </a:lnTo>
                      <a:lnTo>
                        <a:pt x="0" y="0"/>
                      </a:lnTo>
                    </a:path>
                  </a:pathLst>
                </a:custGeom>
                <a:solidFill>
                  <a:srgbClr val="FAFD00"/>
                </a:solidFill>
                <a:ln w="12700" cap="rnd">
                  <a:solidFill>
                    <a:srgbClr val="000000"/>
                  </a:solidFill>
                  <a:round/>
                  <a:headEnd/>
                  <a:tailEnd/>
                </a:ln>
              </p:spPr>
              <p:txBody>
                <a:bodyPr>
                  <a:prstTxWarp prst="textNoShape">
                    <a:avLst/>
                  </a:prstTxWarp>
                </a:bodyPr>
                <a:lstStyle/>
                <a:p>
                  <a:endParaRPr lang="en-US"/>
                </a:p>
              </p:txBody>
            </p:sp>
            <p:sp>
              <p:nvSpPr>
                <p:cNvPr id="17432" name="Freeform 54"/>
                <p:cNvSpPr>
                  <a:spLocks/>
                </p:cNvSpPr>
                <p:nvPr/>
              </p:nvSpPr>
              <p:spPr bwMode="auto">
                <a:xfrm>
                  <a:off x="2202" y="3519"/>
                  <a:ext cx="366" cy="111"/>
                </a:xfrm>
                <a:custGeom>
                  <a:avLst/>
                  <a:gdLst>
                    <a:gd name="T0" fmla="*/ 0 w 366"/>
                    <a:gd name="T1" fmla="*/ 0 h 111"/>
                    <a:gd name="T2" fmla="*/ 365 w 366"/>
                    <a:gd name="T3" fmla="*/ 0 h 111"/>
                    <a:gd name="T4" fmla="*/ 365 w 366"/>
                    <a:gd name="T5" fmla="*/ 110 h 111"/>
                    <a:gd name="T6" fmla="*/ 0 60000 65536"/>
                    <a:gd name="T7" fmla="*/ 0 60000 65536"/>
                    <a:gd name="T8" fmla="*/ 0 60000 65536"/>
                    <a:gd name="T9" fmla="*/ 0 w 366"/>
                    <a:gd name="T10" fmla="*/ 0 h 111"/>
                    <a:gd name="T11" fmla="*/ 366 w 366"/>
                    <a:gd name="T12" fmla="*/ 111 h 111"/>
                  </a:gdLst>
                  <a:ahLst/>
                  <a:cxnLst>
                    <a:cxn ang="T6">
                      <a:pos x="T0" y="T1"/>
                    </a:cxn>
                    <a:cxn ang="T7">
                      <a:pos x="T2" y="T3"/>
                    </a:cxn>
                    <a:cxn ang="T8">
                      <a:pos x="T4" y="T5"/>
                    </a:cxn>
                  </a:cxnLst>
                  <a:rect l="T9" t="T10" r="T11" b="T12"/>
                  <a:pathLst>
                    <a:path w="366" h="111">
                      <a:moveTo>
                        <a:pt x="0" y="0"/>
                      </a:moveTo>
                      <a:lnTo>
                        <a:pt x="365" y="0"/>
                      </a:lnTo>
                      <a:lnTo>
                        <a:pt x="365" y="110"/>
                      </a:lnTo>
                    </a:path>
                  </a:pathLst>
                </a:custGeom>
                <a:solidFill>
                  <a:srgbClr val="FAFD00"/>
                </a:solidFill>
                <a:ln w="12700" cap="rnd">
                  <a:solidFill>
                    <a:srgbClr val="000000"/>
                  </a:solidFill>
                  <a:round/>
                  <a:headEnd type="none" w="sm" len="sm"/>
                  <a:tailEnd type="none" w="sm" len="sm"/>
                </a:ln>
              </p:spPr>
              <p:txBody>
                <a:bodyPr>
                  <a:prstTxWarp prst="textNoShape">
                    <a:avLst/>
                  </a:prstTxWarp>
                </a:bodyPr>
                <a:lstStyle/>
                <a:p>
                  <a:endParaRPr lang="en-US"/>
                </a:p>
              </p:txBody>
            </p:sp>
            <p:sp>
              <p:nvSpPr>
                <p:cNvPr id="17433" name="Freeform 55"/>
                <p:cNvSpPr>
                  <a:spLocks/>
                </p:cNvSpPr>
                <p:nvPr/>
              </p:nvSpPr>
              <p:spPr bwMode="auto">
                <a:xfrm>
                  <a:off x="2208" y="3516"/>
                  <a:ext cx="367" cy="112"/>
                </a:xfrm>
                <a:custGeom>
                  <a:avLst/>
                  <a:gdLst>
                    <a:gd name="T0" fmla="*/ 0 w 367"/>
                    <a:gd name="T1" fmla="*/ 0 h 112"/>
                    <a:gd name="T2" fmla="*/ 366 w 367"/>
                    <a:gd name="T3" fmla="*/ 0 h 112"/>
                    <a:gd name="T4" fmla="*/ 366 w 367"/>
                    <a:gd name="T5" fmla="*/ 111 h 112"/>
                    <a:gd name="T6" fmla="*/ 0 60000 65536"/>
                    <a:gd name="T7" fmla="*/ 0 60000 65536"/>
                    <a:gd name="T8" fmla="*/ 0 60000 65536"/>
                    <a:gd name="T9" fmla="*/ 0 w 367"/>
                    <a:gd name="T10" fmla="*/ 0 h 112"/>
                    <a:gd name="T11" fmla="*/ 367 w 367"/>
                    <a:gd name="T12" fmla="*/ 112 h 112"/>
                  </a:gdLst>
                  <a:ahLst/>
                  <a:cxnLst>
                    <a:cxn ang="T6">
                      <a:pos x="T0" y="T1"/>
                    </a:cxn>
                    <a:cxn ang="T7">
                      <a:pos x="T2" y="T3"/>
                    </a:cxn>
                    <a:cxn ang="T8">
                      <a:pos x="T4" y="T5"/>
                    </a:cxn>
                  </a:cxnLst>
                  <a:rect l="T9" t="T10" r="T11" b="T12"/>
                  <a:pathLst>
                    <a:path w="367" h="112">
                      <a:moveTo>
                        <a:pt x="0" y="0"/>
                      </a:moveTo>
                      <a:lnTo>
                        <a:pt x="366" y="0"/>
                      </a:lnTo>
                      <a:lnTo>
                        <a:pt x="366" y="111"/>
                      </a:lnTo>
                    </a:path>
                  </a:pathLst>
                </a:custGeom>
                <a:solidFill>
                  <a:srgbClr val="FAFD00"/>
                </a:solidFill>
                <a:ln w="12700" cap="rnd">
                  <a:solidFill>
                    <a:srgbClr val="000000"/>
                  </a:solidFill>
                  <a:round/>
                  <a:headEnd type="none" w="sm" len="sm"/>
                  <a:tailEnd type="none" w="sm" len="sm"/>
                </a:ln>
              </p:spPr>
              <p:txBody>
                <a:bodyPr>
                  <a:prstTxWarp prst="textNoShape">
                    <a:avLst/>
                  </a:prstTxWarp>
                </a:bodyPr>
                <a:lstStyle/>
                <a:p>
                  <a:endParaRPr lang="en-US"/>
                </a:p>
              </p:txBody>
            </p:sp>
            <p:sp>
              <p:nvSpPr>
                <p:cNvPr id="17434" name="Freeform 56"/>
                <p:cNvSpPr>
                  <a:spLocks/>
                </p:cNvSpPr>
                <p:nvPr/>
              </p:nvSpPr>
              <p:spPr bwMode="auto">
                <a:xfrm>
                  <a:off x="2195" y="3532"/>
                  <a:ext cx="354" cy="100"/>
                </a:xfrm>
                <a:custGeom>
                  <a:avLst/>
                  <a:gdLst>
                    <a:gd name="T0" fmla="*/ 0 w 354"/>
                    <a:gd name="T1" fmla="*/ 0 h 100"/>
                    <a:gd name="T2" fmla="*/ 353 w 354"/>
                    <a:gd name="T3" fmla="*/ 0 h 100"/>
                    <a:gd name="T4" fmla="*/ 353 w 354"/>
                    <a:gd name="T5" fmla="*/ 99 h 100"/>
                    <a:gd name="T6" fmla="*/ 0 w 354"/>
                    <a:gd name="T7" fmla="*/ 99 h 100"/>
                    <a:gd name="T8" fmla="*/ 0 w 354"/>
                    <a:gd name="T9" fmla="*/ 0 h 100"/>
                    <a:gd name="T10" fmla="*/ 0 60000 65536"/>
                    <a:gd name="T11" fmla="*/ 0 60000 65536"/>
                    <a:gd name="T12" fmla="*/ 0 60000 65536"/>
                    <a:gd name="T13" fmla="*/ 0 60000 65536"/>
                    <a:gd name="T14" fmla="*/ 0 60000 65536"/>
                    <a:gd name="T15" fmla="*/ 0 w 354"/>
                    <a:gd name="T16" fmla="*/ 0 h 100"/>
                    <a:gd name="T17" fmla="*/ 354 w 354"/>
                    <a:gd name="T18" fmla="*/ 100 h 100"/>
                  </a:gdLst>
                  <a:ahLst/>
                  <a:cxnLst>
                    <a:cxn ang="T10">
                      <a:pos x="T0" y="T1"/>
                    </a:cxn>
                    <a:cxn ang="T11">
                      <a:pos x="T2" y="T3"/>
                    </a:cxn>
                    <a:cxn ang="T12">
                      <a:pos x="T4" y="T5"/>
                    </a:cxn>
                    <a:cxn ang="T13">
                      <a:pos x="T6" y="T7"/>
                    </a:cxn>
                    <a:cxn ang="T14">
                      <a:pos x="T8" y="T9"/>
                    </a:cxn>
                  </a:cxnLst>
                  <a:rect l="T15" t="T16" r="T17" b="T18"/>
                  <a:pathLst>
                    <a:path w="354" h="100">
                      <a:moveTo>
                        <a:pt x="0" y="0"/>
                      </a:moveTo>
                      <a:lnTo>
                        <a:pt x="353" y="0"/>
                      </a:lnTo>
                      <a:lnTo>
                        <a:pt x="353" y="99"/>
                      </a:lnTo>
                      <a:lnTo>
                        <a:pt x="0" y="99"/>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35" name="Freeform 57"/>
                <p:cNvSpPr>
                  <a:spLocks/>
                </p:cNvSpPr>
                <p:nvPr/>
              </p:nvSpPr>
              <p:spPr bwMode="auto">
                <a:xfrm>
                  <a:off x="2204" y="3547"/>
                  <a:ext cx="276" cy="41"/>
                </a:xfrm>
                <a:custGeom>
                  <a:avLst/>
                  <a:gdLst>
                    <a:gd name="T0" fmla="*/ 0 w 276"/>
                    <a:gd name="T1" fmla="*/ 0 h 41"/>
                    <a:gd name="T2" fmla="*/ 275 w 276"/>
                    <a:gd name="T3" fmla="*/ 0 h 41"/>
                    <a:gd name="T4" fmla="*/ 275 w 276"/>
                    <a:gd name="T5" fmla="*/ 40 h 41"/>
                    <a:gd name="T6" fmla="*/ 0 w 276"/>
                    <a:gd name="T7" fmla="*/ 40 h 41"/>
                    <a:gd name="T8" fmla="*/ 0 w 276"/>
                    <a:gd name="T9" fmla="*/ 0 h 41"/>
                    <a:gd name="T10" fmla="*/ 0 60000 65536"/>
                    <a:gd name="T11" fmla="*/ 0 60000 65536"/>
                    <a:gd name="T12" fmla="*/ 0 60000 65536"/>
                    <a:gd name="T13" fmla="*/ 0 60000 65536"/>
                    <a:gd name="T14" fmla="*/ 0 60000 65536"/>
                    <a:gd name="T15" fmla="*/ 0 w 276"/>
                    <a:gd name="T16" fmla="*/ 0 h 41"/>
                    <a:gd name="T17" fmla="*/ 276 w 276"/>
                    <a:gd name="T18" fmla="*/ 41 h 41"/>
                  </a:gdLst>
                  <a:ahLst/>
                  <a:cxnLst>
                    <a:cxn ang="T10">
                      <a:pos x="T0" y="T1"/>
                    </a:cxn>
                    <a:cxn ang="T11">
                      <a:pos x="T2" y="T3"/>
                    </a:cxn>
                    <a:cxn ang="T12">
                      <a:pos x="T4" y="T5"/>
                    </a:cxn>
                    <a:cxn ang="T13">
                      <a:pos x="T6" y="T7"/>
                    </a:cxn>
                    <a:cxn ang="T14">
                      <a:pos x="T8" y="T9"/>
                    </a:cxn>
                  </a:cxnLst>
                  <a:rect l="T15" t="T16" r="T17" b="T18"/>
                  <a:pathLst>
                    <a:path w="276" h="41">
                      <a:moveTo>
                        <a:pt x="0" y="0"/>
                      </a:moveTo>
                      <a:lnTo>
                        <a:pt x="275" y="0"/>
                      </a:lnTo>
                      <a:lnTo>
                        <a:pt x="275" y="40"/>
                      </a:lnTo>
                      <a:lnTo>
                        <a:pt x="0" y="40"/>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36" name="Freeform 58"/>
                <p:cNvSpPr>
                  <a:spLocks/>
                </p:cNvSpPr>
                <p:nvPr/>
              </p:nvSpPr>
              <p:spPr bwMode="auto">
                <a:xfrm>
                  <a:off x="2235" y="3553"/>
                  <a:ext cx="225" cy="31"/>
                </a:xfrm>
                <a:custGeom>
                  <a:avLst/>
                  <a:gdLst>
                    <a:gd name="T0" fmla="*/ 0 w 225"/>
                    <a:gd name="T1" fmla="*/ 0 h 31"/>
                    <a:gd name="T2" fmla="*/ 224 w 225"/>
                    <a:gd name="T3" fmla="*/ 0 h 31"/>
                    <a:gd name="T4" fmla="*/ 224 w 225"/>
                    <a:gd name="T5" fmla="*/ 30 h 31"/>
                    <a:gd name="T6" fmla="*/ 0 w 225"/>
                    <a:gd name="T7" fmla="*/ 30 h 31"/>
                    <a:gd name="T8" fmla="*/ 0 w 225"/>
                    <a:gd name="T9" fmla="*/ 0 h 31"/>
                    <a:gd name="T10" fmla="*/ 0 60000 65536"/>
                    <a:gd name="T11" fmla="*/ 0 60000 65536"/>
                    <a:gd name="T12" fmla="*/ 0 60000 65536"/>
                    <a:gd name="T13" fmla="*/ 0 60000 65536"/>
                    <a:gd name="T14" fmla="*/ 0 60000 65536"/>
                    <a:gd name="T15" fmla="*/ 0 w 225"/>
                    <a:gd name="T16" fmla="*/ 0 h 31"/>
                    <a:gd name="T17" fmla="*/ 225 w 225"/>
                    <a:gd name="T18" fmla="*/ 31 h 31"/>
                  </a:gdLst>
                  <a:ahLst/>
                  <a:cxnLst>
                    <a:cxn ang="T10">
                      <a:pos x="T0" y="T1"/>
                    </a:cxn>
                    <a:cxn ang="T11">
                      <a:pos x="T2" y="T3"/>
                    </a:cxn>
                    <a:cxn ang="T12">
                      <a:pos x="T4" y="T5"/>
                    </a:cxn>
                    <a:cxn ang="T13">
                      <a:pos x="T6" y="T7"/>
                    </a:cxn>
                    <a:cxn ang="T14">
                      <a:pos x="T8" y="T9"/>
                    </a:cxn>
                  </a:cxnLst>
                  <a:rect l="T15" t="T16" r="T17" b="T18"/>
                  <a:pathLst>
                    <a:path w="225" h="31">
                      <a:moveTo>
                        <a:pt x="0" y="0"/>
                      </a:moveTo>
                      <a:lnTo>
                        <a:pt x="224" y="0"/>
                      </a:lnTo>
                      <a:lnTo>
                        <a:pt x="224" y="30"/>
                      </a:lnTo>
                      <a:lnTo>
                        <a:pt x="0" y="30"/>
                      </a:lnTo>
                      <a:lnTo>
                        <a:pt x="0" y="0"/>
                      </a:lnTo>
                    </a:path>
                  </a:pathLst>
                </a:custGeom>
                <a:solidFill>
                  <a:srgbClr val="51DC00"/>
                </a:solidFill>
                <a:ln w="9525" cap="rnd">
                  <a:noFill/>
                  <a:round/>
                  <a:headEnd/>
                  <a:tailEnd/>
                </a:ln>
              </p:spPr>
              <p:txBody>
                <a:bodyPr>
                  <a:prstTxWarp prst="textNoShape">
                    <a:avLst/>
                  </a:prstTxWarp>
                </a:bodyPr>
                <a:lstStyle/>
                <a:p>
                  <a:endParaRPr lang="en-US"/>
                </a:p>
              </p:txBody>
            </p:sp>
            <p:sp>
              <p:nvSpPr>
                <p:cNvPr id="17437" name="Freeform 59"/>
                <p:cNvSpPr>
                  <a:spLocks/>
                </p:cNvSpPr>
                <p:nvPr/>
              </p:nvSpPr>
              <p:spPr bwMode="auto">
                <a:xfrm>
                  <a:off x="2486" y="3607"/>
                  <a:ext cx="56" cy="19"/>
                </a:xfrm>
                <a:custGeom>
                  <a:avLst/>
                  <a:gdLst>
                    <a:gd name="T0" fmla="*/ 0 w 56"/>
                    <a:gd name="T1" fmla="*/ 0 h 19"/>
                    <a:gd name="T2" fmla="*/ 55 w 56"/>
                    <a:gd name="T3" fmla="*/ 0 h 19"/>
                    <a:gd name="T4" fmla="*/ 55 w 56"/>
                    <a:gd name="T5" fmla="*/ 18 h 19"/>
                    <a:gd name="T6" fmla="*/ 0 w 56"/>
                    <a:gd name="T7" fmla="*/ 18 h 19"/>
                    <a:gd name="T8" fmla="*/ 0 w 56"/>
                    <a:gd name="T9" fmla="*/ 0 h 19"/>
                    <a:gd name="T10" fmla="*/ 0 60000 65536"/>
                    <a:gd name="T11" fmla="*/ 0 60000 65536"/>
                    <a:gd name="T12" fmla="*/ 0 60000 65536"/>
                    <a:gd name="T13" fmla="*/ 0 60000 65536"/>
                    <a:gd name="T14" fmla="*/ 0 60000 65536"/>
                    <a:gd name="T15" fmla="*/ 0 w 56"/>
                    <a:gd name="T16" fmla="*/ 0 h 19"/>
                    <a:gd name="T17" fmla="*/ 56 w 56"/>
                    <a:gd name="T18" fmla="*/ 19 h 19"/>
                  </a:gdLst>
                  <a:ahLst/>
                  <a:cxnLst>
                    <a:cxn ang="T10">
                      <a:pos x="T0" y="T1"/>
                    </a:cxn>
                    <a:cxn ang="T11">
                      <a:pos x="T2" y="T3"/>
                    </a:cxn>
                    <a:cxn ang="T12">
                      <a:pos x="T4" y="T5"/>
                    </a:cxn>
                    <a:cxn ang="T13">
                      <a:pos x="T6" y="T7"/>
                    </a:cxn>
                    <a:cxn ang="T14">
                      <a:pos x="T8" y="T9"/>
                    </a:cxn>
                  </a:cxnLst>
                  <a:rect l="T15" t="T16" r="T17" b="T18"/>
                  <a:pathLst>
                    <a:path w="56" h="19">
                      <a:moveTo>
                        <a:pt x="0" y="0"/>
                      </a:moveTo>
                      <a:lnTo>
                        <a:pt x="55" y="0"/>
                      </a:lnTo>
                      <a:lnTo>
                        <a:pt x="55" y="18"/>
                      </a:lnTo>
                      <a:lnTo>
                        <a:pt x="0" y="18"/>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38" name="Freeform 60"/>
                <p:cNvSpPr>
                  <a:spLocks/>
                </p:cNvSpPr>
                <p:nvPr/>
              </p:nvSpPr>
              <p:spPr bwMode="auto">
                <a:xfrm>
                  <a:off x="2507" y="3539"/>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39" name="Freeform 61"/>
                <p:cNvSpPr>
                  <a:spLocks/>
                </p:cNvSpPr>
                <p:nvPr/>
              </p:nvSpPr>
              <p:spPr bwMode="auto">
                <a:xfrm>
                  <a:off x="2507" y="3553"/>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0" name="Freeform 62"/>
                <p:cNvSpPr>
                  <a:spLocks/>
                </p:cNvSpPr>
                <p:nvPr/>
              </p:nvSpPr>
              <p:spPr bwMode="auto">
                <a:xfrm>
                  <a:off x="2507" y="3570"/>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1" name="Freeform 63"/>
                <p:cNvSpPr>
                  <a:spLocks/>
                </p:cNvSpPr>
                <p:nvPr/>
              </p:nvSpPr>
              <p:spPr bwMode="auto">
                <a:xfrm>
                  <a:off x="2507" y="3610"/>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2" name="Freeform 64"/>
                <p:cNvSpPr>
                  <a:spLocks/>
                </p:cNvSpPr>
                <p:nvPr/>
              </p:nvSpPr>
              <p:spPr bwMode="auto">
                <a:xfrm>
                  <a:off x="2507" y="3587"/>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3" name="Freeform 65"/>
                <p:cNvSpPr>
                  <a:spLocks/>
                </p:cNvSpPr>
                <p:nvPr/>
              </p:nvSpPr>
              <p:spPr bwMode="auto">
                <a:xfrm>
                  <a:off x="2237" y="3593"/>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4" name="Freeform 66"/>
                <p:cNvSpPr>
                  <a:spLocks/>
                </p:cNvSpPr>
                <p:nvPr/>
              </p:nvSpPr>
              <p:spPr bwMode="auto">
                <a:xfrm>
                  <a:off x="2237" y="3606"/>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5" name="Freeform 67"/>
                <p:cNvSpPr>
                  <a:spLocks/>
                </p:cNvSpPr>
                <p:nvPr/>
              </p:nvSpPr>
              <p:spPr bwMode="auto">
                <a:xfrm>
                  <a:off x="2237" y="3618"/>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0" y="0"/>
                      </a:moveTo>
                      <a:lnTo>
                        <a:pt x="24" y="0"/>
                      </a:lnTo>
                      <a:lnTo>
                        <a:pt x="24"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6" name="Freeform 68"/>
                <p:cNvSpPr>
                  <a:spLocks/>
                </p:cNvSpPr>
                <p:nvPr/>
              </p:nvSpPr>
              <p:spPr bwMode="auto">
                <a:xfrm>
                  <a:off x="2265" y="3594"/>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7" name="Freeform 69"/>
                <p:cNvSpPr>
                  <a:spLocks/>
                </p:cNvSpPr>
                <p:nvPr/>
              </p:nvSpPr>
              <p:spPr bwMode="auto">
                <a:xfrm>
                  <a:off x="2265" y="3606"/>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8" name="Freeform 70"/>
                <p:cNvSpPr>
                  <a:spLocks/>
                </p:cNvSpPr>
                <p:nvPr/>
              </p:nvSpPr>
              <p:spPr bwMode="auto">
                <a:xfrm>
                  <a:off x="2265" y="3619"/>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9" name="Freeform 71"/>
                <p:cNvSpPr>
                  <a:spLocks/>
                </p:cNvSpPr>
                <p:nvPr/>
              </p:nvSpPr>
              <p:spPr bwMode="auto">
                <a:xfrm>
                  <a:off x="2292" y="3594"/>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0" y="0"/>
                      </a:moveTo>
                      <a:lnTo>
                        <a:pt x="24" y="0"/>
                      </a:lnTo>
                      <a:lnTo>
                        <a:pt x="24"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0" name="Freeform 72"/>
                <p:cNvSpPr>
                  <a:spLocks/>
                </p:cNvSpPr>
                <p:nvPr/>
              </p:nvSpPr>
              <p:spPr bwMode="auto">
                <a:xfrm>
                  <a:off x="2292" y="3606"/>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0" y="0"/>
                      </a:moveTo>
                      <a:lnTo>
                        <a:pt x="24" y="0"/>
                      </a:lnTo>
                      <a:lnTo>
                        <a:pt x="24"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1" name="Freeform 73"/>
                <p:cNvSpPr>
                  <a:spLocks/>
                </p:cNvSpPr>
                <p:nvPr/>
              </p:nvSpPr>
              <p:spPr bwMode="auto">
                <a:xfrm>
                  <a:off x="2293" y="3619"/>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2" name="Freeform 74"/>
                <p:cNvSpPr>
                  <a:spLocks/>
                </p:cNvSpPr>
                <p:nvPr/>
              </p:nvSpPr>
              <p:spPr bwMode="auto">
                <a:xfrm>
                  <a:off x="2320" y="3619"/>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3" name="Freeform 75"/>
                <p:cNvSpPr>
                  <a:spLocks/>
                </p:cNvSpPr>
                <p:nvPr/>
              </p:nvSpPr>
              <p:spPr bwMode="auto">
                <a:xfrm>
                  <a:off x="2333" y="3607"/>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4" name="Freeform 76"/>
                <p:cNvSpPr>
                  <a:spLocks/>
                </p:cNvSpPr>
                <p:nvPr/>
              </p:nvSpPr>
              <p:spPr bwMode="auto">
                <a:xfrm>
                  <a:off x="2333" y="3594"/>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5" name="Freeform 77"/>
                <p:cNvSpPr>
                  <a:spLocks/>
                </p:cNvSpPr>
                <p:nvPr/>
              </p:nvSpPr>
              <p:spPr bwMode="auto">
                <a:xfrm>
                  <a:off x="2361" y="3594"/>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6" name="Freeform 78"/>
                <p:cNvSpPr>
                  <a:spLocks/>
                </p:cNvSpPr>
                <p:nvPr/>
              </p:nvSpPr>
              <p:spPr bwMode="auto">
                <a:xfrm>
                  <a:off x="2404" y="3594"/>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7" name="Freeform 79"/>
                <p:cNvSpPr>
                  <a:spLocks/>
                </p:cNvSpPr>
                <p:nvPr/>
              </p:nvSpPr>
              <p:spPr bwMode="auto">
                <a:xfrm>
                  <a:off x="2404" y="3607"/>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8" name="Freeform 80"/>
                <p:cNvSpPr>
                  <a:spLocks/>
                </p:cNvSpPr>
                <p:nvPr/>
              </p:nvSpPr>
              <p:spPr bwMode="auto">
                <a:xfrm>
                  <a:off x="2404" y="3619"/>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9" name="Freeform 81"/>
                <p:cNvSpPr>
                  <a:spLocks/>
                </p:cNvSpPr>
                <p:nvPr/>
              </p:nvSpPr>
              <p:spPr bwMode="auto">
                <a:xfrm>
                  <a:off x="2431" y="3594"/>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0" name="Freeform 82"/>
                <p:cNvSpPr>
                  <a:spLocks/>
                </p:cNvSpPr>
                <p:nvPr/>
              </p:nvSpPr>
              <p:spPr bwMode="auto">
                <a:xfrm>
                  <a:off x="2431" y="3607"/>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1" name="Freeform 83"/>
                <p:cNvSpPr>
                  <a:spLocks/>
                </p:cNvSpPr>
                <p:nvPr/>
              </p:nvSpPr>
              <p:spPr bwMode="auto">
                <a:xfrm>
                  <a:off x="2431" y="3619"/>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2" name="Freeform 84"/>
                <p:cNvSpPr>
                  <a:spLocks/>
                </p:cNvSpPr>
                <p:nvPr/>
              </p:nvSpPr>
              <p:spPr bwMode="auto">
                <a:xfrm>
                  <a:off x="2205" y="3606"/>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3" name="Freeform 85"/>
                <p:cNvSpPr>
                  <a:spLocks/>
                </p:cNvSpPr>
                <p:nvPr/>
              </p:nvSpPr>
              <p:spPr bwMode="auto">
                <a:xfrm>
                  <a:off x="2211" y="3553"/>
                  <a:ext cx="17" cy="17"/>
                </a:xfrm>
                <a:custGeom>
                  <a:avLst/>
                  <a:gdLst>
                    <a:gd name="T0" fmla="*/ 8 w 17"/>
                    <a:gd name="T1" fmla="*/ 0 h 17"/>
                    <a:gd name="T2" fmla="*/ 9 w 17"/>
                    <a:gd name="T3" fmla="*/ 0 h 17"/>
                    <a:gd name="T4" fmla="*/ 11 w 17"/>
                    <a:gd name="T5" fmla="*/ 0 h 17"/>
                    <a:gd name="T6" fmla="*/ 12 w 17"/>
                    <a:gd name="T7" fmla="*/ 0 h 17"/>
                    <a:gd name="T8" fmla="*/ 12 w 17"/>
                    <a:gd name="T9" fmla="*/ 1 h 17"/>
                    <a:gd name="T10" fmla="*/ 13 w 17"/>
                    <a:gd name="T11" fmla="*/ 2 h 17"/>
                    <a:gd name="T12" fmla="*/ 14 w 17"/>
                    <a:gd name="T13" fmla="*/ 3 h 17"/>
                    <a:gd name="T14" fmla="*/ 14 w 17"/>
                    <a:gd name="T15" fmla="*/ 4 h 17"/>
                    <a:gd name="T16" fmla="*/ 15 w 17"/>
                    <a:gd name="T17" fmla="*/ 4 h 17"/>
                    <a:gd name="T18" fmla="*/ 16 w 17"/>
                    <a:gd name="T19" fmla="*/ 6 h 17"/>
                    <a:gd name="T20" fmla="*/ 16 w 17"/>
                    <a:gd name="T21" fmla="*/ 7 h 17"/>
                    <a:gd name="T22" fmla="*/ 16 w 17"/>
                    <a:gd name="T23" fmla="*/ 8 h 17"/>
                    <a:gd name="T24" fmla="*/ 16 w 17"/>
                    <a:gd name="T25" fmla="*/ 10 h 17"/>
                    <a:gd name="T26" fmla="*/ 15 w 17"/>
                    <a:gd name="T27" fmla="*/ 10 h 17"/>
                    <a:gd name="T28" fmla="*/ 15 w 17"/>
                    <a:gd name="T29" fmla="*/ 12 h 17"/>
                    <a:gd name="T30" fmla="*/ 14 w 17"/>
                    <a:gd name="T31" fmla="*/ 12 h 17"/>
                    <a:gd name="T32" fmla="*/ 13 w 17"/>
                    <a:gd name="T33" fmla="*/ 14 h 17"/>
                    <a:gd name="T34" fmla="*/ 12 w 17"/>
                    <a:gd name="T35" fmla="*/ 14 h 17"/>
                    <a:gd name="T36" fmla="*/ 11 w 17"/>
                    <a:gd name="T37" fmla="*/ 15 h 17"/>
                    <a:gd name="T38" fmla="*/ 10 w 17"/>
                    <a:gd name="T39" fmla="*/ 15 h 17"/>
                    <a:gd name="T40" fmla="*/ 9 w 17"/>
                    <a:gd name="T41" fmla="*/ 16 h 17"/>
                    <a:gd name="T42" fmla="*/ 8 w 17"/>
                    <a:gd name="T43" fmla="*/ 16 h 17"/>
                    <a:gd name="T44" fmla="*/ 6 w 17"/>
                    <a:gd name="T45" fmla="*/ 15 h 17"/>
                    <a:gd name="T46" fmla="*/ 5 w 17"/>
                    <a:gd name="T47" fmla="*/ 15 h 17"/>
                    <a:gd name="T48" fmla="*/ 4 w 17"/>
                    <a:gd name="T49" fmla="*/ 14 h 17"/>
                    <a:gd name="T50" fmla="*/ 3 w 17"/>
                    <a:gd name="T51" fmla="*/ 14 h 17"/>
                    <a:gd name="T52" fmla="*/ 2 w 17"/>
                    <a:gd name="T53" fmla="*/ 12 h 17"/>
                    <a:gd name="T54" fmla="*/ 1 w 17"/>
                    <a:gd name="T55" fmla="*/ 12 h 17"/>
                    <a:gd name="T56" fmla="*/ 1 w 17"/>
                    <a:gd name="T57" fmla="*/ 11 h 17"/>
                    <a:gd name="T58" fmla="*/ 0 w 17"/>
                    <a:gd name="T59" fmla="*/ 10 h 17"/>
                    <a:gd name="T60" fmla="*/ 0 w 17"/>
                    <a:gd name="T61" fmla="*/ 9 h 17"/>
                    <a:gd name="T62" fmla="*/ 0 w 17"/>
                    <a:gd name="T63" fmla="*/ 8 h 17"/>
                    <a:gd name="T64" fmla="*/ 0 w 17"/>
                    <a:gd name="T65" fmla="*/ 7 h 17"/>
                    <a:gd name="T66" fmla="*/ 0 w 17"/>
                    <a:gd name="T67" fmla="*/ 6 h 17"/>
                    <a:gd name="T68" fmla="*/ 0 w 17"/>
                    <a:gd name="T69" fmla="*/ 4 h 17"/>
                    <a:gd name="T70" fmla="*/ 1 w 17"/>
                    <a:gd name="T71" fmla="*/ 3 h 17"/>
                    <a:gd name="T72" fmla="*/ 2 w 17"/>
                    <a:gd name="T73" fmla="*/ 2 h 17"/>
                    <a:gd name="T74" fmla="*/ 3 w 17"/>
                    <a:gd name="T75" fmla="*/ 1 h 17"/>
                    <a:gd name="T76" fmla="*/ 4 w 17"/>
                    <a:gd name="T77" fmla="*/ 0 h 17"/>
                    <a:gd name="T78" fmla="*/ 5 w 17"/>
                    <a:gd name="T79" fmla="*/ 0 h 17"/>
                    <a:gd name="T80" fmla="*/ 6 w 17"/>
                    <a:gd name="T81" fmla="*/ 0 h 17"/>
                    <a:gd name="T82" fmla="*/ 7 w 17"/>
                    <a:gd name="T83" fmla="*/ 0 h 17"/>
                    <a:gd name="T84" fmla="*/ 8 w 17"/>
                    <a:gd name="T85" fmla="*/ 0 h 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
                    <a:gd name="T130" fmla="*/ 0 h 17"/>
                    <a:gd name="T131" fmla="*/ 17 w 17"/>
                    <a:gd name="T132" fmla="*/ 17 h 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 h="17">
                      <a:moveTo>
                        <a:pt x="8" y="0"/>
                      </a:moveTo>
                      <a:lnTo>
                        <a:pt x="8" y="0"/>
                      </a:lnTo>
                      <a:lnTo>
                        <a:pt x="9" y="0"/>
                      </a:lnTo>
                      <a:lnTo>
                        <a:pt x="10" y="0"/>
                      </a:lnTo>
                      <a:lnTo>
                        <a:pt x="11" y="0"/>
                      </a:lnTo>
                      <a:lnTo>
                        <a:pt x="12" y="0"/>
                      </a:lnTo>
                      <a:lnTo>
                        <a:pt x="12" y="1"/>
                      </a:lnTo>
                      <a:lnTo>
                        <a:pt x="13" y="2"/>
                      </a:lnTo>
                      <a:lnTo>
                        <a:pt x="14" y="2"/>
                      </a:lnTo>
                      <a:lnTo>
                        <a:pt x="14" y="3"/>
                      </a:lnTo>
                      <a:lnTo>
                        <a:pt x="14" y="4"/>
                      </a:lnTo>
                      <a:lnTo>
                        <a:pt x="15" y="4"/>
                      </a:lnTo>
                      <a:lnTo>
                        <a:pt x="16" y="5"/>
                      </a:lnTo>
                      <a:lnTo>
                        <a:pt x="16" y="6"/>
                      </a:lnTo>
                      <a:lnTo>
                        <a:pt x="16" y="7"/>
                      </a:lnTo>
                      <a:lnTo>
                        <a:pt x="16" y="8"/>
                      </a:lnTo>
                      <a:lnTo>
                        <a:pt x="16" y="9"/>
                      </a:lnTo>
                      <a:lnTo>
                        <a:pt x="16" y="10"/>
                      </a:lnTo>
                      <a:lnTo>
                        <a:pt x="15" y="10"/>
                      </a:lnTo>
                      <a:lnTo>
                        <a:pt x="15" y="11"/>
                      </a:lnTo>
                      <a:lnTo>
                        <a:pt x="15" y="12"/>
                      </a:lnTo>
                      <a:lnTo>
                        <a:pt x="14" y="12"/>
                      </a:lnTo>
                      <a:lnTo>
                        <a:pt x="13" y="13"/>
                      </a:lnTo>
                      <a:lnTo>
                        <a:pt x="13" y="14"/>
                      </a:lnTo>
                      <a:lnTo>
                        <a:pt x="12" y="14"/>
                      </a:lnTo>
                      <a:lnTo>
                        <a:pt x="11" y="15"/>
                      </a:lnTo>
                      <a:lnTo>
                        <a:pt x="10" y="15"/>
                      </a:lnTo>
                      <a:lnTo>
                        <a:pt x="9" y="15"/>
                      </a:lnTo>
                      <a:lnTo>
                        <a:pt x="9" y="16"/>
                      </a:lnTo>
                      <a:lnTo>
                        <a:pt x="8" y="16"/>
                      </a:lnTo>
                      <a:lnTo>
                        <a:pt x="7" y="16"/>
                      </a:lnTo>
                      <a:lnTo>
                        <a:pt x="6" y="15"/>
                      </a:lnTo>
                      <a:lnTo>
                        <a:pt x="5" y="15"/>
                      </a:lnTo>
                      <a:lnTo>
                        <a:pt x="4" y="15"/>
                      </a:lnTo>
                      <a:lnTo>
                        <a:pt x="4" y="14"/>
                      </a:lnTo>
                      <a:lnTo>
                        <a:pt x="3" y="14"/>
                      </a:lnTo>
                      <a:lnTo>
                        <a:pt x="2" y="13"/>
                      </a:lnTo>
                      <a:lnTo>
                        <a:pt x="2" y="12"/>
                      </a:lnTo>
                      <a:lnTo>
                        <a:pt x="1" y="12"/>
                      </a:lnTo>
                      <a:lnTo>
                        <a:pt x="1" y="11"/>
                      </a:lnTo>
                      <a:lnTo>
                        <a:pt x="0" y="11"/>
                      </a:lnTo>
                      <a:lnTo>
                        <a:pt x="0" y="10"/>
                      </a:lnTo>
                      <a:lnTo>
                        <a:pt x="0" y="9"/>
                      </a:lnTo>
                      <a:lnTo>
                        <a:pt x="0" y="8"/>
                      </a:lnTo>
                      <a:lnTo>
                        <a:pt x="0" y="7"/>
                      </a:lnTo>
                      <a:lnTo>
                        <a:pt x="0" y="6"/>
                      </a:lnTo>
                      <a:lnTo>
                        <a:pt x="0" y="5"/>
                      </a:lnTo>
                      <a:lnTo>
                        <a:pt x="0" y="4"/>
                      </a:lnTo>
                      <a:lnTo>
                        <a:pt x="1" y="4"/>
                      </a:lnTo>
                      <a:lnTo>
                        <a:pt x="1" y="3"/>
                      </a:lnTo>
                      <a:lnTo>
                        <a:pt x="2" y="2"/>
                      </a:lnTo>
                      <a:lnTo>
                        <a:pt x="3" y="2"/>
                      </a:lnTo>
                      <a:lnTo>
                        <a:pt x="3" y="1"/>
                      </a:lnTo>
                      <a:lnTo>
                        <a:pt x="4" y="0"/>
                      </a:lnTo>
                      <a:lnTo>
                        <a:pt x="5" y="0"/>
                      </a:lnTo>
                      <a:lnTo>
                        <a:pt x="6" y="0"/>
                      </a:lnTo>
                      <a:lnTo>
                        <a:pt x="7" y="0"/>
                      </a:lnTo>
                      <a:lnTo>
                        <a:pt x="8"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4" name="Freeform 86"/>
                <p:cNvSpPr>
                  <a:spLocks/>
                </p:cNvSpPr>
                <p:nvPr/>
              </p:nvSpPr>
              <p:spPr bwMode="auto">
                <a:xfrm>
                  <a:off x="2211" y="3570"/>
                  <a:ext cx="17" cy="17"/>
                </a:xfrm>
                <a:custGeom>
                  <a:avLst/>
                  <a:gdLst>
                    <a:gd name="T0" fmla="*/ 8 w 17"/>
                    <a:gd name="T1" fmla="*/ 0 h 17"/>
                    <a:gd name="T2" fmla="*/ 9 w 17"/>
                    <a:gd name="T3" fmla="*/ 0 h 17"/>
                    <a:gd name="T4" fmla="*/ 11 w 17"/>
                    <a:gd name="T5" fmla="*/ 0 h 17"/>
                    <a:gd name="T6" fmla="*/ 11 w 17"/>
                    <a:gd name="T7" fmla="*/ 1 h 17"/>
                    <a:gd name="T8" fmla="*/ 12 w 17"/>
                    <a:gd name="T9" fmla="*/ 1 h 17"/>
                    <a:gd name="T10" fmla="*/ 13 w 17"/>
                    <a:gd name="T11" fmla="*/ 2 h 17"/>
                    <a:gd name="T12" fmla="*/ 14 w 17"/>
                    <a:gd name="T13" fmla="*/ 3 h 17"/>
                    <a:gd name="T14" fmla="*/ 15 w 17"/>
                    <a:gd name="T15" fmla="*/ 4 h 17"/>
                    <a:gd name="T16" fmla="*/ 15 w 17"/>
                    <a:gd name="T17" fmla="*/ 5 h 17"/>
                    <a:gd name="T18" fmla="*/ 16 w 17"/>
                    <a:gd name="T19" fmla="*/ 6 h 17"/>
                    <a:gd name="T20" fmla="*/ 16 w 17"/>
                    <a:gd name="T21" fmla="*/ 8 h 17"/>
                    <a:gd name="T22" fmla="*/ 16 w 17"/>
                    <a:gd name="T23" fmla="*/ 9 h 17"/>
                    <a:gd name="T24" fmla="*/ 15 w 17"/>
                    <a:gd name="T25" fmla="*/ 10 h 17"/>
                    <a:gd name="T26" fmla="*/ 15 w 17"/>
                    <a:gd name="T27" fmla="*/ 12 h 17"/>
                    <a:gd name="T28" fmla="*/ 14 w 17"/>
                    <a:gd name="T29" fmla="*/ 12 h 17"/>
                    <a:gd name="T30" fmla="*/ 13 w 17"/>
                    <a:gd name="T31" fmla="*/ 14 h 17"/>
                    <a:gd name="T32" fmla="*/ 12 w 17"/>
                    <a:gd name="T33" fmla="*/ 14 h 17"/>
                    <a:gd name="T34" fmla="*/ 11 w 17"/>
                    <a:gd name="T35" fmla="*/ 15 h 17"/>
                    <a:gd name="T36" fmla="*/ 9 w 17"/>
                    <a:gd name="T37" fmla="*/ 16 h 17"/>
                    <a:gd name="T38" fmla="*/ 8 w 17"/>
                    <a:gd name="T39" fmla="*/ 16 h 17"/>
                    <a:gd name="T40" fmla="*/ 7 w 17"/>
                    <a:gd name="T41" fmla="*/ 16 h 17"/>
                    <a:gd name="T42" fmla="*/ 6 w 17"/>
                    <a:gd name="T43" fmla="*/ 16 h 17"/>
                    <a:gd name="T44" fmla="*/ 4 w 17"/>
                    <a:gd name="T45" fmla="*/ 15 h 17"/>
                    <a:gd name="T46" fmla="*/ 3 w 17"/>
                    <a:gd name="T47" fmla="*/ 14 h 17"/>
                    <a:gd name="T48" fmla="*/ 2 w 17"/>
                    <a:gd name="T49" fmla="*/ 14 h 17"/>
                    <a:gd name="T50" fmla="*/ 1 w 17"/>
                    <a:gd name="T51" fmla="*/ 12 h 17"/>
                    <a:gd name="T52" fmla="*/ 0 w 17"/>
                    <a:gd name="T53" fmla="*/ 12 h 17"/>
                    <a:gd name="T54" fmla="*/ 0 w 17"/>
                    <a:gd name="T55" fmla="*/ 10 h 17"/>
                    <a:gd name="T56" fmla="*/ 0 w 17"/>
                    <a:gd name="T57" fmla="*/ 10 h 17"/>
                    <a:gd name="T58" fmla="*/ 0 w 17"/>
                    <a:gd name="T59" fmla="*/ 8 h 17"/>
                    <a:gd name="T60" fmla="*/ 0 w 17"/>
                    <a:gd name="T61" fmla="*/ 7 h 17"/>
                    <a:gd name="T62" fmla="*/ 0 w 17"/>
                    <a:gd name="T63" fmla="*/ 6 h 17"/>
                    <a:gd name="T64" fmla="*/ 0 w 17"/>
                    <a:gd name="T65" fmla="*/ 4 h 17"/>
                    <a:gd name="T66" fmla="*/ 1 w 17"/>
                    <a:gd name="T67" fmla="*/ 4 h 17"/>
                    <a:gd name="T68" fmla="*/ 2 w 17"/>
                    <a:gd name="T69" fmla="*/ 2 h 17"/>
                    <a:gd name="T70" fmla="*/ 3 w 17"/>
                    <a:gd name="T71" fmla="*/ 2 h 17"/>
                    <a:gd name="T72" fmla="*/ 3 w 17"/>
                    <a:gd name="T73" fmla="*/ 1 h 17"/>
                    <a:gd name="T74" fmla="*/ 4 w 17"/>
                    <a:gd name="T75" fmla="*/ 0 h 17"/>
                    <a:gd name="T76" fmla="*/ 5 w 17"/>
                    <a:gd name="T77" fmla="*/ 0 h 17"/>
                    <a:gd name="T78" fmla="*/ 6 w 17"/>
                    <a:gd name="T79" fmla="*/ 0 h 17"/>
                    <a:gd name="T80" fmla="*/ 8 w 17"/>
                    <a:gd name="T81" fmla="*/ 0 h 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
                    <a:gd name="T124" fmla="*/ 0 h 17"/>
                    <a:gd name="T125" fmla="*/ 17 w 17"/>
                    <a:gd name="T126" fmla="*/ 17 h 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 h="17">
                      <a:moveTo>
                        <a:pt x="8" y="0"/>
                      </a:moveTo>
                      <a:lnTo>
                        <a:pt x="8" y="0"/>
                      </a:lnTo>
                      <a:lnTo>
                        <a:pt x="9" y="0"/>
                      </a:lnTo>
                      <a:lnTo>
                        <a:pt x="10" y="0"/>
                      </a:lnTo>
                      <a:lnTo>
                        <a:pt x="11" y="0"/>
                      </a:lnTo>
                      <a:lnTo>
                        <a:pt x="11" y="1"/>
                      </a:lnTo>
                      <a:lnTo>
                        <a:pt x="12" y="1"/>
                      </a:lnTo>
                      <a:lnTo>
                        <a:pt x="12" y="2"/>
                      </a:lnTo>
                      <a:lnTo>
                        <a:pt x="13" y="2"/>
                      </a:lnTo>
                      <a:lnTo>
                        <a:pt x="14" y="3"/>
                      </a:lnTo>
                      <a:lnTo>
                        <a:pt x="14" y="4"/>
                      </a:lnTo>
                      <a:lnTo>
                        <a:pt x="15" y="4"/>
                      </a:lnTo>
                      <a:lnTo>
                        <a:pt x="15" y="5"/>
                      </a:lnTo>
                      <a:lnTo>
                        <a:pt x="16" y="6"/>
                      </a:lnTo>
                      <a:lnTo>
                        <a:pt x="16" y="7"/>
                      </a:lnTo>
                      <a:lnTo>
                        <a:pt x="16" y="8"/>
                      </a:lnTo>
                      <a:lnTo>
                        <a:pt x="16" y="9"/>
                      </a:lnTo>
                      <a:lnTo>
                        <a:pt x="16" y="10"/>
                      </a:lnTo>
                      <a:lnTo>
                        <a:pt x="15" y="10"/>
                      </a:lnTo>
                      <a:lnTo>
                        <a:pt x="15" y="11"/>
                      </a:lnTo>
                      <a:lnTo>
                        <a:pt x="15" y="12"/>
                      </a:lnTo>
                      <a:lnTo>
                        <a:pt x="14" y="12"/>
                      </a:lnTo>
                      <a:lnTo>
                        <a:pt x="13" y="13"/>
                      </a:lnTo>
                      <a:lnTo>
                        <a:pt x="13" y="14"/>
                      </a:lnTo>
                      <a:lnTo>
                        <a:pt x="12" y="14"/>
                      </a:lnTo>
                      <a:lnTo>
                        <a:pt x="11" y="15"/>
                      </a:lnTo>
                      <a:lnTo>
                        <a:pt x="10" y="16"/>
                      </a:lnTo>
                      <a:lnTo>
                        <a:pt x="9" y="16"/>
                      </a:lnTo>
                      <a:lnTo>
                        <a:pt x="8" y="16"/>
                      </a:lnTo>
                      <a:lnTo>
                        <a:pt x="7" y="16"/>
                      </a:lnTo>
                      <a:lnTo>
                        <a:pt x="6" y="16"/>
                      </a:lnTo>
                      <a:lnTo>
                        <a:pt x="5" y="16"/>
                      </a:lnTo>
                      <a:lnTo>
                        <a:pt x="4" y="15"/>
                      </a:lnTo>
                      <a:lnTo>
                        <a:pt x="3" y="14"/>
                      </a:lnTo>
                      <a:lnTo>
                        <a:pt x="2" y="14"/>
                      </a:lnTo>
                      <a:lnTo>
                        <a:pt x="2" y="13"/>
                      </a:lnTo>
                      <a:lnTo>
                        <a:pt x="1" y="12"/>
                      </a:lnTo>
                      <a:lnTo>
                        <a:pt x="0" y="12"/>
                      </a:lnTo>
                      <a:lnTo>
                        <a:pt x="0" y="11"/>
                      </a:lnTo>
                      <a:lnTo>
                        <a:pt x="0" y="10"/>
                      </a:lnTo>
                      <a:lnTo>
                        <a:pt x="0" y="9"/>
                      </a:lnTo>
                      <a:lnTo>
                        <a:pt x="0" y="8"/>
                      </a:lnTo>
                      <a:lnTo>
                        <a:pt x="0" y="7"/>
                      </a:lnTo>
                      <a:lnTo>
                        <a:pt x="0" y="6"/>
                      </a:lnTo>
                      <a:lnTo>
                        <a:pt x="0" y="5"/>
                      </a:lnTo>
                      <a:lnTo>
                        <a:pt x="0" y="4"/>
                      </a:lnTo>
                      <a:lnTo>
                        <a:pt x="1" y="4"/>
                      </a:lnTo>
                      <a:lnTo>
                        <a:pt x="1" y="3"/>
                      </a:lnTo>
                      <a:lnTo>
                        <a:pt x="2" y="2"/>
                      </a:lnTo>
                      <a:lnTo>
                        <a:pt x="3" y="2"/>
                      </a:lnTo>
                      <a:lnTo>
                        <a:pt x="3" y="1"/>
                      </a:lnTo>
                      <a:lnTo>
                        <a:pt x="4" y="1"/>
                      </a:lnTo>
                      <a:lnTo>
                        <a:pt x="4" y="0"/>
                      </a:lnTo>
                      <a:lnTo>
                        <a:pt x="5" y="0"/>
                      </a:lnTo>
                      <a:lnTo>
                        <a:pt x="6" y="0"/>
                      </a:lnTo>
                      <a:lnTo>
                        <a:pt x="7" y="0"/>
                      </a:lnTo>
                      <a:lnTo>
                        <a:pt x="8"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5" name="Freeform 87"/>
                <p:cNvSpPr>
                  <a:spLocks/>
                </p:cNvSpPr>
                <p:nvPr/>
              </p:nvSpPr>
              <p:spPr bwMode="auto">
                <a:xfrm>
                  <a:off x="2236" y="3538"/>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6" name="Line 88"/>
                <p:cNvSpPr>
                  <a:spLocks noChangeShapeType="1"/>
                </p:cNvSpPr>
                <p:nvPr/>
              </p:nvSpPr>
              <p:spPr bwMode="auto">
                <a:xfrm flipV="1">
                  <a:off x="2555" y="3516"/>
                  <a:ext cx="19" cy="10"/>
                </a:xfrm>
                <a:prstGeom prst="line">
                  <a:avLst/>
                </a:prstGeom>
                <a:noFill/>
                <a:ln w="12700">
                  <a:solidFill>
                    <a:srgbClr val="000000"/>
                  </a:solidFill>
                  <a:round/>
                  <a:headEnd type="none" w="sm" len="sm"/>
                  <a:tailEnd type="none" w="sm" len="sm"/>
                </a:ln>
              </p:spPr>
              <p:txBody>
                <a:bodyPr wrap="none" anchor="ctr">
                  <a:prstTxWarp prst="textNoShape">
                    <a:avLst/>
                  </a:prstTxWarp>
                </a:bodyPr>
                <a:lstStyle/>
                <a:p>
                  <a:endParaRPr lang="en-US"/>
                </a:p>
              </p:txBody>
            </p:sp>
            <p:sp>
              <p:nvSpPr>
                <p:cNvPr id="17467" name="Line 89"/>
                <p:cNvSpPr>
                  <a:spLocks noChangeShapeType="1"/>
                </p:cNvSpPr>
                <p:nvPr/>
              </p:nvSpPr>
              <p:spPr bwMode="auto">
                <a:xfrm flipV="1">
                  <a:off x="2187" y="3516"/>
                  <a:ext cx="19" cy="10"/>
                </a:xfrm>
                <a:prstGeom prst="line">
                  <a:avLst/>
                </a:prstGeom>
                <a:noFill/>
                <a:ln w="12700">
                  <a:solidFill>
                    <a:srgbClr val="000000"/>
                  </a:solidFill>
                  <a:round/>
                  <a:headEnd type="none" w="sm" len="sm"/>
                  <a:tailEnd type="none" w="sm" len="sm"/>
                </a:ln>
              </p:spPr>
              <p:txBody>
                <a:bodyPr wrap="none" anchor="ctr">
                  <a:prstTxWarp prst="textNoShape">
                    <a:avLst/>
                  </a:prstTxWarp>
                </a:bodyPr>
                <a:lstStyle/>
                <a:p>
                  <a:endParaRPr lang="en-US"/>
                </a:p>
              </p:txBody>
            </p:sp>
            <p:sp>
              <p:nvSpPr>
                <p:cNvPr id="17468" name="Line 90"/>
                <p:cNvSpPr>
                  <a:spLocks noChangeShapeType="1"/>
                </p:cNvSpPr>
                <p:nvPr/>
              </p:nvSpPr>
              <p:spPr bwMode="auto">
                <a:xfrm flipV="1">
                  <a:off x="2555" y="3626"/>
                  <a:ext cx="19" cy="10"/>
                </a:xfrm>
                <a:prstGeom prst="line">
                  <a:avLst/>
                </a:prstGeom>
                <a:noFill/>
                <a:ln w="12700">
                  <a:solidFill>
                    <a:srgbClr val="000000"/>
                  </a:solidFill>
                  <a:round/>
                  <a:headEnd type="none" w="sm" len="sm"/>
                  <a:tailEnd type="none" w="sm" len="sm"/>
                </a:ln>
              </p:spPr>
              <p:txBody>
                <a:bodyPr wrap="none" anchor="ctr">
                  <a:prstTxWarp prst="textNoShape">
                    <a:avLst/>
                  </a:prstTxWarp>
                </a:bodyPr>
                <a:lstStyle/>
                <a:p>
                  <a:endParaRPr lang="en-US"/>
                </a:p>
              </p:txBody>
            </p:sp>
            <p:sp>
              <p:nvSpPr>
                <p:cNvPr id="17469" name="AutoShape 91"/>
                <p:cNvSpPr>
                  <a:spLocks noChangeArrowheads="1"/>
                </p:cNvSpPr>
                <p:nvPr/>
              </p:nvSpPr>
              <p:spPr bwMode="auto">
                <a:xfrm>
                  <a:off x="2225" y="3434"/>
                  <a:ext cx="450" cy="79"/>
                </a:xfrm>
                <a:prstGeom prst="parallelogram">
                  <a:avLst>
                    <a:gd name="adj" fmla="val 142379"/>
                  </a:avLst>
                </a:prstGeom>
                <a:solidFill>
                  <a:srgbClr val="EAEC5E"/>
                </a:solidFill>
                <a:ln w="12700">
                  <a:solidFill>
                    <a:srgbClr val="5F5F5F"/>
                  </a:solidFill>
                  <a:miter lim="800000"/>
                  <a:headEnd/>
                  <a:tailEnd/>
                </a:ln>
              </p:spPr>
              <p:txBody>
                <a:bodyPr wrap="none" anchor="ctr">
                  <a:prstTxWarp prst="textNoShape">
                    <a:avLst/>
                  </a:prstTxWarp>
                </a:bodyPr>
                <a:lstStyle/>
                <a:p>
                  <a:endParaRPr lang="en-US"/>
                </a:p>
              </p:txBody>
            </p:sp>
            <p:sp>
              <p:nvSpPr>
                <p:cNvPr id="17470" name="Freeform 92"/>
                <p:cNvSpPr>
                  <a:spLocks/>
                </p:cNvSpPr>
                <p:nvPr/>
              </p:nvSpPr>
              <p:spPr bwMode="auto">
                <a:xfrm>
                  <a:off x="2557" y="3433"/>
                  <a:ext cx="126" cy="195"/>
                </a:xfrm>
                <a:custGeom>
                  <a:avLst/>
                  <a:gdLst>
                    <a:gd name="T0" fmla="*/ 0 w 126"/>
                    <a:gd name="T1" fmla="*/ 194 h 195"/>
                    <a:gd name="T2" fmla="*/ 125 w 126"/>
                    <a:gd name="T3" fmla="*/ 86 h 195"/>
                    <a:gd name="T4" fmla="*/ 121 w 126"/>
                    <a:gd name="T5" fmla="*/ 0 h 195"/>
                    <a:gd name="T6" fmla="*/ 6 w 126"/>
                    <a:gd name="T7" fmla="*/ 92 h 195"/>
                    <a:gd name="T8" fmla="*/ 0 60000 65536"/>
                    <a:gd name="T9" fmla="*/ 0 60000 65536"/>
                    <a:gd name="T10" fmla="*/ 0 60000 65536"/>
                    <a:gd name="T11" fmla="*/ 0 60000 65536"/>
                    <a:gd name="T12" fmla="*/ 0 w 126"/>
                    <a:gd name="T13" fmla="*/ 0 h 195"/>
                    <a:gd name="T14" fmla="*/ 126 w 126"/>
                    <a:gd name="T15" fmla="*/ 195 h 195"/>
                  </a:gdLst>
                  <a:ahLst/>
                  <a:cxnLst>
                    <a:cxn ang="T8">
                      <a:pos x="T0" y="T1"/>
                    </a:cxn>
                    <a:cxn ang="T9">
                      <a:pos x="T2" y="T3"/>
                    </a:cxn>
                    <a:cxn ang="T10">
                      <a:pos x="T4" y="T5"/>
                    </a:cxn>
                    <a:cxn ang="T11">
                      <a:pos x="T6" y="T7"/>
                    </a:cxn>
                  </a:cxnLst>
                  <a:rect l="T12" t="T13" r="T14" b="T15"/>
                  <a:pathLst>
                    <a:path w="126" h="195">
                      <a:moveTo>
                        <a:pt x="0" y="194"/>
                      </a:moveTo>
                      <a:lnTo>
                        <a:pt x="125" y="86"/>
                      </a:lnTo>
                      <a:lnTo>
                        <a:pt x="121" y="0"/>
                      </a:lnTo>
                      <a:lnTo>
                        <a:pt x="6" y="92"/>
                      </a:lnTo>
                    </a:path>
                  </a:pathLst>
                </a:custGeom>
                <a:solidFill>
                  <a:srgbClr val="FAFD00"/>
                </a:solidFill>
                <a:ln w="12700" cap="rnd">
                  <a:solidFill>
                    <a:srgbClr val="5F5F5F"/>
                  </a:solidFill>
                  <a:round/>
                  <a:headEnd type="none" w="sm" len="sm"/>
                  <a:tailEnd type="none" w="sm" len="sm"/>
                </a:ln>
              </p:spPr>
              <p:txBody>
                <a:bodyPr>
                  <a:prstTxWarp prst="textNoShape">
                    <a:avLst/>
                  </a:prstTxWarp>
                </a:bodyPr>
                <a:lstStyle/>
                <a:p>
                  <a:endParaRPr lang="en-US"/>
                </a:p>
              </p:txBody>
            </p:sp>
            <p:sp>
              <p:nvSpPr>
                <p:cNvPr id="17471" name="Line 93"/>
                <p:cNvSpPr>
                  <a:spLocks noChangeShapeType="1"/>
                </p:cNvSpPr>
                <p:nvPr/>
              </p:nvSpPr>
              <p:spPr bwMode="auto">
                <a:xfrm>
                  <a:off x="2564" y="3525"/>
                  <a:ext cx="0" cy="97"/>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grpSp>
          <p:sp>
            <p:nvSpPr>
              <p:cNvPr id="17430" name="Freeform 94"/>
              <p:cNvSpPr>
                <a:spLocks/>
              </p:cNvSpPr>
              <p:nvPr/>
            </p:nvSpPr>
            <p:spPr bwMode="auto">
              <a:xfrm>
                <a:off x="2678" y="2887"/>
                <a:ext cx="437" cy="583"/>
              </a:xfrm>
              <a:custGeom>
                <a:avLst/>
                <a:gdLst>
                  <a:gd name="T0" fmla="*/ 436 w 437"/>
                  <a:gd name="T1" fmla="*/ 0 h 583"/>
                  <a:gd name="T2" fmla="*/ 318 w 437"/>
                  <a:gd name="T3" fmla="*/ 91 h 583"/>
                  <a:gd name="T4" fmla="*/ 263 w 437"/>
                  <a:gd name="T5" fmla="*/ 209 h 583"/>
                  <a:gd name="T6" fmla="*/ 254 w 437"/>
                  <a:gd name="T7" fmla="*/ 309 h 583"/>
                  <a:gd name="T8" fmla="*/ 254 w 437"/>
                  <a:gd name="T9" fmla="*/ 400 h 583"/>
                  <a:gd name="T10" fmla="*/ 236 w 437"/>
                  <a:gd name="T11" fmla="*/ 482 h 583"/>
                  <a:gd name="T12" fmla="*/ 181 w 437"/>
                  <a:gd name="T13" fmla="*/ 518 h 583"/>
                  <a:gd name="T14" fmla="*/ 109 w 437"/>
                  <a:gd name="T15" fmla="*/ 536 h 583"/>
                  <a:gd name="T16" fmla="*/ 27 w 437"/>
                  <a:gd name="T17" fmla="*/ 573 h 583"/>
                  <a:gd name="T18" fmla="*/ 0 w 437"/>
                  <a:gd name="T19" fmla="*/ 582 h 5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7"/>
                  <a:gd name="T31" fmla="*/ 0 h 583"/>
                  <a:gd name="T32" fmla="*/ 437 w 437"/>
                  <a:gd name="T33" fmla="*/ 583 h 5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7" h="583">
                    <a:moveTo>
                      <a:pt x="436" y="0"/>
                    </a:moveTo>
                    <a:lnTo>
                      <a:pt x="318" y="91"/>
                    </a:lnTo>
                    <a:lnTo>
                      <a:pt x="263" y="209"/>
                    </a:lnTo>
                    <a:lnTo>
                      <a:pt x="254" y="309"/>
                    </a:lnTo>
                    <a:lnTo>
                      <a:pt x="254" y="400"/>
                    </a:lnTo>
                    <a:lnTo>
                      <a:pt x="236" y="482"/>
                    </a:lnTo>
                    <a:lnTo>
                      <a:pt x="181" y="518"/>
                    </a:lnTo>
                    <a:lnTo>
                      <a:pt x="109" y="536"/>
                    </a:lnTo>
                    <a:lnTo>
                      <a:pt x="27" y="573"/>
                    </a:lnTo>
                    <a:lnTo>
                      <a:pt x="0" y="582"/>
                    </a:lnTo>
                  </a:path>
                </a:pathLst>
              </a:custGeom>
              <a:noFill/>
              <a:ln w="25400" cap="rnd">
                <a:solidFill>
                  <a:srgbClr val="000000"/>
                </a:solidFill>
                <a:round/>
                <a:headEnd type="none" w="sm" len="sm"/>
                <a:tailEnd type="none" w="sm" len="sm"/>
              </a:ln>
            </p:spPr>
            <p:txBody>
              <a:bodyPr>
                <a:prstTxWarp prst="textNoShape">
                  <a:avLst/>
                </a:prstTxWarp>
              </a:bodyPr>
              <a:lstStyle/>
              <a:p>
                <a:endParaRPr lang="en-US"/>
              </a:p>
            </p:txBody>
          </p:sp>
        </p:grpSp>
      </p:grpSp>
      <p:sp>
        <p:nvSpPr>
          <p:cNvPr id="96" name="Date Placeholder 95"/>
          <p:cNvSpPr>
            <a:spLocks noGrp="1"/>
          </p:cNvSpPr>
          <p:nvPr>
            <p:ph type="dt" sz="half" idx="10"/>
          </p:nvPr>
        </p:nvSpPr>
        <p:spPr/>
        <p:txBody>
          <a:bodyPr/>
          <a:lstStyle/>
          <a:p>
            <a:fld id="{6340B623-7A6F-5B40-9CD2-3D747B210A50}" type="datetime1">
              <a:rPr lang="en-US" smtClean="0"/>
              <a:t>7/8/13</a:t>
            </a:fld>
            <a:endParaRPr lang="en-US"/>
          </a:p>
        </p:txBody>
      </p:sp>
      <p:sp>
        <p:nvSpPr>
          <p:cNvPr id="98" name="Footer Placeholder 97"/>
          <p:cNvSpPr>
            <a:spLocks noGrp="1"/>
          </p:cNvSpPr>
          <p:nvPr>
            <p:ph type="ftr" sz="quarter" idx="11"/>
          </p:nvPr>
        </p:nvSpPr>
        <p:spPr/>
        <p:txBody>
          <a:bodyPr/>
          <a:lstStyle/>
          <a:p>
            <a:r>
              <a:rPr lang="en-US" smtClean="0"/>
              <a:t>Concepts in High Precision Data Analysis</a:t>
            </a:r>
            <a:endParaRPr lang="en-US"/>
          </a:p>
        </p:txBody>
      </p:sp>
    </p:spTree>
  </p:cSld>
  <p:clrMapOvr>
    <a:masterClrMapping/>
  </p:clrMapOvr>
  <p:transition xmlns:p14="http://schemas.microsoft.com/office/powerpoint/2010/main">
    <p:pull dir="rd"/>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a:srcRect/>
          <a:stretch>
            <a:fillRect/>
          </a:stretch>
        </p:blipFill>
        <p:spPr bwMode="auto">
          <a:xfrm>
            <a:off x="0" y="228600"/>
            <a:ext cx="5978525" cy="6400800"/>
          </a:xfrm>
          <a:prstGeom prst="rect">
            <a:avLst/>
          </a:prstGeom>
          <a:noFill/>
          <a:ln w="9525">
            <a:noFill/>
            <a:round/>
            <a:headEnd/>
            <a:tailEnd/>
          </a:ln>
        </p:spPr>
      </p:pic>
      <p:sp>
        <p:nvSpPr>
          <p:cNvPr id="52227" name="Text Box 4"/>
          <p:cNvSpPr txBox="1">
            <a:spLocks noChangeArrowheads="1"/>
          </p:cNvSpPr>
          <p:nvPr/>
        </p:nvSpPr>
        <p:spPr bwMode="auto">
          <a:xfrm>
            <a:off x="6248400" y="685800"/>
            <a:ext cx="2438400" cy="5273753"/>
          </a:xfrm>
          <a:prstGeom prst="rect">
            <a:avLst/>
          </a:prstGeom>
          <a:noFill/>
          <a:ln w="9525">
            <a:noFill/>
            <a:miter lim="800000"/>
            <a:headEnd/>
            <a:tailEnd/>
          </a:ln>
        </p:spPr>
        <p:txBody>
          <a:bodyPr>
            <a:prstTxWarp prst="textNoShape">
              <a:avLst/>
            </a:prstTxWarp>
            <a:spAutoFit/>
          </a:bodyPr>
          <a:lstStyle/>
          <a:p>
            <a:r>
              <a:rPr lang="en-US" sz="2200" dirty="0">
                <a:solidFill>
                  <a:schemeClr val="accent1"/>
                </a:solidFill>
                <a:latin typeface="Tahoma" charset="0"/>
              </a:rPr>
              <a:t>GPS Satellite</a:t>
            </a:r>
            <a:endParaRPr lang="en-US" sz="2200" dirty="0">
              <a:latin typeface="Tahoma" charset="0"/>
            </a:endParaRPr>
          </a:p>
          <a:p>
            <a:endParaRPr lang="en-US" dirty="0"/>
          </a:p>
          <a:p>
            <a:pPr>
              <a:lnSpc>
                <a:spcPct val="110000"/>
              </a:lnSpc>
            </a:pPr>
            <a:r>
              <a:rPr lang="en-US" sz="1800" dirty="0">
                <a:latin typeface="Tahoma" charset="0"/>
              </a:rPr>
              <a:t>Limits to model are non-gravitational accelerations due to solar and </a:t>
            </a:r>
            <a:r>
              <a:rPr lang="en-US" sz="1800" dirty="0" smtClean="0">
                <a:latin typeface="Tahoma" charset="0"/>
              </a:rPr>
              <a:t>Earth radiation</a:t>
            </a:r>
            <a:r>
              <a:rPr lang="en-US" sz="1800" dirty="0">
                <a:latin typeface="Tahoma" charset="0"/>
              </a:rPr>
              <a:t>, unbalanced thrusts, and outgassing; and non-spherical antenna </a:t>
            </a:r>
            <a:r>
              <a:rPr lang="en-US" sz="1800" dirty="0" smtClean="0">
                <a:latin typeface="Tahoma" charset="0"/>
              </a:rPr>
              <a:t>pattern</a:t>
            </a:r>
          </a:p>
          <a:p>
            <a:pPr>
              <a:lnSpc>
                <a:spcPct val="110000"/>
              </a:lnSpc>
            </a:pPr>
            <a:endParaRPr lang="en-US" dirty="0" smtClean="0">
              <a:latin typeface="Tahoma" charset="0"/>
            </a:endParaRPr>
          </a:p>
          <a:p>
            <a:pPr>
              <a:lnSpc>
                <a:spcPct val="110000"/>
              </a:lnSpc>
            </a:pPr>
            <a:r>
              <a:rPr lang="en-US" sz="1800" dirty="0" smtClean="0">
                <a:latin typeface="Tahoma" charset="0"/>
              </a:rPr>
              <a:t>Modeling of these effects </a:t>
            </a:r>
            <a:r>
              <a:rPr lang="en-US" dirty="0" smtClean="0">
                <a:latin typeface="Tahoma" charset="0"/>
              </a:rPr>
              <a:t>has improved, but for global analyses remain a problem</a:t>
            </a:r>
            <a:endParaRPr lang="en-US" sz="1800" dirty="0">
              <a:latin typeface="Tahoma" charset="0"/>
            </a:endParaRPr>
          </a:p>
        </p:txBody>
      </p:sp>
      <p:sp>
        <p:nvSpPr>
          <p:cNvPr id="4" name="Date Placeholder 3"/>
          <p:cNvSpPr>
            <a:spLocks noGrp="1"/>
          </p:cNvSpPr>
          <p:nvPr>
            <p:ph type="dt" sz="half" idx="10"/>
          </p:nvPr>
        </p:nvSpPr>
        <p:spPr/>
        <p:txBody>
          <a:bodyPr/>
          <a:lstStyle/>
          <a:p>
            <a:fld id="{B7B979C9-0C29-034B-B259-1D3ECFE5D060}" type="datetime1">
              <a:rPr lang="en-US" smtClean="0"/>
              <a:t>7/8/13</a:t>
            </a:fld>
            <a:endParaRPr lang="en-US"/>
          </a:p>
        </p:txBody>
      </p:sp>
      <p:sp>
        <p:nvSpPr>
          <p:cNvPr id="6" name="Footer Placeholder 5"/>
          <p:cNvSpPr>
            <a:spLocks noGrp="1"/>
          </p:cNvSpPr>
          <p:nvPr>
            <p:ph type="ftr" sz="quarter" idx="11"/>
          </p:nvPr>
        </p:nvSpPr>
        <p:spPr/>
        <p:txBody>
          <a:bodyPr/>
          <a:lstStyle/>
          <a:p>
            <a:r>
              <a:rPr lang="en-US" smtClean="0"/>
              <a:t>Concepts in High Precision Data Analysis</a:t>
            </a: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457200" y="-19050"/>
            <a:ext cx="8382000" cy="5862320"/>
          </a:xfrm>
          <a:prstGeom prst="rect">
            <a:avLst/>
          </a:prstGeom>
        </p:spPr>
      </p:pic>
      <p:sp>
        <p:nvSpPr>
          <p:cNvPr id="54275" name="Text Box 5"/>
          <p:cNvSpPr txBox="1">
            <a:spLocks noChangeArrowheads="1"/>
          </p:cNvSpPr>
          <p:nvPr/>
        </p:nvSpPr>
        <p:spPr bwMode="auto">
          <a:xfrm>
            <a:off x="1219200" y="5715000"/>
            <a:ext cx="6858000" cy="384175"/>
          </a:xfrm>
          <a:prstGeom prst="rect">
            <a:avLst/>
          </a:prstGeom>
          <a:noFill/>
          <a:ln w="9525">
            <a:noFill/>
            <a:miter lim="800000"/>
            <a:headEnd/>
            <a:tailEnd/>
          </a:ln>
        </p:spPr>
        <p:txBody>
          <a:bodyPr>
            <a:prstTxWarp prst="textNoShape">
              <a:avLst/>
            </a:prstTxWarp>
            <a:spAutoFit/>
          </a:bodyPr>
          <a:lstStyle/>
          <a:p>
            <a:endParaRPr lang="en-US"/>
          </a:p>
        </p:txBody>
      </p:sp>
      <p:sp>
        <p:nvSpPr>
          <p:cNvPr id="54276" name="Rectangle 6"/>
          <p:cNvSpPr>
            <a:spLocks noChangeArrowheads="1"/>
          </p:cNvSpPr>
          <p:nvPr/>
        </p:nvSpPr>
        <p:spPr bwMode="auto">
          <a:xfrm>
            <a:off x="457200" y="5758904"/>
            <a:ext cx="5943600" cy="671722"/>
          </a:xfrm>
          <a:prstGeom prst="rect">
            <a:avLst/>
          </a:prstGeom>
          <a:noFill/>
          <a:ln w="9525">
            <a:noFill/>
            <a:miter lim="800000"/>
            <a:headEnd/>
            <a:tailEnd/>
          </a:ln>
        </p:spPr>
        <p:txBody>
          <a:bodyPr wrap="square">
            <a:prstTxWarp prst="textNoShape">
              <a:avLst/>
            </a:prstTxWarp>
            <a:spAutoFit/>
          </a:bodyPr>
          <a:lstStyle/>
          <a:p>
            <a:pPr>
              <a:lnSpc>
                <a:spcPct val="105000"/>
              </a:lnSpc>
            </a:pPr>
            <a:r>
              <a:rPr lang="en-US" sz="1800" dirty="0">
                <a:latin typeface="Tahoma" charset="0"/>
              </a:rPr>
              <a:t>Quality of IGS Final Orbits   1994-</a:t>
            </a:r>
            <a:r>
              <a:rPr lang="en-US" sz="1800" dirty="0" smtClean="0">
                <a:latin typeface="Tahoma" charset="0"/>
              </a:rPr>
              <a:t>2011/</a:t>
            </a:r>
            <a:r>
              <a:rPr lang="en-US" dirty="0" smtClean="0">
                <a:latin typeface="Tahoma" charset="0"/>
              </a:rPr>
              <a:t>07</a:t>
            </a:r>
            <a:endParaRPr lang="en-US" sz="1800" dirty="0" smtClean="0">
              <a:latin typeface="Tahoma" charset="0"/>
            </a:endParaRPr>
          </a:p>
          <a:p>
            <a:pPr>
              <a:lnSpc>
                <a:spcPct val="105000"/>
              </a:lnSpc>
            </a:pPr>
            <a:r>
              <a:rPr lang="en-US" sz="1800" dirty="0">
                <a:latin typeface="Tahoma" charset="0"/>
              </a:rPr>
              <a:t>   </a:t>
            </a:r>
            <a:r>
              <a:rPr lang="en-US" sz="1600" dirty="0">
                <a:latin typeface="Tahoma" charset="0"/>
              </a:rPr>
              <a:t>20 mm = 1 ppb</a:t>
            </a:r>
            <a:r>
              <a:rPr lang="en-US" sz="1800" dirty="0" smtClean="0">
                <a:latin typeface="Tahoma" charset="0"/>
              </a:rPr>
              <a:t>                   </a:t>
            </a:r>
            <a:r>
              <a:rPr lang="en-US" sz="1600" dirty="0" smtClean="0"/>
              <a:t>Source</a:t>
            </a:r>
            <a:r>
              <a:rPr lang="en-US" sz="1600" dirty="0"/>
              <a:t>: http://</a:t>
            </a:r>
            <a:r>
              <a:rPr lang="en-US" sz="1600" dirty="0" err="1"/>
              <a:t>acc.igs.org</a:t>
            </a:r>
            <a:endParaRPr lang="en-US" sz="1600" dirty="0"/>
          </a:p>
        </p:txBody>
      </p:sp>
      <p:sp>
        <p:nvSpPr>
          <p:cNvPr id="5" name="Date Placeholder 4"/>
          <p:cNvSpPr>
            <a:spLocks noGrp="1"/>
          </p:cNvSpPr>
          <p:nvPr>
            <p:ph type="dt" sz="half" idx="10"/>
          </p:nvPr>
        </p:nvSpPr>
        <p:spPr/>
        <p:txBody>
          <a:bodyPr/>
          <a:lstStyle/>
          <a:p>
            <a:fld id="{4DE06230-17C7-7240-A125-D1B379F65B9C}" type="datetime1">
              <a:rPr lang="en-US" smtClean="0"/>
              <a:t>7/8/13</a:t>
            </a:fld>
            <a:endParaRPr lang="en-US"/>
          </a:p>
        </p:txBody>
      </p:sp>
      <p:sp>
        <p:nvSpPr>
          <p:cNvPr id="7" name="Footer Placeholder 6"/>
          <p:cNvSpPr>
            <a:spLocks noGrp="1"/>
          </p:cNvSpPr>
          <p:nvPr>
            <p:ph type="ftr" sz="quarter" idx="11"/>
          </p:nvPr>
        </p:nvSpPr>
        <p:spPr/>
        <p:txBody>
          <a:bodyPr/>
          <a:lstStyle/>
          <a:p>
            <a:r>
              <a:rPr lang="en-US" smtClean="0"/>
              <a:t>Concepts in High Precision Data Analysis</a:t>
            </a:r>
            <a:endParaRPr lang="en-US"/>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z="3000" b="0"/>
              <a:t>Limits of GPS Accuracy</a:t>
            </a:r>
            <a:endParaRPr lang="en-US" sz="2800"/>
          </a:p>
        </p:txBody>
      </p:sp>
      <p:sp>
        <p:nvSpPr>
          <p:cNvPr id="58371" name="Rectangle 3"/>
          <p:cNvSpPr>
            <a:spLocks noGrp="1" noChangeArrowheads="1"/>
          </p:cNvSpPr>
          <p:nvPr>
            <p:ph type="body" idx="1"/>
          </p:nvPr>
        </p:nvSpPr>
        <p:spPr/>
        <p:txBody>
          <a:bodyPr/>
          <a:lstStyle/>
          <a:p>
            <a:pPr marL="342900" indent="-342900" defTabSz="914400">
              <a:lnSpc>
                <a:spcPct val="84000"/>
              </a:lnSpc>
            </a:pPr>
            <a:r>
              <a:rPr lang="en-US" sz="1900" b="0"/>
              <a:t>Signal propagation effects</a:t>
            </a:r>
          </a:p>
          <a:p>
            <a:pPr marL="742950" lvl="1" indent="-285750" defTabSz="914400">
              <a:lnSpc>
                <a:spcPct val="84000"/>
              </a:lnSpc>
            </a:pPr>
            <a:r>
              <a:rPr lang="en-US" sz="1900" b="0"/>
              <a:t>Signal scattering ( antenna phase center / multipath ) </a:t>
            </a:r>
          </a:p>
          <a:p>
            <a:pPr marL="742950" lvl="1" indent="-285750" defTabSz="914400">
              <a:lnSpc>
                <a:spcPct val="84000"/>
              </a:lnSpc>
            </a:pPr>
            <a:r>
              <a:rPr lang="en-US" sz="1900" b="0"/>
              <a:t>Atmospheric delay (mainly water vapor)</a:t>
            </a:r>
          </a:p>
          <a:p>
            <a:pPr marL="742950" lvl="1" indent="-285750" defTabSz="914400">
              <a:lnSpc>
                <a:spcPct val="84000"/>
              </a:lnSpc>
            </a:pPr>
            <a:r>
              <a:rPr lang="en-US" sz="1900" b="0"/>
              <a:t>Ionospheric effects</a:t>
            </a:r>
          </a:p>
          <a:p>
            <a:pPr marL="742950" lvl="1" indent="-285750" defTabSz="914400">
              <a:lnSpc>
                <a:spcPct val="84000"/>
              </a:lnSpc>
            </a:pPr>
            <a:r>
              <a:rPr lang="en-US" sz="1900" b="0"/>
              <a:t>Receiver noise</a:t>
            </a:r>
          </a:p>
          <a:p>
            <a:pPr marL="342900" indent="-342900" defTabSz="914400">
              <a:lnSpc>
                <a:spcPct val="84000"/>
              </a:lnSpc>
              <a:spcBef>
                <a:spcPct val="80000"/>
              </a:spcBef>
            </a:pPr>
            <a:r>
              <a:rPr lang="en-US" sz="1900" b="0"/>
              <a:t>Unmodeled motions of the station</a:t>
            </a:r>
          </a:p>
          <a:p>
            <a:pPr marL="742950" lvl="1" indent="-285750" defTabSz="914400">
              <a:lnSpc>
                <a:spcPct val="84000"/>
              </a:lnSpc>
            </a:pPr>
            <a:r>
              <a:rPr lang="en-US" sz="1900" b="0"/>
              <a:t>Monument instability</a:t>
            </a:r>
          </a:p>
          <a:p>
            <a:pPr marL="742950" lvl="1" indent="-285750" defTabSz="914400">
              <a:lnSpc>
                <a:spcPct val="84000"/>
              </a:lnSpc>
            </a:pPr>
            <a:r>
              <a:rPr lang="en-US" sz="1900" b="0"/>
              <a:t>Loading of the crust by atmosphere, oceans, and surface water</a:t>
            </a:r>
          </a:p>
          <a:p>
            <a:pPr marL="342900" indent="-342900" defTabSz="914400">
              <a:lnSpc>
                <a:spcPct val="84000"/>
              </a:lnSpc>
              <a:spcBef>
                <a:spcPct val="80000"/>
              </a:spcBef>
            </a:pPr>
            <a:r>
              <a:rPr lang="en-US" sz="1900" b="0"/>
              <a:t>Unmodeled motions of the satellites</a:t>
            </a:r>
          </a:p>
          <a:p>
            <a:pPr marL="342900" indent="-342900" defTabSz="914400">
              <a:lnSpc>
                <a:spcPct val="84000"/>
              </a:lnSpc>
              <a:spcBef>
                <a:spcPct val="80000"/>
              </a:spcBef>
            </a:pPr>
            <a:r>
              <a:rPr lang="en-US" sz="1900" b="0">
                <a:solidFill>
                  <a:srgbClr val="FF1337"/>
                </a:solidFill>
              </a:rPr>
              <a:t>Reference frame</a:t>
            </a:r>
            <a:endParaRPr lang="en-US" sz="1900" b="0"/>
          </a:p>
          <a:p>
            <a:pPr marL="742950" lvl="1" indent="-285750" defTabSz="914400">
              <a:lnSpc>
                <a:spcPct val="84000"/>
              </a:lnSpc>
              <a:buFont typeface="Wingdings" charset="2"/>
              <a:buNone/>
            </a:pPr>
            <a:endParaRPr lang="en-US" sz="1600"/>
          </a:p>
          <a:p>
            <a:pPr marL="742950" lvl="1" indent="-285750" defTabSz="914400">
              <a:lnSpc>
                <a:spcPct val="84000"/>
              </a:lnSpc>
            </a:pPr>
            <a:endParaRPr lang="en-US" sz="1600"/>
          </a:p>
          <a:p>
            <a:pPr marL="742950" lvl="1" indent="-285750" defTabSz="914400">
              <a:lnSpc>
                <a:spcPct val="84000"/>
              </a:lnSpc>
            </a:pPr>
            <a:endParaRPr lang="en-US" sz="1600"/>
          </a:p>
        </p:txBody>
      </p:sp>
      <p:sp>
        <p:nvSpPr>
          <p:cNvPr id="4" name="Date Placeholder 3"/>
          <p:cNvSpPr>
            <a:spLocks noGrp="1"/>
          </p:cNvSpPr>
          <p:nvPr>
            <p:ph type="dt" sz="half" idx="10"/>
          </p:nvPr>
        </p:nvSpPr>
        <p:spPr/>
        <p:txBody>
          <a:bodyPr/>
          <a:lstStyle/>
          <a:p>
            <a:fld id="{9F3B705D-A8C1-E24C-8FA5-09BC780C0963}" type="datetime1">
              <a:rPr lang="en-US" smtClean="0"/>
              <a:t>7/8/13</a:t>
            </a:fld>
            <a:endParaRPr lang="en-US"/>
          </a:p>
        </p:txBody>
      </p:sp>
      <p:sp>
        <p:nvSpPr>
          <p:cNvPr id="6" name="Footer Placeholder 5"/>
          <p:cNvSpPr>
            <a:spLocks noGrp="1"/>
          </p:cNvSpPr>
          <p:nvPr>
            <p:ph type="ftr" sz="quarter" idx="11"/>
          </p:nvPr>
        </p:nvSpPr>
        <p:spPr/>
        <p:txBody>
          <a:bodyPr/>
          <a:lstStyle/>
          <a:p>
            <a:r>
              <a:rPr lang="en-US" smtClean="0"/>
              <a:t>Concepts in High Precision Data Analysis</a:t>
            </a:r>
            <a:endParaRPr lang="en-US"/>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2"/>
          <p:cNvPicPr>
            <a:picLocks noChangeAspect="1" noChangeArrowheads="1"/>
          </p:cNvPicPr>
          <p:nvPr/>
        </p:nvPicPr>
        <p:blipFill>
          <a:blip r:embed="rId3"/>
          <a:srcRect l="11607" t="18155" r="18750" b="11905"/>
          <a:stretch>
            <a:fillRect/>
          </a:stretch>
        </p:blipFill>
        <p:spPr bwMode="auto">
          <a:xfrm>
            <a:off x="152400" y="1752600"/>
            <a:ext cx="2971800" cy="2984500"/>
          </a:xfrm>
          <a:prstGeom prst="rect">
            <a:avLst/>
          </a:prstGeom>
          <a:noFill/>
          <a:ln w="9525">
            <a:noFill/>
            <a:round/>
            <a:headEnd/>
            <a:tailEnd/>
          </a:ln>
        </p:spPr>
      </p:pic>
      <p:sp>
        <p:nvSpPr>
          <p:cNvPr id="60418" name="Rectangle 1"/>
          <p:cNvSpPr>
            <a:spLocks noGrp="1" noChangeArrowheads="1"/>
          </p:cNvSpPr>
          <p:nvPr>
            <p:ph type="title"/>
          </p:nvPr>
        </p:nvSpPr>
        <p:spPr/>
        <p:txBody>
          <a:bodyPr anchor="ctr"/>
          <a:lstStyle/>
          <a:p>
            <a:pPr>
              <a:lnSpc>
                <a:spcPct val="8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0"/>
              <a:t>Reference Frames</a:t>
            </a:r>
            <a:endParaRPr lang="en-GB"/>
          </a:p>
        </p:txBody>
      </p:sp>
      <p:sp>
        <p:nvSpPr>
          <p:cNvPr id="9" name="Content Placeholder 8"/>
          <p:cNvSpPr>
            <a:spLocks noGrp="1"/>
          </p:cNvSpPr>
          <p:nvPr>
            <p:ph idx="1"/>
          </p:nvPr>
        </p:nvSpPr>
        <p:spPr>
          <a:xfrm>
            <a:off x="3327400" y="1600200"/>
            <a:ext cx="5816600" cy="4525963"/>
          </a:xfrm>
        </p:spPr>
        <p:txBody>
          <a:bodyPr>
            <a:normAutofit/>
          </a:bodyPr>
          <a:lstStyle/>
          <a:p>
            <a:pPr>
              <a:lnSpc>
                <a:spcPct val="110000"/>
              </a:lnSpc>
              <a:spcBef>
                <a:spcPts val="800"/>
              </a:spcBef>
              <a:buClr>
                <a:srgbClr val="FF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dirty="0" smtClean="0">
                <a:latin typeface="Arial" charset="0"/>
              </a:rPr>
              <a:t>Basic Issue: How well can you relate your position estimates over time to</a:t>
            </a:r>
          </a:p>
          <a:p>
            <a:pPr>
              <a:lnSpc>
                <a:spcPct val="110000"/>
              </a:lnSpc>
              <a:spcBef>
                <a:spcPts val="800"/>
              </a:spcBef>
              <a:buClr>
                <a:srgbClr val="FF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dirty="0" smtClean="0">
                <a:latin typeface="Arial" charset="0"/>
              </a:rPr>
              <a:t> 1) a set of stations whose motion is well </a:t>
            </a:r>
            <a:r>
              <a:rPr lang="en-GB" sz="1800" dirty="0" err="1" smtClean="0">
                <a:latin typeface="Arial" charset="0"/>
              </a:rPr>
              <a:t>modeled</a:t>
            </a:r>
            <a:r>
              <a:rPr lang="en-GB" sz="1800" dirty="0" smtClean="0">
                <a:latin typeface="Arial" charset="0"/>
              </a:rPr>
              <a:t> ; </a:t>
            </a:r>
          </a:p>
          <a:p>
            <a:pPr>
              <a:lnSpc>
                <a:spcPct val="110000"/>
              </a:lnSpc>
              <a:spcBef>
                <a:spcPts val="800"/>
              </a:spcBef>
              <a:buClr>
                <a:srgbClr val="FF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dirty="0" smtClean="0">
                <a:latin typeface="Arial" charset="0"/>
              </a:rPr>
              <a:t> 2) a block of crust that allows you to interpret the motions </a:t>
            </a:r>
            <a:endParaRPr lang="en-GB" sz="1800" dirty="0">
              <a:latin typeface="Arial" charset="0"/>
            </a:endParaRPr>
          </a:p>
          <a:p>
            <a:pPr>
              <a:lnSpc>
                <a:spcPct val="100000"/>
              </a:lnSpc>
              <a:spcBef>
                <a:spcPts val="1500"/>
              </a:spcBef>
              <a:buClr>
                <a:srgbClr val="FF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dirty="0" smtClean="0">
                <a:latin typeface="Arial" charset="0"/>
              </a:rPr>
              <a:t>Implementation: How to use the available data and the features of GLOBK to realize the frame(s)</a:t>
            </a:r>
          </a:p>
          <a:p>
            <a:pPr>
              <a:lnSpc>
                <a:spcPct val="100000"/>
              </a:lnSpc>
              <a:spcBef>
                <a:spcPts val="1500"/>
              </a:spcBef>
              <a:buClr>
                <a:srgbClr val="FF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1800" dirty="0">
              <a:latin typeface="Arial" charset="0"/>
            </a:endParaRPr>
          </a:p>
          <a:p>
            <a:pPr>
              <a:lnSpc>
                <a:spcPct val="100000"/>
              </a:lnSpc>
              <a:spcBef>
                <a:spcPts val="1500"/>
              </a:spcBef>
              <a:buClr>
                <a:srgbClr val="FF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dirty="0" smtClean="0">
                <a:latin typeface="Arial" charset="0"/>
              </a:rPr>
              <a:t>Both questions to be addressed in detail in later lectures. </a:t>
            </a:r>
            <a:endParaRPr lang="en-GB" sz="1800" dirty="0">
              <a:latin typeface="Arial" charset="0"/>
            </a:endParaRPr>
          </a:p>
        </p:txBody>
      </p:sp>
      <p:sp>
        <p:nvSpPr>
          <p:cNvPr id="6" name="Date Placeholder 5"/>
          <p:cNvSpPr>
            <a:spLocks noGrp="1"/>
          </p:cNvSpPr>
          <p:nvPr>
            <p:ph type="dt" sz="half" idx="10"/>
          </p:nvPr>
        </p:nvSpPr>
        <p:spPr/>
        <p:txBody>
          <a:bodyPr/>
          <a:lstStyle/>
          <a:p>
            <a:fld id="{CA833F02-20F5-1F48-8672-5BEE85C4D9F7}" type="datetime1">
              <a:rPr lang="en-US" smtClean="0"/>
              <a:t>7/8/13</a:t>
            </a:fld>
            <a:endParaRPr lang="en-US"/>
          </a:p>
        </p:txBody>
      </p:sp>
      <p:sp>
        <p:nvSpPr>
          <p:cNvPr id="8" name="Footer Placeholder 7"/>
          <p:cNvSpPr>
            <a:spLocks noGrp="1"/>
          </p:cNvSpPr>
          <p:nvPr>
            <p:ph type="ftr" sz="quarter" idx="11"/>
          </p:nvPr>
        </p:nvSpPr>
        <p:spPr/>
        <p:txBody>
          <a:bodyPr/>
          <a:lstStyle/>
          <a:p>
            <a:r>
              <a:rPr lang="en-US" smtClean="0"/>
              <a:t>Concepts in High Precision Data Analysis</a:t>
            </a:r>
            <a:endParaRPr lang="en-US"/>
          </a:p>
        </p:txBody>
      </p:sp>
      <p:sp>
        <p:nvSpPr>
          <p:cNvPr id="60421" name="Rectangle 5"/>
          <p:cNvSpPr>
            <a:spLocks noChangeArrowheads="1"/>
          </p:cNvSpPr>
          <p:nvPr/>
        </p:nvSpPr>
        <p:spPr bwMode="auto">
          <a:xfrm>
            <a:off x="5791200" y="6019800"/>
            <a:ext cx="3352800" cy="384175"/>
          </a:xfrm>
          <a:prstGeom prst="rect">
            <a:avLst/>
          </a:prstGeom>
          <a:noFill/>
          <a:ln w="9525">
            <a:noFill/>
            <a:miter lim="800000"/>
            <a:headEnd/>
            <a:tailEnd/>
          </a:ln>
        </p:spPr>
        <p:txBody>
          <a:bodyPr>
            <a:prstTxWarp prst="textNoShape">
              <a:avLst/>
            </a:prstTxWarp>
            <a:spAutoFit/>
          </a:bodyPr>
          <a:lstStyle/>
          <a:p>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2800" dirty="0" smtClean="0">
                <a:solidFill>
                  <a:srgbClr val="000000"/>
                </a:solidFill>
                <a:latin typeface="Tahoma" charset="0"/>
              </a:rPr>
              <a:t>Effect of Orbital and Geocentric Position Error/Uncertainty</a:t>
            </a:r>
            <a:br>
              <a:rPr lang="en-US" sz="2800" dirty="0" smtClean="0">
                <a:solidFill>
                  <a:srgbClr val="000000"/>
                </a:solidFill>
                <a:latin typeface="Tahoma" charset="0"/>
              </a:rPr>
            </a:br>
            <a:endParaRPr lang="en-US" sz="2800" dirty="0"/>
          </a:p>
        </p:txBody>
      </p:sp>
      <p:sp>
        <p:nvSpPr>
          <p:cNvPr id="9" name="Content Placeholder 8"/>
          <p:cNvSpPr>
            <a:spLocks noGrp="1"/>
          </p:cNvSpPr>
          <p:nvPr>
            <p:ph idx="1"/>
          </p:nvPr>
        </p:nvSpPr>
        <p:spPr>
          <a:xfrm>
            <a:off x="457200" y="1193800"/>
            <a:ext cx="8229600" cy="4932363"/>
          </a:xfrm>
        </p:spPr>
        <p:txBody>
          <a:bodyPr>
            <a:normAutofit fontScale="25000" lnSpcReduction="20000"/>
          </a:bodyPr>
          <a:lstStyle/>
          <a:p>
            <a:r>
              <a:rPr lang="en-US" dirty="0" smtClean="0">
                <a:solidFill>
                  <a:srgbClr val="47FFD1"/>
                </a:solidFill>
                <a:latin typeface="Tahoma" charset="0"/>
              </a:rPr>
              <a:t> </a:t>
            </a:r>
            <a:endParaRPr lang="en-US" dirty="0" smtClean="0">
              <a:latin typeface="Tahoma" charset="0"/>
            </a:endParaRPr>
          </a:p>
          <a:p>
            <a:endParaRPr lang="en-US" dirty="0" smtClean="0">
              <a:latin typeface="Tahoma" charset="0"/>
            </a:endParaRPr>
          </a:p>
          <a:p>
            <a:pPr>
              <a:buNone/>
            </a:pPr>
            <a:r>
              <a:rPr lang="en-US" sz="8000" i="1" dirty="0" smtClean="0">
                <a:latin typeface="Tahoma" charset="0"/>
              </a:rPr>
              <a:t>High-precision GPS is essentially relative  !</a:t>
            </a:r>
          </a:p>
          <a:p>
            <a:pPr>
              <a:buNone/>
            </a:pPr>
            <a:endParaRPr lang="en-US" sz="8000" dirty="0" smtClean="0">
              <a:latin typeface="Tahoma" charset="0"/>
            </a:endParaRPr>
          </a:p>
          <a:p>
            <a:pPr>
              <a:buNone/>
            </a:pPr>
            <a:r>
              <a:rPr lang="en-US" sz="8000" dirty="0" smtClean="0">
                <a:latin typeface="Tahoma" charset="0"/>
              </a:rPr>
              <a:t>Baseline error/uncertainty ~ </a:t>
            </a:r>
            <a:r>
              <a:rPr lang="en-US" sz="8000" u="sng" dirty="0" smtClean="0">
                <a:latin typeface="Tahoma" charset="0"/>
              </a:rPr>
              <a:t>Baseline distance</a:t>
            </a:r>
            <a:r>
              <a:rPr lang="en-US" sz="8000" dirty="0" smtClean="0">
                <a:latin typeface="Tahoma" charset="0"/>
              </a:rPr>
              <a:t>   </a:t>
            </a:r>
            <a:r>
              <a:rPr lang="en-US" sz="8000" dirty="0" err="1" smtClean="0">
                <a:latin typeface="Tahoma" charset="0"/>
              </a:rPr>
              <a:t>x</a:t>
            </a:r>
            <a:r>
              <a:rPr lang="en-US" sz="8000" dirty="0" smtClean="0">
                <a:latin typeface="Tahoma" charset="0"/>
              </a:rPr>
              <a:t>   geocentric SV or position error</a:t>
            </a:r>
          </a:p>
          <a:p>
            <a:pPr>
              <a:buNone/>
            </a:pPr>
            <a:r>
              <a:rPr lang="en-US" sz="8000" dirty="0" smtClean="0">
                <a:latin typeface="Tahoma" charset="0"/>
              </a:rPr>
              <a:t>                                         SV altitude </a:t>
            </a:r>
          </a:p>
          <a:p>
            <a:pPr>
              <a:buNone/>
            </a:pPr>
            <a:endParaRPr lang="en-US" sz="8000" dirty="0" smtClean="0">
              <a:latin typeface="Tahoma" charset="0"/>
            </a:endParaRPr>
          </a:p>
          <a:p>
            <a:pPr>
              <a:buNone/>
            </a:pPr>
            <a:r>
              <a:rPr lang="en-US" sz="8000" dirty="0" smtClean="0">
                <a:latin typeface="Tahoma" charset="0"/>
              </a:rPr>
              <a:t>SV errors reduced by averaging:</a:t>
            </a:r>
          </a:p>
          <a:p>
            <a:pPr>
              <a:buNone/>
            </a:pPr>
            <a:r>
              <a:rPr lang="en-US" sz="8000" dirty="0" smtClean="0">
                <a:latin typeface="Tahoma" charset="0"/>
              </a:rPr>
              <a:t>   Baseline errors are  ~  0.2 • orbital error / 20,000 km</a:t>
            </a:r>
          </a:p>
          <a:p>
            <a:pPr>
              <a:buNone/>
            </a:pPr>
            <a:r>
              <a:rPr lang="en-US" sz="8000" dirty="0" smtClean="0">
                <a:latin typeface="Tahoma" charset="0"/>
              </a:rPr>
              <a:t>   e.g. 20 mm orbital error = 1 ppb or 1 mm on 1000 km baseline</a:t>
            </a:r>
          </a:p>
          <a:p>
            <a:pPr>
              <a:buNone/>
            </a:pPr>
            <a:endParaRPr lang="en-US" sz="8000" dirty="0" smtClean="0">
              <a:latin typeface="Tahoma" charset="0"/>
            </a:endParaRPr>
          </a:p>
          <a:p>
            <a:pPr>
              <a:buNone/>
            </a:pPr>
            <a:endParaRPr lang="en-US" sz="8000" dirty="0" smtClean="0">
              <a:latin typeface="Tahoma" charset="0"/>
            </a:endParaRPr>
          </a:p>
          <a:p>
            <a:pPr>
              <a:buNone/>
            </a:pPr>
            <a:r>
              <a:rPr lang="en-US" sz="8000" dirty="0" smtClean="0">
                <a:latin typeface="Tahoma" charset="0"/>
              </a:rPr>
              <a:t>Network (“absolute”) position errors less important for small networks</a:t>
            </a:r>
          </a:p>
          <a:p>
            <a:pPr>
              <a:lnSpc>
                <a:spcPct val="105000"/>
              </a:lnSpc>
              <a:buNone/>
            </a:pPr>
            <a:r>
              <a:rPr lang="en-US" sz="8000" dirty="0" smtClean="0">
                <a:latin typeface="Tahoma" charset="0"/>
              </a:rPr>
              <a:t>    e.g. 5 mm position error ~ 1  ppb or  1 mm on 1000 km baseline</a:t>
            </a:r>
          </a:p>
          <a:p>
            <a:pPr>
              <a:lnSpc>
                <a:spcPct val="105000"/>
              </a:lnSpc>
              <a:buNone/>
            </a:pPr>
            <a:r>
              <a:rPr lang="en-US" sz="8000" dirty="0" smtClean="0">
                <a:latin typeface="Tahoma" charset="0"/>
              </a:rPr>
              <a:t>	   10 cm position error ~ 20 ppb or 1 mm on 50 km baseline</a:t>
            </a:r>
          </a:p>
          <a:p>
            <a:pPr>
              <a:lnSpc>
                <a:spcPct val="105000"/>
              </a:lnSpc>
              <a:buNone/>
            </a:pPr>
            <a:endParaRPr lang="en-US" sz="8000" dirty="0" smtClean="0">
              <a:latin typeface="Tahoma" charset="0"/>
            </a:endParaRPr>
          </a:p>
          <a:p>
            <a:pPr>
              <a:lnSpc>
                <a:spcPct val="105000"/>
              </a:lnSpc>
              <a:buNone/>
            </a:pPr>
            <a:r>
              <a:rPr lang="en-US" sz="8000" dirty="0" smtClean="0">
                <a:latin typeface="Tahoma" charset="0"/>
              </a:rPr>
              <a:t>* But SV and position errors are magnified for short sessions</a:t>
            </a:r>
          </a:p>
          <a:p>
            <a:pPr>
              <a:buNone/>
            </a:pPr>
            <a:endParaRPr lang="en-US" sz="8000" dirty="0" smtClean="0">
              <a:latin typeface="Tahoma" charset="0"/>
            </a:endParaRPr>
          </a:p>
          <a:p>
            <a:pPr>
              <a:buNone/>
            </a:pPr>
            <a:r>
              <a:rPr lang="en-US" sz="8000" dirty="0" smtClean="0">
                <a:latin typeface="Tahoma" charset="0"/>
              </a:rPr>
              <a:t> </a:t>
            </a:r>
          </a:p>
          <a:p>
            <a:pPr>
              <a:buNone/>
            </a:pPr>
            <a:endParaRPr lang="en-US" sz="8000" dirty="0"/>
          </a:p>
        </p:txBody>
      </p:sp>
      <p:sp>
        <p:nvSpPr>
          <p:cNvPr id="3" name="Date Placeholder 2"/>
          <p:cNvSpPr>
            <a:spLocks noGrp="1"/>
          </p:cNvSpPr>
          <p:nvPr>
            <p:ph type="dt" sz="half" idx="10"/>
          </p:nvPr>
        </p:nvSpPr>
        <p:spPr/>
        <p:txBody>
          <a:bodyPr/>
          <a:lstStyle/>
          <a:p>
            <a:fld id="{77AF5AB2-6CB0-E647-B904-7857814A63A3}" type="datetime1">
              <a:rPr lang="en-US" smtClean="0"/>
              <a:t>7/8/13</a:t>
            </a:fld>
            <a:endParaRPr lang="en-US"/>
          </a:p>
        </p:txBody>
      </p:sp>
      <p:sp>
        <p:nvSpPr>
          <p:cNvPr id="5" name="Footer Placeholder 4"/>
          <p:cNvSpPr>
            <a:spLocks noGrp="1"/>
          </p:cNvSpPr>
          <p:nvPr>
            <p:ph type="ftr" sz="quarter" idx="11"/>
          </p:nvPr>
        </p:nvSpPr>
        <p:spPr/>
        <p:txBody>
          <a:bodyPr/>
          <a:lstStyle/>
          <a:p>
            <a:r>
              <a:rPr lang="en-US" smtClean="0"/>
              <a:t>Concepts in High Precision Data Analysis</a:t>
            </a:r>
            <a:endParaRPr 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ph type="title"/>
          </p:nvPr>
        </p:nvSpPr>
        <p:spPr>
          <a:xfrm>
            <a:off x="152400" y="228600"/>
            <a:ext cx="8305800" cy="1524000"/>
          </a:xfrm>
        </p:spPr>
        <p:txBody>
          <a:bodyPr anchor="ctr">
            <a:normAutofit fontScale="90000"/>
          </a:bodyPr>
          <a:lstStyle/>
          <a:p>
            <a:pPr>
              <a:lnSpc>
                <a:spcPct val="132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0" dirty="0">
                <a:solidFill>
                  <a:schemeClr val="bg1"/>
                </a:solidFill>
                <a:latin typeface="Tahoma" charset="0"/>
                <a:cs typeface="DejaVu Sans" charset="0"/>
              </a:rPr>
              <a:t>High-precision positioning uses the phase observations</a:t>
            </a:r>
            <a:br>
              <a:rPr lang="en-GB" sz="1800" b="0" dirty="0">
                <a:solidFill>
                  <a:schemeClr val="bg1"/>
                </a:solidFill>
                <a:latin typeface="Tahoma" charset="0"/>
                <a:cs typeface="DejaVu Sans" charset="0"/>
              </a:rPr>
            </a:br>
            <a:r>
              <a:rPr lang="en-GB" sz="1800" b="0" dirty="0">
                <a:solidFill>
                  <a:schemeClr val="bg1"/>
                </a:solidFill>
                <a:latin typeface="Tahoma" charset="0"/>
                <a:cs typeface="DejaVu Sans" charset="0"/>
              </a:rPr>
              <a:t>• Long-session static: change in phase over time carries most of the information </a:t>
            </a:r>
            <a:br>
              <a:rPr lang="en-GB" sz="1800" b="0" dirty="0">
                <a:solidFill>
                  <a:schemeClr val="bg1"/>
                </a:solidFill>
                <a:latin typeface="Tahoma" charset="0"/>
                <a:cs typeface="DejaVu Sans" charset="0"/>
              </a:rPr>
            </a:br>
            <a:r>
              <a:rPr lang="en-GB" sz="1800" b="0" dirty="0">
                <a:solidFill>
                  <a:schemeClr val="bg1"/>
                </a:solidFill>
                <a:latin typeface="Tahoma" charset="0"/>
                <a:cs typeface="DejaVu Sans" charset="0"/>
              </a:rPr>
              <a:t>• The shorter the </a:t>
            </a:r>
            <a:r>
              <a:rPr lang="en-GB" sz="2800" b="0" dirty="0" smtClean="0">
                <a:solidFill>
                  <a:srgbClr val="660066"/>
                </a:solidFill>
                <a:cs typeface="DejaVu Sans" charset="0"/>
              </a:rPr>
              <a:t>Precise Positioning using Phase </a:t>
            </a:r>
            <a:r>
              <a:rPr lang="en-GB" sz="2800" b="0" dirty="0" err="1" smtClean="0">
                <a:solidFill>
                  <a:srgbClr val="660066"/>
                </a:solidFill>
                <a:cs typeface="DejaVu Sans" charset="0"/>
              </a:rPr>
              <a:t>Measurements</a:t>
            </a:r>
            <a:r>
              <a:rPr lang="en-GB" sz="1800" b="0" dirty="0" err="1" smtClean="0">
                <a:solidFill>
                  <a:schemeClr val="bg1"/>
                </a:solidFill>
                <a:latin typeface="Tahoma" charset="0"/>
                <a:cs typeface="DejaVu Sans" charset="0"/>
              </a:rPr>
              <a:t>PPP</a:t>
            </a:r>
            <a:r>
              <a:rPr lang="en-GB" sz="1800" b="0" dirty="0" smtClean="0">
                <a:solidFill>
                  <a:schemeClr val="bg1"/>
                </a:solidFill>
                <a:latin typeface="Tahoma" charset="0"/>
                <a:cs typeface="DejaVu Sans" charset="0"/>
              </a:rPr>
              <a:t> </a:t>
            </a:r>
            <a:r>
              <a:rPr lang="en-GB" sz="1800" b="0" dirty="0">
                <a:solidFill>
                  <a:schemeClr val="bg1"/>
                </a:solidFill>
                <a:latin typeface="Tahoma" charset="0"/>
                <a:cs typeface="DejaVu Sans" charset="0"/>
              </a:rPr>
              <a:t>the more important is ambiguity resolution</a:t>
            </a:r>
            <a:endParaRPr lang="en-GB" sz="1600" dirty="0">
              <a:latin typeface="Arial" charset="0"/>
              <a:cs typeface="DejaVu Sans" charset="0"/>
            </a:endParaRPr>
          </a:p>
        </p:txBody>
      </p:sp>
      <p:sp>
        <p:nvSpPr>
          <p:cNvPr id="19459" name="Rectangle 2"/>
          <p:cNvSpPr>
            <a:spLocks noChangeArrowheads="1"/>
          </p:cNvSpPr>
          <p:nvPr/>
        </p:nvSpPr>
        <p:spPr bwMode="auto">
          <a:xfrm>
            <a:off x="457200" y="1752600"/>
            <a:ext cx="8001000" cy="4191000"/>
          </a:xfrm>
          <a:prstGeom prst="rect">
            <a:avLst/>
          </a:prstGeom>
          <a:solidFill>
            <a:srgbClr val="FFFFFF"/>
          </a:solidFill>
          <a:ln w="9360">
            <a:solidFill>
              <a:srgbClr val="FFFFFF"/>
            </a:solidFill>
            <a:miter lim="800000"/>
            <a:headEnd/>
            <a:tailEnd/>
          </a:ln>
        </p:spPr>
        <p:txBody>
          <a:bodyPr wrap="none" anchor="ctr"/>
          <a:lstStyle/>
          <a:p>
            <a:endParaRPr lang="en-US"/>
          </a:p>
        </p:txBody>
      </p:sp>
      <p:pic>
        <p:nvPicPr>
          <p:cNvPr id="194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00200"/>
            <a:ext cx="7213600"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9461" name="Text Box 5"/>
          <p:cNvSpPr txBox="1">
            <a:spLocks noChangeArrowheads="1"/>
          </p:cNvSpPr>
          <p:nvPr/>
        </p:nvSpPr>
        <p:spPr bwMode="auto">
          <a:xfrm>
            <a:off x="1752600" y="6248400"/>
            <a:ext cx="5446713"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Times New Roman" charset="0"/>
                <a:ea typeface="ＭＳ Ｐゴシック" charset="0"/>
                <a:cs typeface="DejaVu Sans" charset="0"/>
              </a:defRPr>
            </a:lvl1pPr>
            <a:lvl2pPr marL="37931725" indent="-37474525">
              <a:defRPr sz="2400">
                <a:solidFill>
                  <a:schemeClr val="bg1"/>
                </a:solidFill>
                <a:latin typeface="Times New Roman" charset="0"/>
                <a:ea typeface="DejaVu Sans" charset="0"/>
                <a:cs typeface="DejaVu Sans" charset="0"/>
              </a:defRPr>
            </a:lvl2pPr>
            <a:lvl3pPr>
              <a:defRPr sz="2400">
                <a:solidFill>
                  <a:schemeClr val="bg1"/>
                </a:solidFill>
                <a:latin typeface="Times New Roman" charset="0"/>
                <a:ea typeface="DejaVu Sans" charset="0"/>
                <a:cs typeface="DejaVu Sans" charset="0"/>
              </a:defRPr>
            </a:lvl3pPr>
            <a:lvl4pPr>
              <a:defRPr sz="2400">
                <a:solidFill>
                  <a:schemeClr val="bg1"/>
                </a:solidFill>
                <a:latin typeface="Times New Roman" charset="0"/>
                <a:ea typeface="DejaVu Sans" charset="0"/>
                <a:cs typeface="DejaVu Sans" charset="0"/>
              </a:defRPr>
            </a:lvl4pPr>
            <a:lvl5pPr>
              <a:defRPr sz="2400">
                <a:solidFill>
                  <a:schemeClr val="bg1"/>
                </a:solidFill>
                <a:latin typeface="Times New Roman" charset="0"/>
                <a:ea typeface="DejaVu Sans" charset="0"/>
                <a:cs typeface="DejaVu Sans" charset="0"/>
              </a:defRPr>
            </a:lvl5pPr>
            <a:lvl6pPr marL="457200" eaLnBrk="0" fontAlgn="base" hangingPunct="0">
              <a:lnSpc>
                <a:spcPct val="80000"/>
              </a:lnSpc>
              <a:spcBef>
                <a:spcPct val="0"/>
              </a:spcBef>
              <a:spcAft>
                <a:spcPct val="0"/>
              </a:spcAft>
              <a:defRPr sz="2400">
                <a:solidFill>
                  <a:schemeClr val="bg1"/>
                </a:solidFill>
                <a:latin typeface="Times New Roman" charset="0"/>
                <a:ea typeface="DejaVu Sans" charset="0"/>
                <a:cs typeface="DejaVu Sans" charset="0"/>
              </a:defRPr>
            </a:lvl6pPr>
            <a:lvl7pPr marL="914400" eaLnBrk="0" fontAlgn="base" hangingPunct="0">
              <a:lnSpc>
                <a:spcPct val="80000"/>
              </a:lnSpc>
              <a:spcBef>
                <a:spcPct val="0"/>
              </a:spcBef>
              <a:spcAft>
                <a:spcPct val="0"/>
              </a:spcAft>
              <a:defRPr sz="2400">
                <a:solidFill>
                  <a:schemeClr val="bg1"/>
                </a:solidFill>
                <a:latin typeface="Times New Roman" charset="0"/>
                <a:ea typeface="DejaVu Sans" charset="0"/>
                <a:cs typeface="DejaVu Sans" charset="0"/>
              </a:defRPr>
            </a:lvl7pPr>
            <a:lvl8pPr marL="1371600" eaLnBrk="0" fontAlgn="base" hangingPunct="0">
              <a:lnSpc>
                <a:spcPct val="80000"/>
              </a:lnSpc>
              <a:spcBef>
                <a:spcPct val="0"/>
              </a:spcBef>
              <a:spcAft>
                <a:spcPct val="0"/>
              </a:spcAft>
              <a:defRPr sz="2400">
                <a:solidFill>
                  <a:schemeClr val="bg1"/>
                </a:solidFill>
                <a:latin typeface="Times New Roman" charset="0"/>
                <a:ea typeface="DejaVu Sans" charset="0"/>
                <a:cs typeface="DejaVu Sans" charset="0"/>
              </a:defRPr>
            </a:lvl8pPr>
            <a:lvl9pPr marL="1828800" eaLnBrk="0" fontAlgn="base" hangingPunct="0">
              <a:lnSpc>
                <a:spcPct val="80000"/>
              </a:lnSpc>
              <a:spcBef>
                <a:spcPct val="0"/>
              </a:spcBef>
              <a:spcAft>
                <a:spcPct val="0"/>
              </a:spcAft>
              <a:defRPr sz="2400">
                <a:solidFill>
                  <a:schemeClr val="bg1"/>
                </a:solidFill>
                <a:latin typeface="Times New Roman" charset="0"/>
                <a:ea typeface="DejaVu Sans" charset="0"/>
                <a:cs typeface="DejaVu Sans" charset="0"/>
              </a:defRPr>
            </a:lvl9pPr>
          </a:lstStyle>
          <a:p>
            <a:r>
              <a:rPr lang="en-US" sz="1800">
                <a:latin typeface="Tahoma" charset="0"/>
              </a:rPr>
              <a:t>Each Satellite (and station) has a different signature</a:t>
            </a:r>
          </a:p>
        </p:txBody>
      </p:sp>
      <p:sp>
        <p:nvSpPr>
          <p:cNvPr id="19462" name="TextBox 6"/>
          <p:cNvSpPr txBox="1">
            <a:spLocks noChangeArrowheads="1"/>
          </p:cNvSpPr>
          <p:nvPr/>
        </p:nvSpPr>
        <p:spPr bwMode="auto">
          <a:xfrm>
            <a:off x="762000" y="3733800"/>
            <a:ext cx="18415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Times New Roman" charset="0"/>
                <a:ea typeface="ＭＳ Ｐゴシック" charset="0"/>
                <a:cs typeface="DejaVu Sans" charset="0"/>
              </a:defRPr>
            </a:lvl1pPr>
            <a:lvl2pPr marL="37931725" indent="-37474525">
              <a:defRPr sz="2400">
                <a:solidFill>
                  <a:schemeClr val="bg1"/>
                </a:solidFill>
                <a:latin typeface="Times New Roman" charset="0"/>
                <a:ea typeface="DejaVu Sans" charset="0"/>
                <a:cs typeface="DejaVu Sans" charset="0"/>
              </a:defRPr>
            </a:lvl2pPr>
            <a:lvl3pPr>
              <a:defRPr sz="2400">
                <a:solidFill>
                  <a:schemeClr val="bg1"/>
                </a:solidFill>
                <a:latin typeface="Times New Roman" charset="0"/>
                <a:ea typeface="DejaVu Sans" charset="0"/>
                <a:cs typeface="DejaVu Sans" charset="0"/>
              </a:defRPr>
            </a:lvl3pPr>
            <a:lvl4pPr>
              <a:defRPr sz="2400">
                <a:solidFill>
                  <a:schemeClr val="bg1"/>
                </a:solidFill>
                <a:latin typeface="Times New Roman" charset="0"/>
                <a:ea typeface="DejaVu Sans" charset="0"/>
                <a:cs typeface="DejaVu Sans" charset="0"/>
              </a:defRPr>
            </a:lvl4pPr>
            <a:lvl5pPr>
              <a:defRPr sz="2400">
                <a:solidFill>
                  <a:schemeClr val="bg1"/>
                </a:solidFill>
                <a:latin typeface="Times New Roman" charset="0"/>
                <a:ea typeface="DejaVu Sans" charset="0"/>
                <a:cs typeface="DejaVu Sans" charset="0"/>
              </a:defRPr>
            </a:lvl5pPr>
            <a:lvl6pPr marL="457200" eaLnBrk="0" fontAlgn="base" hangingPunct="0">
              <a:lnSpc>
                <a:spcPct val="80000"/>
              </a:lnSpc>
              <a:spcBef>
                <a:spcPct val="0"/>
              </a:spcBef>
              <a:spcAft>
                <a:spcPct val="0"/>
              </a:spcAft>
              <a:defRPr sz="2400">
                <a:solidFill>
                  <a:schemeClr val="bg1"/>
                </a:solidFill>
                <a:latin typeface="Times New Roman" charset="0"/>
                <a:ea typeface="DejaVu Sans" charset="0"/>
                <a:cs typeface="DejaVu Sans" charset="0"/>
              </a:defRPr>
            </a:lvl6pPr>
            <a:lvl7pPr marL="914400" eaLnBrk="0" fontAlgn="base" hangingPunct="0">
              <a:lnSpc>
                <a:spcPct val="80000"/>
              </a:lnSpc>
              <a:spcBef>
                <a:spcPct val="0"/>
              </a:spcBef>
              <a:spcAft>
                <a:spcPct val="0"/>
              </a:spcAft>
              <a:defRPr sz="2400">
                <a:solidFill>
                  <a:schemeClr val="bg1"/>
                </a:solidFill>
                <a:latin typeface="Times New Roman" charset="0"/>
                <a:ea typeface="DejaVu Sans" charset="0"/>
                <a:cs typeface="DejaVu Sans" charset="0"/>
              </a:defRPr>
            </a:lvl7pPr>
            <a:lvl8pPr marL="1371600" eaLnBrk="0" fontAlgn="base" hangingPunct="0">
              <a:lnSpc>
                <a:spcPct val="80000"/>
              </a:lnSpc>
              <a:spcBef>
                <a:spcPct val="0"/>
              </a:spcBef>
              <a:spcAft>
                <a:spcPct val="0"/>
              </a:spcAft>
              <a:defRPr sz="2400">
                <a:solidFill>
                  <a:schemeClr val="bg1"/>
                </a:solidFill>
                <a:latin typeface="Times New Roman" charset="0"/>
                <a:ea typeface="DejaVu Sans" charset="0"/>
                <a:cs typeface="DejaVu Sans" charset="0"/>
              </a:defRPr>
            </a:lvl8pPr>
            <a:lvl9pPr marL="1828800" eaLnBrk="0" fontAlgn="base" hangingPunct="0">
              <a:lnSpc>
                <a:spcPct val="80000"/>
              </a:lnSpc>
              <a:spcBef>
                <a:spcPct val="0"/>
              </a:spcBef>
              <a:spcAft>
                <a:spcPct val="0"/>
              </a:spcAft>
              <a:defRPr sz="2400">
                <a:solidFill>
                  <a:schemeClr val="bg1"/>
                </a:solidFill>
                <a:latin typeface="Times New Roman" charset="0"/>
                <a:ea typeface="DejaVu Sans" charset="0"/>
                <a:cs typeface="DejaVu Sans" charset="0"/>
              </a:defRPr>
            </a:lvl9pPr>
          </a:lstStyle>
          <a:p>
            <a:endParaRPr lang="en-US"/>
          </a:p>
        </p:txBody>
      </p:sp>
      <p:sp>
        <p:nvSpPr>
          <p:cNvPr id="19463" name="TextBox 11"/>
          <p:cNvSpPr txBox="1">
            <a:spLocks noChangeArrowheads="1"/>
          </p:cNvSpPr>
          <p:nvPr/>
        </p:nvSpPr>
        <p:spPr bwMode="auto">
          <a:xfrm>
            <a:off x="838200" y="3886200"/>
            <a:ext cx="18415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Times New Roman" charset="0"/>
                <a:ea typeface="ＭＳ Ｐゴシック" charset="0"/>
                <a:cs typeface="DejaVu Sans" charset="0"/>
              </a:defRPr>
            </a:lvl1pPr>
            <a:lvl2pPr marL="37931725" indent="-37474525">
              <a:defRPr sz="2400">
                <a:solidFill>
                  <a:schemeClr val="bg1"/>
                </a:solidFill>
                <a:latin typeface="Times New Roman" charset="0"/>
                <a:ea typeface="DejaVu Sans" charset="0"/>
                <a:cs typeface="DejaVu Sans" charset="0"/>
              </a:defRPr>
            </a:lvl2pPr>
            <a:lvl3pPr>
              <a:defRPr sz="2400">
                <a:solidFill>
                  <a:schemeClr val="bg1"/>
                </a:solidFill>
                <a:latin typeface="Times New Roman" charset="0"/>
                <a:ea typeface="DejaVu Sans" charset="0"/>
                <a:cs typeface="DejaVu Sans" charset="0"/>
              </a:defRPr>
            </a:lvl3pPr>
            <a:lvl4pPr>
              <a:defRPr sz="2400">
                <a:solidFill>
                  <a:schemeClr val="bg1"/>
                </a:solidFill>
                <a:latin typeface="Times New Roman" charset="0"/>
                <a:ea typeface="DejaVu Sans" charset="0"/>
                <a:cs typeface="DejaVu Sans" charset="0"/>
              </a:defRPr>
            </a:lvl4pPr>
            <a:lvl5pPr>
              <a:defRPr sz="2400">
                <a:solidFill>
                  <a:schemeClr val="bg1"/>
                </a:solidFill>
                <a:latin typeface="Times New Roman" charset="0"/>
                <a:ea typeface="DejaVu Sans" charset="0"/>
                <a:cs typeface="DejaVu Sans" charset="0"/>
              </a:defRPr>
            </a:lvl5pPr>
            <a:lvl6pPr marL="457200" eaLnBrk="0" fontAlgn="base" hangingPunct="0">
              <a:lnSpc>
                <a:spcPct val="80000"/>
              </a:lnSpc>
              <a:spcBef>
                <a:spcPct val="0"/>
              </a:spcBef>
              <a:spcAft>
                <a:spcPct val="0"/>
              </a:spcAft>
              <a:defRPr sz="2400">
                <a:solidFill>
                  <a:schemeClr val="bg1"/>
                </a:solidFill>
                <a:latin typeface="Times New Roman" charset="0"/>
                <a:ea typeface="DejaVu Sans" charset="0"/>
                <a:cs typeface="DejaVu Sans" charset="0"/>
              </a:defRPr>
            </a:lvl6pPr>
            <a:lvl7pPr marL="914400" eaLnBrk="0" fontAlgn="base" hangingPunct="0">
              <a:lnSpc>
                <a:spcPct val="80000"/>
              </a:lnSpc>
              <a:spcBef>
                <a:spcPct val="0"/>
              </a:spcBef>
              <a:spcAft>
                <a:spcPct val="0"/>
              </a:spcAft>
              <a:defRPr sz="2400">
                <a:solidFill>
                  <a:schemeClr val="bg1"/>
                </a:solidFill>
                <a:latin typeface="Times New Roman" charset="0"/>
                <a:ea typeface="DejaVu Sans" charset="0"/>
                <a:cs typeface="DejaVu Sans" charset="0"/>
              </a:defRPr>
            </a:lvl7pPr>
            <a:lvl8pPr marL="1371600" eaLnBrk="0" fontAlgn="base" hangingPunct="0">
              <a:lnSpc>
                <a:spcPct val="80000"/>
              </a:lnSpc>
              <a:spcBef>
                <a:spcPct val="0"/>
              </a:spcBef>
              <a:spcAft>
                <a:spcPct val="0"/>
              </a:spcAft>
              <a:defRPr sz="2400">
                <a:solidFill>
                  <a:schemeClr val="bg1"/>
                </a:solidFill>
                <a:latin typeface="Times New Roman" charset="0"/>
                <a:ea typeface="DejaVu Sans" charset="0"/>
                <a:cs typeface="DejaVu Sans" charset="0"/>
              </a:defRPr>
            </a:lvl8pPr>
            <a:lvl9pPr marL="1828800" eaLnBrk="0" fontAlgn="base" hangingPunct="0">
              <a:lnSpc>
                <a:spcPct val="80000"/>
              </a:lnSpc>
              <a:spcBef>
                <a:spcPct val="0"/>
              </a:spcBef>
              <a:spcAft>
                <a:spcPct val="0"/>
              </a:spcAft>
              <a:defRPr sz="2400">
                <a:solidFill>
                  <a:schemeClr val="bg1"/>
                </a:solidFill>
                <a:latin typeface="Times New Roman" charset="0"/>
                <a:ea typeface="DejaVu Sans" charset="0"/>
                <a:cs typeface="DejaVu Sans" charset="0"/>
              </a:defRPr>
            </a:lvl9pPr>
          </a:lstStyle>
          <a:p>
            <a:endParaRPr lang="en-US"/>
          </a:p>
        </p:txBody>
      </p:sp>
      <p:sp>
        <p:nvSpPr>
          <p:cNvPr id="19464" name="TextBox 15"/>
          <p:cNvSpPr txBox="1">
            <a:spLocks noChangeArrowheads="1"/>
          </p:cNvSpPr>
          <p:nvPr/>
        </p:nvSpPr>
        <p:spPr bwMode="auto">
          <a:xfrm>
            <a:off x="1219200" y="381000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Times New Roman" charset="0"/>
                <a:ea typeface="ＭＳ Ｐゴシック" charset="0"/>
                <a:cs typeface="DejaVu Sans" charset="0"/>
              </a:defRPr>
            </a:lvl1pPr>
            <a:lvl2pPr marL="37931725" indent="-37474525">
              <a:defRPr sz="2400">
                <a:solidFill>
                  <a:schemeClr val="bg1"/>
                </a:solidFill>
                <a:latin typeface="Times New Roman" charset="0"/>
                <a:ea typeface="DejaVu Sans" charset="0"/>
                <a:cs typeface="DejaVu Sans" charset="0"/>
              </a:defRPr>
            </a:lvl2pPr>
            <a:lvl3pPr>
              <a:defRPr sz="2400">
                <a:solidFill>
                  <a:schemeClr val="bg1"/>
                </a:solidFill>
                <a:latin typeface="Times New Roman" charset="0"/>
                <a:ea typeface="DejaVu Sans" charset="0"/>
                <a:cs typeface="DejaVu Sans" charset="0"/>
              </a:defRPr>
            </a:lvl3pPr>
            <a:lvl4pPr>
              <a:defRPr sz="2400">
                <a:solidFill>
                  <a:schemeClr val="bg1"/>
                </a:solidFill>
                <a:latin typeface="Times New Roman" charset="0"/>
                <a:ea typeface="DejaVu Sans" charset="0"/>
                <a:cs typeface="DejaVu Sans" charset="0"/>
              </a:defRPr>
            </a:lvl4pPr>
            <a:lvl5pPr>
              <a:defRPr sz="2400">
                <a:solidFill>
                  <a:schemeClr val="bg1"/>
                </a:solidFill>
                <a:latin typeface="Times New Roman" charset="0"/>
                <a:ea typeface="DejaVu Sans" charset="0"/>
                <a:cs typeface="DejaVu Sans" charset="0"/>
              </a:defRPr>
            </a:lvl5pPr>
            <a:lvl6pPr marL="457200" eaLnBrk="0" fontAlgn="base" hangingPunct="0">
              <a:lnSpc>
                <a:spcPct val="80000"/>
              </a:lnSpc>
              <a:spcBef>
                <a:spcPct val="0"/>
              </a:spcBef>
              <a:spcAft>
                <a:spcPct val="0"/>
              </a:spcAft>
              <a:defRPr sz="2400">
                <a:solidFill>
                  <a:schemeClr val="bg1"/>
                </a:solidFill>
                <a:latin typeface="Times New Roman" charset="0"/>
                <a:ea typeface="DejaVu Sans" charset="0"/>
                <a:cs typeface="DejaVu Sans" charset="0"/>
              </a:defRPr>
            </a:lvl6pPr>
            <a:lvl7pPr marL="914400" eaLnBrk="0" fontAlgn="base" hangingPunct="0">
              <a:lnSpc>
                <a:spcPct val="80000"/>
              </a:lnSpc>
              <a:spcBef>
                <a:spcPct val="0"/>
              </a:spcBef>
              <a:spcAft>
                <a:spcPct val="0"/>
              </a:spcAft>
              <a:defRPr sz="2400">
                <a:solidFill>
                  <a:schemeClr val="bg1"/>
                </a:solidFill>
                <a:latin typeface="Times New Roman" charset="0"/>
                <a:ea typeface="DejaVu Sans" charset="0"/>
                <a:cs typeface="DejaVu Sans" charset="0"/>
              </a:defRPr>
            </a:lvl7pPr>
            <a:lvl8pPr marL="1371600" eaLnBrk="0" fontAlgn="base" hangingPunct="0">
              <a:lnSpc>
                <a:spcPct val="80000"/>
              </a:lnSpc>
              <a:spcBef>
                <a:spcPct val="0"/>
              </a:spcBef>
              <a:spcAft>
                <a:spcPct val="0"/>
              </a:spcAft>
              <a:defRPr sz="2400">
                <a:solidFill>
                  <a:schemeClr val="bg1"/>
                </a:solidFill>
                <a:latin typeface="Times New Roman" charset="0"/>
                <a:ea typeface="DejaVu Sans" charset="0"/>
                <a:cs typeface="DejaVu Sans" charset="0"/>
              </a:defRPr>
            </a:lvl8pPr>
            <a:lvl9pPr marL="1828800" eaLnBrk="0" fontAlgn="base" hangingPunct="0">
              <a:lnSpc>
                <a:spcPct val="80000"/>
              </a:lnSpc>
              <a:spcBef>
                <a:spcPct val="0"/>
              </a:spcBef>
              <a:spcAft>
                <a:spcPct val="0"/>
              </a:spcAft>
              <a:defRPr sz="2400">
                <a:solidFill>
                  <a:schemeClr val="bg1"/>
                </a:solidFill>
                <a:latin typeface="Times New Roman" charset="0"/>
                <a:ea typeface="DejaVu Sans" charset="0"/>
                <a:cs typeface="DejaVu Sans" charset="0"/>
              </a:defRPr>
            </a:lvl9pPr>
          </a:lstStyle>
          <a:p>
            <a:r>
              <a:rPr lang="en-US"/>
              <a:t>  </a:t>
            </a:r>
          </a:p>
        </p:txBody>
      </p:sp>
      <p:sp>
        <p:nvSpPr>
          <p:cNvPr id="19465" name="TextBox 17"/>
          <p:cNvSpPr txBox="1">
            <a:spLocks noChangeArrowheads="1"/>
          </p:cNvSpPr>
          <p:nvPr/>
        </p:nvSpPr>
        <p:spPr bwMode="auto">
          <a:xfrm>
            <a:off x="1295400" y="3733800"/>
            <a:ext cx="184150" cy="476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bg1"/>
                </a:solidFill>
                <a:latin typeface="Times New Roman" charset="0"/>
                <a:ea typeface="ＭＳ Ｐゴシック" charset="0"/>
                <a:cs typeface="DejaVu Sans" charset="0"/>
              </a:defRPr>
            </a:lvl1pPr>
            <a:lvl2pPr marL="37931725" indent="-37474525">
              <a:defRPr sz="2400">
                <a:solidFill>
                  <a:schemeClr val="bg1"/>
                </a:solidFill>
                <a:latin typeface="Times New Roman" charset="0"/>
                <a:ea typeface="DejaVu Sans" charset="0"/>
                <a:cs typeface="DejaVu Sans" charset="0"/>
              </a:defRPr>
            </a:lvl2pPr>
            <a:lvl3pPr>
              <a:defRPr sz="2400">
                <a:solidFill>
                  <a:schemeClr val="bg1"/>
                </a:solidFill>
                <a:latin typeface="Times New Roman" charset="0"/>
                <a:ea typeface="DejaVu Sans" charset="0"/>
                <a:cs typeface="DejaVu Sans" charset="0"/>
              </a:defRPr>
            </a:lvl3pPr>
            <a:lvl4pPr>
              <a:defRPr sz="2400">
                <a:solidFill>
                  <a:schemeClr val="bg1"/>
                </a:solidFill>
                <a:latin typeface="Times New Roman" charset="0"/>
                <a:ea typeface="DejaVu Sans" charset="0"/>
                <a:cs typeface="DejaVu Sans" charset="0"/>
              </a:defRPr>
            </a:lvl4pPr>
            <a:lvl5pPr>
              <a:defRPr sz="2400">
                <a:solidFill>
                  <a:schemeClr val="bg1"/>
                </a:solidFill>
                <a:latin typeface="Times New Roman" charset="0"/>
                <a:ea typeface="DejaVu Sans" charset="0"/>
                <a:cs typeface="DejaVu Sans" charset="0"/>
              </a:defRPr>
            </a:lvl5pPr>
            <a:lvl6pPr marL="457200" eaLnBrk="0" fontAlgn="base" hangingPunct="0">
              <a:lnSpc>
                <a:spcPct val="80000"/>
              </a:lnSpc>
              <a:spcBef>
                <a:spcPct val="0"/>
              </a:spcBef>
              <a:spcAft>
                <a:spcPct val="0"/>
              </a:spcAft>
              <a:defRPr sz="2400">
                <a:solidFill>
                  <a:schemeClr val="bg1"/>
                </a:solidFill>
                <a:latin typeface="Times New Roman" charset="0"/>
                <a:ea typeface="DejaVu Sans" charset="0"/>
                <a:cs typeface="DejaVu Sans" charset="0"/>
              </a:defRPr>
            </a:lvl6pPr>
            <a:lvl7pPr marL="914400" eaLnBrk="0" fontAlgn="base" hangingPunct="0">
              <a:lnSpc>
                <a:spcPct val="80000"/>
              </a:lnSpc>
              <a:spcBef>
                <a:spcPct val="0"/>
              </a:spcBef>
              <a:spcAft>
                <a:spcPct val="0"/>
              </a:spcAft>
              <a:defRPr sz="2400">
                <a:solidFill>
                  <a:schemeClr val="bg1"/>
                </a:solidFill>
                <a:latin typeface="Times New Roman" charset="0"/>
                <a:ea typeface="DejaVu Sans" charset="0"/>
                <a:cs typeface="DejaVu Sans" charset="0"/>
              </a:defRPr>
            </a:lvl7pPr>
            <a:lvl8pPr marL="1371600" eaLnBrk="0" fontAlgn="base" hangingPunct="0">
              <a:lnSpc>
                <a:spcPct val="80000"/>
              </a:lnSpc>
              <a:spcBef>
                <a:spcPct val="0"/>
              </a:spcBef>
              <a:spcAft>
                <a:spcPct val="0"/>
              </a:spcAft>
              <a:defRPr sz="2400">
                <a:solidFill>
                  <a:schemeClr val="bg1"/>
                </a:solidFill>
                <a:latin typeface="Times New Roman" charset="0"/>
                <a:ea typeface="DejaVu Sans" charset="0"/>
                <a:cs typeface="DejaVu Sans" charset="0"/>
              </a:defRPr>
            </a:lvl8pPr>
            <a:lvl9pPr marL="1828800" eaLnBrk="0" fontAlgn="base" hangingPunct="0">
              <a:lnSpc>
                <a:spcPct val="80000"/>
              </a:lnSpc>
              <a:spcBef>
                <a:spcPct val="0"/>
              </a:spcBef>
              <a:spcAft>
                <a:spcPct val="0"/>
              </a:spcAft>
              <a:defRPr sz="2400">
                <a:solidFill>
                  <a:schemeClr val="bg1"/>
                </a:solidFill>
                <a:latin typeface="Times New Roman" charset="0"/>
                <a:ea typeface="DejaVu Sans" charset="0"/>
                <a:cs typeface="DejaVu Sans" charset="0"/>
              </a:defRPr>
            </a:lvl9pPr>
          </a:lstStyle>
          <a:p>
            <a:endParaRPr lang="en-US"/>
          </a:p>
        </p:txBody>
      </p:sp>
    </p:spTree>
    <p:extLst>
      <p:ext uri="{BB962C8B-B14F-4D97-AF65-F5344CB8AC3E}">
        <p14:creationId xmlns:p14="http://schemas.microsoft.com/office/powerpoint/2010/main" val="3121511351"/>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35970"/>
            <a:ext cx="8229600" cy="969962"/>
          </a:xfrm>
        </p:spPr>
        <p:txBody>
          <a:bodyPr>
            <a:normAutofit/>
          </a:bodyPr>
          <a:lstStyle/>
          <a:p>
            <a:r>
              <a:rPr lang="en-GB" sz="2800" dirty="0" smtClean="0"/>
              <a:t>Observables in Data Processing</a:t>
            </a:r>
            <a:endParaRPr lang="en-GB" sz="2800" dirty="0"/>
          </a:p>
        </p:txBody>
      </p:sp>
      <p:sp>
        <p:nvSpPr>
          <p:cNvPr id="21507" name="Rectangle 3"/>
          <p:cNvSpPr>
            <a:spLocks noGrp="1" noChangeArrowheads="1"/>
          </p:cNvSpPr>
          <p:nvPr>
            <p:ph type="body" idx="1"/>
          </p:nvPr>
        </p:nvSpPr>
        <p:spPr>
          <a:xfrm>
            <a:off x="457200" y="1244600"/>
            <a:ext cx="8229600" cy="4881563"/>
          </a:xfrm>
        </p:spPr>
        <p:txBody>
          <a:bodyPr anchor="t">
            <a:normAutofit fontScale="92500" lnSpcReduction="20000"/>
          </a:bodyPr>
          <a:lstStyle/>
          <a:p>
            <a:pPr>
              <a:buNone/>
            </a:pPr>
            <a:r>
              <a:rPr lang="en-GB" sz="1800" b="1" dirty="0" smtClean="0"/>
              <a:t>Fundamental observations</a:t>
            </a:r>
          </a:p>
          <a:p>
            <a:pPr>
              <a:buNone/>
            </a:pPr>
            <a:r>
              <a:rPr lang="en-GB" sz="1800" dirty="0" smtClean="0"/>
              <a:t>	L1 phase = f1 </a:t>
            </a:r>
            <a:r>
              <a:rPr lang="en-GB" sz="1800" dirty="0" err="1" smtClean="0"/>
              <a:t>x</a:t>
            </a:r>
            <a:r>
              <a:rPr lang="en-GB" sz="1800" dirty="0" smtClean="0"/>
              <a:t> range     (19 cm)     L2 phase = f2 </a:t>
            </a:r>
            <a:r>
              <a:rPr lang="en-GB" sz="1800" dirty="0" err="1" smtClean="0"/>
              <a:t>x</a:t>
            </a:r>
            <a:r>
              <a:rPr lang="en-GB" sz="1800" dirty="0" smtClean="0"/>
              <a:t> range  (24 cm)</a:t>
            </a:r>
          </a:p>
          <a:p>
            <a:pPr>
              <a:buNone/>
            </a:pPr>
            <a:r>
              <a:rPr lang="en-GB" sz="1800" dirty="0" smtClean="0"/>
              <a:t>	C1 or P1 pseudorange used separately to get receiver clock offset (time)</a:t>
            </a:r>
          </a:p>
          <a:p>
            <a:pPr>
              <a:buNone/>
            </a:pPr>
            <a:endParaRPr lang="en-GB" sz="1800" dirty="0" smtClean="0"/>
          </a:p>
          <a:p>
            <a:pPr>
              <a:buNone/>
            </a:pPr>
            <a:r>
              <a:rPr lang="en-GB" sz="1800" dirty="0" smtClean="0"/>
              <a:t>To estimate parameters use doubly differenced </a:t>
            </a:r>
          </a:p>
          <a:p>
            <a:pPr>
              <a:buNone/>
            </a:pPr>
            <a:r>
              <a:rPr lang="en-GB" sz="1800" dirty="0" smtClean="0"/>
              <a:t>	LC = 2.55 L1 </a:t>
            </a:r>
            <a:r>
              <a:rPr lang="en-GB" sz="1800" dirty="0"/>
              <a:t>-</a:t>
            </a:r>
            <a:r>
              <a:rPr lang="en-GB" sz="1800" dirty="0" smtClean="0"/>
              <a:t> 1.98 L2      “Ionosphere-free phase combination”  L1-cycles</a:t>
            </a:r>
          </a:p>
          <a:p>
            <a:pPr>
              <a:buNone/>
            </a:pPr>
            <a:r>
              <a:rPr lang="en-GB" sz="1800" dirty="0"/>
              <a:t>	</a:t>
            </a:r>
            <a:r>
              <a:rPr lang="en-GB" sz="1800" dirty="0" smtClean="0"/>
              <a:t>PC = 2.55 P1 - 1.55 P2	    “</a:t>
            </a:r>
            <a:r>
              <a:rPr lang="en-GB" sz="1800" dirty="0"/>
              <a:t>Ionosphere-free </a:t>
            </a:r>
            <a:r>
              <a:rPr lang="en-GB" sz="1800" dirty="0" smtClean="0"/>
              <a:t>range combination”   Meters</a:t>
            </a:r>
          </a:p>
          <a:p>
            <a:pPr>
              <a:buNone/>
            </a:pPr>
            <a:r>
              <a:rPr lang="en-GB" sz="1800" dirty="0" smtClean="0"/>
              <a:t>	   Double differencing (DD) removes clock fluctuations; LC removes almost all of ionosphere.  Both DD and LC amplify noise (use L1, L2 directly for baselines &lt; 1 km)</a:t>
            </a:r>
          </a:p>
          <a:p>
            <a:pPr>
              <a:buNone/>
            </a:pPr>
            <a:endParaRPr lang="en-GB" sz="1800" dirty="0" smtClean="0"/>
          </a:p>
          <a:p>
            <a:pPr>
              <a:buNone/>
            </a:pPr>
            <a:r>
              <a:rPr lang="en-GB" sz="1800" dirty="0" smtClean="0"/>
              <a:t>Auxiliary combinations for data editing and ambiguity resolution </a:t>
            </a:r>
          </a:p>
          <a:p>
            <a:pPr>
              <a:buNone/>
            </a:pPr>
            <a:r>
              <a:rPr lang="en-GB" sz="1800" dirty="0" smtClean="0"/>
              <a:t>	 “Geometry-free combination (LG)”  or “Extra wide-lane” (EX-WL)</a:t>
            </a:r>
          </a:p>
          <a:p>
            <a:pPr>
              <a:buNone/>
            </a:pPr>
            <a:r>
              <a:rPr lang="en-GB" sz="1800" dirty="0" smtClean="0"/>
              <a:t>	 LG = L2 - f2/f1 L1     used in GAMIT</a:t>
            </a:r>
          </a:p>
          <a:p>
            <a:pPr>
              <a:buNone/>
            </a:pPr>
            <a:r>
              <a:rPr lang="en-GB" sz="1800" dirty="0" smtClean="0"/>
              <a:t>	EX-WL = L1 - f1/f2 L2  used in TRACK</a:t>
            </a:r>
          </a:p>
          <a:p>
            <a:pPr>
              <a:buNone/>
            </a:pPr>
            <a:r>
              <a:rPr lang="en-GB" sz="1800" dirty="0" smtClean="0"/>
              <a:t>	 Removes all frequency-independent effects (geometric &amp; atmosphere) but not 			  multipath or ionosphere</a:t>
            </a:r>
          </a:p>
          <a:p>
            <a:pPr>
              <a:buNone/>
            </a:pPr>
            <a:r>
              <a:rPr lang="en-GB" sz="1800" dirty="0" smtClean="0"/>
              <a:t>	Melbourne-</a:t>
            </a:r>
            <a:r>
              <a:rPr lang="en-GB" sz="1800" dirty="0" err="1" smtClean="0"/>
              <a:t>Wubbena</a:t>
            </a:r>
            <a:r>
              <a:rPr lang="en-GB" sz="1800" dirty="0" smtClean="0"/>
              <a:t> wide-Lane (MW-WL):  phase/pseudorange combination that 			  removes geometry and ionosphere; dominated by pseudorange noise</a:t>
            </a:r>
          </a:p>
          <a:p>
            <a:pPr>
              <a:buNone/>
            </a:pPr>
            <a:r>
              <a:rPr lang="en-GB" sz="1800" dirty="0"/>
              <a:t>	</a:t>
            </a:r>
            <a:r>
              <a:rPr lang="en-GB" sz="1800" dirty="0" smtClean="0"/>
              <a:t>MW-WL </a:t>
            </a:r>
            <a:r>
              <a:rPr lang="en-GB" sz="1800" smtClean="0"/>
              <a:t>= N1-N2=(</a:t>
            </a:r>
            <a:r>
              <a:rPr lang="en-GB" sz="1800" dirty="0" smtClean="0"/>
              <a:t>L1-L2)-(</a:t>
            </a:r>
            <a:r>
              <a:rPr lang="en-GB" sz="1800" dirty="0" smtClean="0">
                <a:latin typeface="Symbol" charset="2"/>
                <a:cs typeface="Symbol" charset="2"/>
              </a:rPr>
              <a:t>D</a:t>
            </a:r>
            <a:r>
              <a:rPr lang="en-GB" sz="1800" dirty="0" smtClean="0"/>
              <a:t>F/</a:t>
            </a:r>
            <a:r>
              <a:rPr lang="en-GB" sz="1800" dirty="0" smtClean="0">
                <a:latin typeface="Symbol" charset="2"/>
                <a:cs typeface="Symbol" charset="2"/>
              </a:rPr>
              <a:t>S</a:t>
            </a:r>
            <a:r>
              <a:rPr lang="en-GB" sz="1800" dirty="0" smtClean="0"/>
              <a:t>F)(P1+P2) = (L1-L2)-0.12 (P1+P2)</a:t>
            </a:r>
          </a:p>
        </p:txBody>
      </p:sp>
      <p:sp>
        <p:nvSpPr>
          <p:cNvPr id="4" name="Date Placeholder 3"/>
          <p:cNvSpPr>
            <a:spLocks noGrp="1"/>
          </p:cNvSpPr>
          <p:nvPr>
            <p:ph type="dt" sz="half" idx="10"/>
          </p:nvPr>
        </p:nvSpPr>
        <p:spPr/>
        <p:txBody>
          <a:bodyPr/>
          <a:lstStyle/>
          <a:p>
            <a:fld id="{88BC4AAD-B29C-2E44-9040-36209F7153C0}" type="datetime1">
              <a:rPr lang="en-US" smtClean="0"/>
              <a:t>7/8/13</a:t>
            </a:fld>
            <a:endParaRPr lang="en-US"/>
          </a:p>
        </p:txBody>
      </p:sp>
      <p:sp>
        <p:nvSpPr>
          <p:cNvPr id="6" name="Footer Placeholder 5"/>
          <p:cNvSpPr>
            <a:spLocks noGrp="1"/>
          </p:cNvSpPr>
          <p:nvPr>
            <p:ph type="ftr" sz="quarter" idx="11"/>
          </p:nvPr>
        </p:nvSpPr>
        <p:spPr/>
        <p:txBody>
          <a:bodyPr/>
          <a:lstStyle/>
          <a:p>
            <a:r>
              <a:rPr lang="en-US" smtClean="0"/>
              <a:t>Concepts in High Precision Data Analysis</a:t>
            </a: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304800"/>
            <a:ext cx="7772400" cy="914400"/>
          </a:xfrm>
        </p:spPr>
        <p:txBody>
          <a:bodyPr anchor="ctr">
            <a:normAutofit fontScale="90000"/>
          </a:bodyPr>
          <a:lstStyle/>
          <a:p>
            <a:pPr algn="ctr">
              <a:lnSpc>
                <a:spcPct val="102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000" b="0"/>
              <a:t>Modeling the observations</a:t>
            </a:r>
            <a:br>
              <a:rPr lang="en-GB" sz="3000" b="0"/>
            </a:br>
            <a:r>
              <a:rPr lang="en-GB" sz="2600" b="0"/>
              <a:t>I. Conceptual/Quantitative</a:t>
            </a:r>
            <a:endParaRPr lang="en-GB"/>
          </a:p>
        </p:txBody>
      </p:sp>
      <p:sp>
        <p:nvSpPr>
          <p:cNvPr id="23555" name="Rectangle 3"/>
          <p:cNvSpPr>
            <a:spLocks noGrp="1" noChangeArrowheads="1"/>
          </p:cNvSpPr>
          <p:nvPr>
            <p:ph type="body" idx="1"/>
          </p:nvPr>
        </p:nvSpPr>
        <p:spPr>
          <a:xfrm>
            <a:off x="609600" y="1447800"/>
            <a:ext cx="8382000" cy="5257800"/>
          </a:xfrm>
        </p:spPr>
        <p:txBody>
          <a:bodyPr/>
          <a:lstStyle/>
          <a:p>
            <a:pPr>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b="0" dirty="0"/>
              <a:t>Motion of the satellites</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Earth’s gravity field ( flattening 10 km; higher harmonics 100 </a:t>
            </a:r>
            <a:r>
              <a:rPr lang="en-GB" sz="1600" b="0" dirty="0" err="1"/>
              <a:t>m</a:t>
            </a:r>
            <a:r>
              <a:rPr lang="en-GB" sz="1600" b="0" dirty="0"/>
              <a:t> )</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Attraction of Moon and Sun ( 100 </a:t>
            </a:r>
            <a:r>
              <a:rPr lang="en-GB" sz="1600" b="0" dirty="0" err="1"/>
              <a:t>m</a:t>
            </a:r>
            <a:r>
              <a:rPr lang="en-GB" sz="1600" b="0" dirty="0"/>
              <a:t> )</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solidFill>
                  <a:schemeClr val="accent2"/>
                </a:solidFill>
              </a:rPr>
              <a:t>Solar radiation pressure ( 20 </a:t>
            </a:r>
            <a:r>
              <a:rPr lang="en-GB" sz="1600" b="0" dirty="0" err="1">
                <a:solidFill>
                  <a:schemeClr val="accent2"/>
                </a:solidFill>
              </a:rPr>
              <a:t>m</a:t>
            </a:r>
            <a:r>
              <a:rPr lang="en-GB" sz="1600" b="0" dirty="0">
                <a:solidFill>
                  <a:schemeClr val="accent2"/>
                </a:solidFill>
              </a:rPr>
              <a:t> )</a:t>
            </a:r>
          </a:p>
          <a:p>
            <a:pPr>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b="0" dirty="0"/>
              <a:t>Motion of the Earth </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Irregular rotation of the Earth ( 5 </a:t>
            </a:r>
            <a:r>
              <a:rPr lang="en-GB" sz="1600" b="0" dirty="0" err="1"/>
              <a:t>m</a:t>
            </a:r>
            <a:r>
              <a:rPr lang="en-GB" sz="1600" b="0" dirty="0"/>
              <a:t> )</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err="1"/>
              <a:t>Luni</a:t>
            </a:r>
            <a:r>
              <a:rPr lang="en-GB" sz="1600" b="0" dirty="0"/>
              <a:t>-solar solid-Earth tides ( 30 cm )</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solidFill>
                  <a:srgbClr val="C0504D"/>
                </a:solidFill>
              </a:rPr>
              <a:t>Loading due to the oceans, atmosphere, and surface water and ice ( 10 mm)</a:t>
            </a:r>
          </a:p>
          <a:p>
            <a:pPr>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b="0" dirty="0"/>
              <a:t>Propagation of the signal</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Neutral atmosphere ( dry 6 </a:t>
            </a:r>
            <a:r>
              <a:rPr lang="en-GB" sz="1600" b="0" dirty="0" err="1"/>
              <a:t>m</a:t>
            </a:r>
            <a:r>
              <a:rPr lang="en-GB" sz="1600" b="0" dirty="0"/>
              <a:t>; </a:t>
            </a:r>
            <a:r>
              <a:rPr lang="en-GB" sz="1600" b="0" dirty="0">
                <a:solidFill>
                  <a:srgbClr val="C0504D"/>
                </a:solidFill>
              </a:rPr>
              <a:t>wet 1 </a:t>
            </a:r>
            <a:r>
              <a:rPr lang="en-GB" sz="1600" b="0" dirty="0" err="1">
                <a:solidFill>
                  <a:srgbClr val="C0504D"/>
                </a:solidFill>
              </a:rPr>
              <a:t>m</a:t>
            </a:r>
            <a:r>
              <a:rPr lang="en-GB" sz="1600" b="0" dirty="0">
                <a:solidFill>
                  <a:srgbClr val="C0504D"/>
                </a:solidFill>
              </a:rPr>
              <a:t> </a:t>
            </a:r>
            <a:r>
              <a:rPr lang="en-GB" sz="1600" b="0" dirty="0"/>
              <a:t>)</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Ionosphere ( 10 </a:t>
            </a:r>
            <a:r>
              <a:rPr lang="en-GB" sz="1600" b="0" dirty="0" err="1"/>
              <a:t>m</a:t>
            </a:r>
            <a:r>
              <a:rPr lang="en-GB" sz="1600" b="0" dirty="0"/>
              <a:t> </a:t>
            </a:r>
            <a:r>
              <a:rPr lang="en-GB" sz="1600" b="0" dirty="0" smtClean="0"/>
              <a:t>but</a:t>
            </a:r>
            <a:r>
              <a:rPr lang="en-GB" sz="1600" dirty="0" smtClean="0"/>
              <a:t> LC corrects</a:t>
            </a:r>
            <a:r>
              <a:rPr lang="en-GB" sz="1600" b="0" dirty="0" smtClean="0"/>
              <a:t> </a:t>
            </a:r>
            <a:r>
              <a:rPr lang="en-GB" sz="1600" b="0" dirty="0"/>
              <a:t>to</a:t>
            </a:r>
            <a:r>
              <a:rPr lang="en-GB" sz="1600" b="0" dirty="0" smtClean="0"/>
              <a:t> a few </a:t>
            </a:r>
            <a:r>
              <a:rPr lang="en-GB" sz="1600" b="0" dirty="0"/>
              <a:t>mm most of the time )</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solidFill>
                  <a:srgbClr val="C0504D"/>
                </a:solidFill>
              </a:rPr>
              <a:t>Variations in the phase </a:t>
            </a:r>
            <a:r>
              <a:rPr lang="en-GB" sz="1600" b="0" dirty="0" err="1">
                <a:solidFill>
                  <a:srgbClr val="C0504D"/>
                </a:solidFill>
              </a:rPr>
              <a:t>centers</a:t>
            </a:r>
            <a:r>
              <a:rPr lang="en-GB" sz="1600" b="0" dirty="0">
                <a:solidFill>
                  <a:srgbClr val="C0504D"/>
                </a:solidFill>
              </a:rPr>
              <a:t> of the ground and satellite antennas ( 10 cm)</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1600" b="0" dirty="0">
              <a:solidFill>
                <a:srgbClr val="FFC9B4"/>
              </a:solidFill>
            </a:endParaRPr>
          </a:p>
          <a:p>
            <a:pPr lvl="1">
              <a:lnSpc>
                <a:spcPct val="100000"/>
              </a:lnSpc>
              <a:spcBef>
                <a:spcPct val="40000"/>
              </a:spcBef>
              <a:buFont typeface="Wingdings"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solidFill>
                  <a:srgbClr val="C0504D"/>
                </a:solidFill>
              </a:rPr>
              <a:t>            *  incompletely </a:t>
            </a:r>
            <a:r>
              <a:rPr lang="en-GB" sz="1600" b="0" dirty="0" err="1">
                <a:solidFill>
                  <a:srgbClr val="C0504D"/>
                </a:solidFill>
              </a:rPr>
              <a:t>modeled</a:t>
            </a:r>
            <a:endParaRPr lang="en-GB" sz="1600" b="0" dirty="0">
              <a:solidFill>
                <a:srgbClr val="C0504D"/>
              </a:solidFill>
            </a:endParaRP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1600" dirty="0"/>
          </a:p>
        </p:txBody>
      </p:sp>
      <p:sp>
        <p:nvSpPr>
          <p:cNvPr id="4" name="Date Placeholder 3"/>
          <p:cNvSpPr>
            <a:spLocks noGrp="1"/>
          </p:cNvSpPr>
          <p:nvPr>
            <p:ph type="dt" sz="half" idx="10"/>
          </p:nvPr>
        </p:nvSpPr>
        <p:spPr/>
        <p:txBody>
          <a:bodyPr/>
          <a:lstStyle/>
          <a:p>
            <a:fld id="{3C8E36A9-09FB-9144-BF76-2A8823FA2174}" type="datetime1">
              <a:rPr lang="en-US" smtClean="0"/>
              <a:t>7/8/13</a:t>
            </a:fld>
            <a:endParaRPr lang="en-US"/>
          </a:p>
        </p:txBody>
      </p:sp>
      <p:sp>
        <p:nvSpPr>
          <p:cNvPr id="6" name="Footer Placeholder 5"/>
          <p:cNvSpPr>
            <a:spLocks noGrp="1"/>
          </p:cNvSpPr>
          <p:nvPr>
            <p:ph type="ftr" sz="quarter" idx="11"/>
          </p:nvPr>
        </p:nvSpPr>
        <p:spPr/>
        <p:txBody>
          <a:bodyPr/>
          <a:lstStyle/>
          <a:p>
            <a:r>
              <a:rPr lang="en-US" smtClean="0"/>
              <a:t>Concepts in High Precision Data Analysis</a:t>
            </a: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152400"/>
            <a:ext cx="7772400" cy="914400"/>
          </a:xfrm>
        </p:spPr>
        <p:txBody>
          <a:bodyPr anchor="ctr"/>
          <a:lstStyle/>
          <a:p>
            <a:pPr algn="ctr">
              <a:lnSpc>
                <a:spcPct val="102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600" b="0"/>
              <a:t>Modeling the observations</a:t>
            </a:r>
            <a:r>
              <a:rPr lang="en-GB" sz="3000" b="0"/>
              <a:t/>
            </a:r>
            <a:br>
              <a:rPr lang="en-GB" sz="3000" b="0"/>
            </a:br>
            <a:r>
              <a:rPr lang="en-GB" sz="2200" b="0"/>
              <a:t>II. Software structure</a:t>
            </a:r>
            <a:endParaRPr lang="en-GB"/>
          </a:p>
        </p:txBody>
      </p:sp>
      <p:sp>
        <p:nvSpPr>
          <p:cNvPr id="25603" name="Rectangle 3"/>
          <p:cNvSpPr>
            <a:spLocks noGrp="1" noChangeArrowheads="1"/>
          </p:cNvSpPr>
          <p:nvPr>
            <p:ph type="body" idx="1"/>
          </p:nvPr>
        </p:nvSpPr>
        <p:spPr>
          <a:xfrm>
            <a:off x="609600" y="1066800"/>
            <a:ext cx="8001000" cy="5257800"/>
          </a:xfrm>
        </p:spPr>
        <p:txBody>
          <a:bodyPr/>
          <a:lstStyle/>
          <a:p>
            <a:pPr>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b="0" dirty="0"/>
              <a:t>Satellite orbit</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IGS tabulated ephemeris (Earth-fixed SP3 file) [ </a:t>
            </a:r>
            <a:r>
              <a:rPr lang="en-GB" sz="1400" b="0" dirty="0">
                <a:solidFill>
                  <a:schemeClr val="accent2"/>
                </a:solidFill>
              </a:rPr>
              <a:t>track</a:t>
            </a:r>
            <a:r>
              <a:rPr lang="en-GB" sz="1400" b="0" dirty="0"/>
              <a:t> ]</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GAMIT tabulated ephemeris ( </a:t>
            </a:r>
            <a:r>
              <a:rPr lang="en-GB" sz="1400" b="0" dirty="0" err="1"/>
              <a:t>t</a:t>
            </a:r>
            <a:r>
              <a:rPr lang="en-GB" sz="1400" b="0" dirty="0"/>
              <a:t>-file ):  numerical integration by </a:t>
            </a:r>
            <a:r>
              <a:rPr lang="en-GB" sz="1400" b="0" dirty="0">
                <a:solidFill>
                  <a:schemeClr val="accent2"/>
                </a:solidFill>
              </a:rPr>
              <a:t>arc</a:t>
            </a:r>
            <a:r>
              <a:rPr lang="en-GB" sz="1400" b="0" dirty="0"/>
              <a:t> in inertial space,  fit to SP3 file, may be represented by its initial conditions (ICs) and radiation-pressure parameters; requires tabulated positions of Sun and Moon</a:t>
            </a:r>
          </a:p>
          <a:p>
            <a:pPr>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b="0" dirty="0"/>
              <a:t>Motion of the Earth in inertial space  [</a:t>
            </a:r>
            <a:r>
              <a:rPr lang="en-GB" sz="1400" b="0" dirty="0">
                <a:solidFill>
                  <a:srgbClr val="C0504D"/>
                </a:solidFill>
              </a:rPr>
              <a:t>model or track</a:t>
            </a:r>
            <a:r>
              <a:rPr lang="en-GB" sz="1800" b="0" dirty="0">
                <a:solidFill>
                  <a:srgbClr val="C0504D"/>
                </a:solidFill>
              </a:rPr>
              <a:t> </a:t>
            </a:r>
            <a:r>
              <a:rPr lang="en-GB" sz="1800" b="0" dirty="0"/>
              <a:t>]</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Analytical models for precession and nutation (tabulated); IERS observed values for pole position (wobble), and axial rotation (UT1) </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Analytical model of solid-Earth tides; global grids of ocean and atmospheric  tidal loading </a:t>
            </a:r>
          </a:p>
          <a:p>
            <a:pPr>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b="0" dirty="0"/>
              <a:t>Propagation of the signal [</a:t>
            </a:r>
            <a:r>
              <a:rPr lang="en-GB" sz="1400" b="0" dirty="0">
                <a:solidFill>
                  <a:srgbClr val="C0504D"/>
                </a:solidFill>
              </a:rPr>
              <a:t>model or track</a:t>
            </a:r>
            <a:r>
              <a:rPr lang="en-GB" sz="1800" b="0" dirty="0">
                <a:solidFill>
                  <a:srgbClr val="C0504D"/>
                </a:solidFill>
              </a:rPr>
              <a:t> </a:t>
            </a:r>
            <a:r>
              <a:rPr lang="en-GB" sz="1800" b="0" dirty="0"/>
              <a:t>]</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Zenith hydrostatic (dry)  delay (ZHD) from pressure  ( met-file, VMF1, or GPT ) </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Zenith wet delay (ZWD) [crudely</a:t>
            </a:r>
            <a:r>
              <a:rPr lang="en-GB" sz="1400" b="0" dirty="0" smtClean="0"/>
              <a:t> </a:t>
            </a:r>
            <a:r>
              <a:rPr lang="en-US" sz="1400" b="0" dirty="0" smtClean="0"/>
              <a:t>modeled</a:t>
            </a:r>
            <a:r>
              <a:rPr lang="en-GB" sz="1400" b="0" dirty="0" smtClean="0"/>
              <a:t> </a:t>
            </a:r>
            <a:r>
              <a:rPr lang="en-GB" sz="1400" b="0" dirty="0"/>
              <a:t>and estimated in solve or track ]</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ZHD and ZWD mapped to line-of-sight with mapping functions (VMF1 grid or GMT)</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Variations in the phase</a:t>
            </a:r>
            <a:r>
              <a:rPr lang="en-GB" sz="1400" b="0" dirty="0" smtClean="0"/>
              <a:t> </a:t>
            </a:r>
            <a:r>
              <a:rPr lang="en-US" sz="1400" b="0" dirty="0" smtClean="0"/>
              <a:t>centers </a:t>
            </a:r>
            <a:r>
              <a:rPr lang="en-GB" sz="1400" b="0" dirty="0" smtClean="0"/>
              <a:t>of </a:t>
            </a:r>
            <a:r>
              <a:rPr lang="en-GB" sz="1400" b="0" dirty="0"/>
              <a:t>the ground and </a:t>
            </a:r>
            <a:r>
              <a:rPr lang="en-GB" sz="1400" b="0" dirty="0" smtClean="0"/>
              <a:t>satellite </a:t>
            </a:r>
            <a:r>
              <a:rPr lang="en-GB" sz="1400" b="0" dirty="0"/>
              <a:t>antennas (ANTEX file</a:t>
            </a:r>
            <a:r>
              <a:rPr lang="en-GB" sz="1400" b="0" dirty="0" smtClean="0"/>
              <a:t>)</a:t>
            </a:r>
            <a:endParaRPr lang="en-GB" sz="1400" b="0" dirty="0"/>
          </a:p>
        </p:txBody>
      </p:sp>
      <p:sp>
        <p:nvSpPr>
          <p:cNvPr id="4" name="Date Placeholder 3"/>
          <p:cNvSpPr>
            <a:spLocks noGrp="1"/>
          </p:cNvSpPr>
          <p:nvPr>
            <p:ph type="dt" sz="half" idx="10"/>
          </p:nvPr>
        </p:nvSpPr>
        <p:spPr/>
        <p:txBody>
          <a:bodyPr/>
          <a:lstStyle/>
          <a:p>
            <a:fld id="{92BADAB8-8E55-1848-A6E5-562E51DC3704}" type="datetime1">
              <a:rPr lang="en-US" smtClean="0"/>
              <a:t>7/8/13</a:t>
            </a:fld>
            <a:endParaRPr lang="en-US"/>
          </a:p>
        </p:txBody>
      </p:sp>
      <p:sp>
        <p:nvSpPr>
          <p:cNvPr id="6" name="Footer Placeholder 5"/>
          <p:cNvSpPr>
            <a:spLocks noGrp="1"/>
          </p:cNvSpPr>
          <p:nvPr>
            <p:ph type="ftr" sz="quarter" idx="11"/>
          </p:nvPr>
        </p:nvSpPr>
        <p:spPr/>
        <p:txBody>
          <a:bodyPr/>
          <a:lstStyle/>
          <a:p>
            <a:r>
              <a:rPr lang="en-US" smtClean="0"/>
              <a:t>Concepts in High Precision Data Analysis</a:t>
            </a: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304800"/>
            <a:ext cx="7467600" cy="609600"/>
          </a:xfrm>
        </p:spPr>
        <p:txBody>
          <a:bodyPr anchor="ctr"/>
          <a:lstStyle/>
          <a:p>
            <a:pPr algn="ctr">
              <a:lnSpc>
                <a:spcPct val="102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700" b="0"/>
              <a:t>Parameter Estimation</a:t>
            </a:r>
            <a:endParaRPr lang="en-GB"/>
          </a:p>
        </p:txBody>
      </p:sp>
      <p:sp>
        <p:nvSpPr>
          <p:cNvPr id="27651" name="Rectangle 3"/>
          <p:cNvSpPr>
            <a:spLocks noGrp="1" noChangeArrowheads="1"/>
          </p:cNvSpPr>
          <p:nvPr>
            <p:ph type="body" idx="1"/>
          </p:nvPr>
        </p:nvSpPr>
        <p:spPr>
          <a:xfrm>
            <a:off x="228600" y="1066800"/>
            <a:ext cx="8534400" cy="5257800"/>
          </a:xfrm>
        </p:spPr>
        <p:txBody>
          <a:bodyPr/>
          <a:lstStyle/>
          <a:p>
            <a:pPr>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b="0" dirty="0"/>
              <a:t>Phase observations [</a:t>
            </a:r>
            <a:r>
              <a:rPr lang="en-GB" sz="1800" b="0" dirty="0">
                <a:solidFill>
                  <a:srgbClr val="C0504D"/>
                </a:solidFill>
              </a:rPr>
              <a:t> solve </a:t>
            </a:r>
            <a:r>
              <a:rPr lang="en-GB" sz="1800" b="0" dirty="0"/>
              <a:t>or</a:t>
            </a:r>
            <a:r>
              <a:rPr lang="en-GB" sz="1800" b="0" dirty="0">
                <a:solidFill>
                  <a:srgbClr val="FFF54E"/>
                </a:solidFill>
              </a:rPr>
              <a:t> </a:t>
            </a:r>
            <a:r>
              <a:rPr lang="en-GB" sz="1800" b="0" dirty="0">
                <a:solidFill>
                  <a:srgbClr val="C0504D"/>
                </a:solidFill>
              </a:rPr>
              <a:t>track</a:t>
            </a:r>
            <a:r>
              <a:rPr lang="en-GB" sz="1800" b="0" dirty="0"/>
              <a:t> ] </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Form double difference LC combination of L1 and L2 to cancel clocks &amp; ionosphere</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Apply a priori constraints </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Estimate the coordinates, ZTD, and real-valued ambiguities  </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Form M-W WL and/or phase WL with ionospheric constraints to estimate and  resolve the WL (L2-L1) integer ambiguities </a:t>
            </a:r>
            <a:r>
              <a:rPr lang="en-GB" sz="1600" b="0" dirty="0">
                <a:solidFill>
                  <a:srgbClr val="C0504D"/>
                </a:solidFill>
              </a:rPr>
              <a:t>[ </a:t>
            </a:r>
            <a:r>
              <a:rPr lang="en-GB" sz="1600" b="0" dirty="0" err="1">
                <a:solidFill>
                  <a:srgbClr val="C0504D"/>
                </a:solidFill>
              </a:rPr>
              <a:t>autcln</a:t>
            </a:r>
            <a:r>
              <a:rPr lang="en-GB" sz="1600" b="0" dirty="0">
                <a:solidFill>
                  <a:srgbClr val="C0504D"/>
                </a:solidFill>
              </a:rPr>
              <a:t>, solve, track</a:t>
            </a:r>
            <a:r>
              <a:rPr lang="en-GB" sz="1600" b="0" dirty="0"/>
              <a:t> ]</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Estimate and resolve the narrow-lane (NL) ambiguities</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Estimate the coordinates and ZTD with WL and NL ambiguities fixed </a:t>
            </a:r>
          </a:p>
          <a:p>
            <a:pPr lvl="1">
              <a:lnSpc>
                <a:spcPct val="110000"/>
              </a:lnSpc>
              <a:spcBef>
                <a:spcPct val="40000"/>
              </a:spcBef>
              <a:buFont typeface="Wingdings"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solidFill>
                  <a:schemeClr val="accent1"/>
                </a:solidFill>
              </a:rPr>
              <a:t>---</a:t>
            </a:r>
            <a:r>
              <a:rPr lang="en-GB" sz="1600" b="0" dirty="0"/>
              <a:t> Estimation can be batch least squares [ </a:t>
            </a:r>
            <a:r>
              <a:rPr lang="en-GB" sz="1600" b="0" dirty="0">
                <a:solidFill>
                  <a:srgbClr val="C0504D"/>
                </a:solidFill>
              </a:rPr>
              <a:t>solve</a:t>
            </a:r>
            <a:r>
              <a:rPr lang="en-GB" sz="1600" b="0" dirty="0"/>
              <a:t> ] or sequential (Kalman filter  [ </a:t>
            </a:r>
            <a:r>
              <a:rPr lang="en-GB" sz="1600" b="0" dirty="0">
                <a:solidFill>
                  <a:srgbClr val="C0504D"/>
                </a:solidFill>
              </a:rPr>
              <a:t>track</a:t>
            </a:r>
            <a:r>
              <a:rPr lang="en-GB" sz="1400" b="0" dirty="0"/>
              <a:t> ]</a:t>
            </a:r>
          </a:p>
          <a:p>
            <a:pPr>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b="0" dirty="0"/>
              <a:t>Quasi-observations from phase solution (</a:t>
            </a:r>
            <a:r>
              <a:rPr lang="en-GB" sz="1800" b="0" dirty="0" err="1"/>
              <a:t>h</a:t>
            </a:r>
            <a:r>
              <a:rPr lang="en-GB" sz="1800" b="0" dirty="0"/>
              <a:t>-file) [ </a:t>
            </a:r>
            <a:r>
              <a:rPr lang="en-GB" sz="1800" b="0" dirty="0" err="1">
                <a:solidFill>
                  <a:srgbClr val="C0504D"/>
                </a:solidFill>
              </a:rPr>
              <a:t>globk</a:t>
            </a:r>
            <a:r>
              <a:rPr lang="en-GB" sz="1800" b="0" dirty="0"/>
              <a:t> ]</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Sequential (Kalman filter) </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Epoch-by-epoch test of compatibility (chi2 increment) but batch output</a:t>
            </a:r>
          </a:p>
        </p:txBody>
      </p:sp>
      <p:sp>
        <p:nvSpPr>
          <p:cNvPr id="4" name="Date Placeholder 3"/>
          <p:cNvSpPr>
            <a:spLocks noGrp="1"/>
          </p:cNvSpPr>
          <p:nvPr>
            <p:ph type="dt" sz="half" idx="10"/>
          </p:nvPr>
        </p:nvSpPr>
        <p:spPr/>
        <p:txBody>
          <a:bodyPr/>
          <a:lstStyle/>
          <a:p>
            <a:fld id="{5F9318F5-D4DF-3940-981A-82BCABBF0967}" type="datetime1">
              <a:rPr lang="en-US" smtClean="0"/>
              <a:t>7/8/13</a:t>
            </a:fld>
            <a:endParaRPr lang="en-US"/>
          </a:p>
        </p:txBody>
      </p:sp>
      <p:sp>
        <p:nvSpPr>
          <p:cNvPr id="6" name="Footer Placeholder 5"/>
          <p:cNvSpPr>
            <a:spLocks noGrp="1"/>
          </p:cNvSpPr>
          <p:nvPr>
            <p:ph type="ftr" sz="quarter" idx="11"/>
          </p:nvPr>
        </p:nvSpPr>
        <p:spPr/>
        <p:txBody>
          <a:bodyPr/>
          <a:lstStyle/>
          <a:p>
            <a:r>
              <a:rPr lang="en-US" smtClean="0"/>
              <a:t>Concepts in High Precision Data Analysis</a:t>
            </a: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752600" y="304800"/>
            <a:ext cx="4495800" cy="685800"/>
          </a:xfrm>
        </p:spPr>
        <p:txBody>
          <a:bodyPr>
            <a:normAutofit/>
          </a:bodyPr>
          <a:lstStyle/>
          <a:p>
            <a:r>
              <a:rPr lang="en-US" sz="2800" b="0" dirty="0"/>
              <a:t>Limits of GPS Accuracy</a:t>
            </a:r>
            <a:endParaRPr lang="en-US" sz="2800" dirty="0"/>
          </a:p>
        </p:txBody>
      </p:sp>
      <p:sp>
        <p:nvSpPr>
          <p:cNvPr id="29699" name="Rectangle 3"/>
          <p:cNvSpPr>
            <a:spLocks noGrp="1" noChangeArrowheads="1"/>
          </p:cNvSpPr>
          <p:nvPr>
            <p:ph type="body" idx="1"/>
          </p:nvPr>
        </p:nvSpPr>
        <p:spPr>
          <a:xfrm>
            <a:off x="533400" y="1219200"/>
            <a:ext cx="8382000" cy="5105400"/>
          </a:xfrm>
        </p:spPr>
        <p:txBody>
          <a:bodyPr/>
          <a:lstStyle/>
          <a:p>
            <a:pPr marL="342900" indent="-342900" defTabSz="914400">
              <a:lnSpc>
                <a:spcPct val="104000"/>
              </a:lnSpc>
            </a:pPr>
            <a:r>
              <a:rPr lang="en-US" sz="1900" b="0" dirty="0"/>
              <a:t>Signal propagation effects</a:t>
            </a:r>
          </a:p>
          <a:p>
            <a:pPr marL="742950" lvl="1" indent="-285750" defTabSz="914400">
              <a:lnSpc>
                <a:spcPct val="104000"/>
              </a:lnSpc>
            </a:pPr>
            <a:r>
              <a:rPr lang="en-US" sz="1900" b="0" dirty="0"/>
              <a:t>Signal scattering ( antenna phase center / multipath ) </a:t>
            </a:r>
          </a:p>
          <a:p>
            <a:pPr marL="742950" lvl="1" indent="-285750" defTabSz="914400">
              <a:lnSpc>
                <a:spcPct val="104000"/>
              </a:lnSpc>
            </a:pPr>
            <a:r>
              <a:rPr lang="en-US" sz="1900" b="0" dirty="0"/>
              <a:t>Atmospheric delay (mainly water vapor)</a:t>
            </a:r>
          </a:p>
          <a:p>
            <a:pPr marL="742950" lvl="1" indent="-285750" defTabSz="914400">
              <a:lnSpc>
                <a:spcPct val="104000"/>
              </a:lnSpc>
            </a:pPr>
            <a:r>
              <a:rPr lang="en-US" sz="1900" b="0" dirty="0" err="1"/>
              <a:t>Ionospheric</a:t>
            </a:r>
            <a:r>
              <a:rPr lang="en-US" sz="1900" b="0" dirty="0"/>
              <a:t> effects</a:t>
            </a:r>
          </a:p>
          <a:p>
            <a:pPr marL="742950" lvl="1" indent="-285750" defTabSz="914400">
              <a:lnSpc>
                <a:spcPct val="104000"/>
              </a:lnSpc>
            </a:pPr>
            <a:r>
              <a:rPr lang="en-US" sz="1900" b="0" dirty="0"/>
              <a:t>Receiver noise</a:t>
            </a:r>
          </a:p>
          <a:p>
            <a:pPr marL="342900" indent="-342900" defTabSz="914400">
              <a:lnSpc>
                <a:spcPct val="104000"/>
              </a:lnSpc>
              <a:spcBef>
                <a:spcPct val="80000"/>
              </a:spcBef>
            </a:pPr>
            <a:r>
              <a:rPr lang="en-US" sz="1900" b="0" dirty="0" err="1"/>
              <a:t>Unmodeled</a:t>
            </a:r>
            <a:r>
              <a:rPr lang="en-US" sz="1900" b="0" dirty="0"/>
              <a:t> motions of the station</a:t>
            </a:r>
          </a:p>
          <a:p>
            <a:pPr marL="742950" lvl="1" indent="-285750" defTabSz="914400">
              <a:lnSpc>
                <a:spcPct val="104000"/>
              </a:lnSpc>
            </a:pPr>
            <a:r>
              <a:rPr lang="en-US" sz="1900" b="0" dirty="0"/>
              <a:t>Monument instability</a:t>
            </a:r>
          </a:p>
          <a:p>
            <a:pPr marL="742950" lvl="1" indent="-285750" defTabSz="914400">
              <a:lnSpc>
                <a:spcPct val="104000"/>
              </a:lnSpc>
            </a:pPr>
            <a:r>
              <a:rPr lang="en-US" sz="1900" b="0" dirty="0"/>
              <a:t>Loading of the crust by atmosphere, oceans, and surface water</a:t>
            </a:r>
          </a:p>
          <a:p>
            <a:pPr marL="342900" indent="-342900" defTabSz="914400">
              <a:lnSpc>
                <a:spcPct val="104000"/>
              </a:lnSpc>
              <a:spcBef>
                <a:spcPct val="80000"/>
              </a:spcBef>
            </a:pPr>
            <a:r>
              <a:rPr lang="en-US" sz="1900" b="0" dirty="0" err="1"/>
              <a:t>Unmodeled</a:t>
            </a:r>
            <a:r>
              <a:rPr lang="en-US" sz="1900" b="0" dirty="0"/>
              <a:t> motions of the satellites</a:t>
            </a:r>
          </a:p>
          <a:p>
            <a:pPr marL="342900" indent="-342900" defTabSz="914400">
              <a:lnSpc>
                <a:spcPct val="104000"/>
              </a:lnSpc>
              <a:spcBef>
                <a:spcPct val="80000"/>
              </a:spcBef>
            </a:pPr>
            <a:r>
              <a:rPr lang="en-US" sz="1900" b="0" dirty="0"/>
              <a:t>Reference frame</a:t>
            </a:r>
          </a:p>
          <a:p>
            <a:pPr marL="742950" lvl="1" indent="-285750" defTabSz="914400">
              <a:lnSpc>
                <a:spcPct val="104000"/>
              </a:lnSpc>
              <a:buFont typeface="Wingdings" charset="2"/>
              <a:buNone/>
            </a:pPr>
            <a:endParaRPr lang="en-US" sz="1600" dirty="0"/>
          </a:p>
          <a:p>
            <a:pPr marL="742950" lvl="1" indent="-285750" defTabSz="914400"/>
            <a:endParaRPr lang="en-US" sz="1600" dirty="0"/>
          </a:p>
          <a:p>
            <a:pPr marL="742950" lvl="1" indent="-285750" defTabSz="914400"/>
            <a:endParaRPr lang="en-US" sz="1600" dirty="0"/>
          </a:p>
        </p:txBody>
      </p:sp>
      <p:sp>
        <p:nvSpPr>
          <p:cNvPr id="4" name="Date Placeholder 3"/>
          <p:cNvSpPr>
            <a:spLocks noGrp="1"/>
          </p:cNvSpPr>
          <p:nvPr>
            <p:ph type="dt" sz="half" idx="10"/>
          </p:nvPr>
        </p:nvSpPr>
        <p:spPr/>
        <p:txBody>
          <a:bodyPr/>
          <a:lstStyle/>
          <a:p>
            <a:fld id="{9EFBFE1C-F7D4-AB48-84EB-5C58A5398BC6}" type="datetime1">
              <a:rPr lang="en-US" smtClean="0"/>
              <a:t>7/8/13</a:t>
            </a:fld>
            <a:endParaRPr lang="en-US"/>
          </a:p>
        </p:txBody>
      </p:sp>
      <p:sp>
        <p:nvSpPr>
          <p:cNvPr id="6" name="Footer Placeholder 5"/>
          <p:cNvSpPr>
            <a:spLocks noGrp="1"/>
          </p:cNvSpPr>
          <p:nvPr>
            <p:ph type="ftr" sz="quarter" idx="11"/>
          </p:nvPr>
        </p:nvSpPr>
        <p:spPr/>
        <p:txBody>
          <a:bodyPr/>
          <a:lstStyle/>
          <a:p>
            <a:r>
              <a:rPr lang="en-US" smtClean="0"/>
              <a:t>Concepts in High Precision Data Analysis</a:t>
            </a:r>
            <a:endParaRPr 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752600" y="304800"/>
            <a:ext cx="4495800" cy="685800"/>
          </a:xfrm>
        </p:spPr>
        <p:txBody>
          <a:bodyPr/>
          <a:lstStyle/>
          <a:p>
            <a:r>
              <a:rPr lang="en-US" sz="3000" b="0"/>
              <a:t>Limits of GPS Accuracy</a:t>
            </a:r>
            <a:endParaRPr lang="en-US" sz="2800"/>
          </a:p>
        </p:txBody>
      </p:sp>
      <p:sp>
        <p:nvSpPr>
          <p:cNvPr id="31747" name="Rectangle 3"/>
          <p:cNvSpPr>
            <a:spLocks noGrp="1" noChangeArrowheads="1"/>
          </p:cNvSpPr>
          <p:nvPr>
            <p:ph type="body" idx="1"/>
          </p:nvPr>
        </p:nvSpPr>
        <p:spPr>
          <a:xfrm>
            <a:off x="533400" y="1219200"/>
            <a:ext cx="8382000" cy="5105400"/>
          </a:xfrm>
        </p:spPr>
        <p:txBody>
          <a:bodyPr/>
          <a:lstStyle/>
          <a:p>
            <a:pPr marL="342900" indent="-342900" defTabSz="914400">
              <a:lnSpc>
                <a:spcPct val="104000"/>
              </a:lnSpc>
            </a:pPr>
            <a:r>
              <a:rPr lang="en-US" sz="1900" b="0">
                <a:solidFill>
                  <a:srgbClr val="FF1337"/>
                </a:solidFill>
              </a:rPr>
              <a:t>Signal propagation effects</a:t>
            </a:r>
            <a:endParaRPr lang="en-US" sz="1900" b="0"/>
          </a:p>
          <a:p>
            <a:pPr marL="742950" lvl="1" indent="-285750" defTabSz="914400">
              <a:lnSpc>
                <a:spcPct val="104000"/>
              </a:lnSpc>
            </a:pPr>
            <a:r>
              <a:rPr lang="en-US" sz="1900" b="0"/>
              <a:t>Signal scattering ( antenna phase center / multipath ) </a:t>
            </a:r>
          </a:p>
          <a:p>
            <a:pPr marL="742950" lvl="1" indent="-285750" defTabSz="914400">
              <a:lnSpc>
                <a:spcPct val="104000"/>
              </a:lnSpc>
            </a:pPr>
            <a:r>
              <a:rPr lang="en-US" sz="1900" b="0"/>
              <a:t>Atmospheric delay (mainly water vapor)</a:t>
            </a:r>
          </a:p>
          <a:p>
            <a:pPr marL="742950" lvl="1" indent="-285750" defTabSz="914400">
              <a:lnSpc>
                <a:spcPct val="104000"/>
              </a:lnSpc>
            </a:pPr>
            <a:r>
              <a:rPr lang="en-US" sz="1900" b="0"/>
              <a:t>Ionospheric effects</a:t>
            </a:r>
          </a:p>
          <a:p>
            <a:pPr marL="742950" lvl="1" indent="-285750" defTabSz="914400">
              <a:lnSpc>
                <a:spcPct val="104000"/>
              </a:lnSpc>
            </a:pPr>
            <a:r>
              <a:rPr lang="en-US" sz="1900" b="0"/>
              <a:t>Receiver noise</a:t>
            </a:r>
          </a:p>
          <a:p>
            <a:pPr marL="342900" indent="-342900" defTabSz="914400">
              <a:lnSpc>
                <a:spcPct val="104000"/>
              </a:lnSpc>
              <a:spcBef>
                <a:spcPct val="80000"/>
              </a:spcBef>
            </a:pPr>
            <a:r>
              <a:rPr lang="en-US" sz="1900" b="0"/>
              <a:t>Unmodeled motions of the station</a:t>
            </a:r>
          </a:p>
          <a:p>
            <a:pPr marL="742950" lvl="1" indent="-285750" defTabSz="914400">
              <a:lnSpc>
                <a:spcPct val="104000"/>
              </a:lnSpc>
            </a:pPr>
            <a:r>
              <a:rPr lang="en-US" sz="1900" b="0"/>
              <a:t>Monument instability</a:t>
            </a:r>
          </a:p>
          <a:p>
            <a:pPr marL="742950" lvl="1" indent="-285750" defTabSz="914400">
              <a:lnSpc>
                <a:spcPct val="104000"/>
              </a:lnSpc>
            </a:pPr>
            <a:r>
              <a:rPr lang="en-US" sz="1900" b="0"/>
              <a:t>Loading of the crust by atmosphere, oceans, and surface water</a:t>
            </a:r>
          </a:p>
          <a:p>
            <a:pPr marL="342900" indent="-342900" defTabSz="914400">
              <a:lnSpc>
                <a:spcPct val="104000"/>
              </a:lnSpc>
              <a:spcBef>
                <a:spcPct val="80000"/>
              </a:spcBef>
            </a:pPr>
            <a:r>
              <a:rPr lang="en-US" sz="1900" b="0"/>
              <a:t>Unmodeled motions of the satellites</a:t>
            </a:r>
          </a:p>
          <a:p>
            <a:pPr marL="342900" indent="-342900" defTabSz="914400">
              <a:lnSpc>
                <a:spcPct val="104000"/>
              </a:lnSpc>
              <a:spcBef>
                <a:spcPct val="80000"/>
              </a:spcBef>
            </a:pPr>
            <a:r>
              <a:rPr lang="en-US" sz="1900" b="0"/>
              <a:t>Reference frame</a:t>
            </a:r>
          </a:p>
          <a:p>
            <a:pPr marL="742950" lvl="1" indent="-285750" defTabSz="914400">
              <a:lnSpc>
                <a:spcPct val="104000"/>
              </a:lnSpc>
              <a:buFont typeface="Wingdings" charset="2"/>
              <a:buNone/>
            </a:pPr>
            <a:endParaRPr lang="en-US" sz="1600"/>
          </a:p>
          <a:p>
            <a:pPr marL="742950" lvl="1" indent="-285750" defTabSz="914400"/>
            <a:endParaRPr lang="en-US" sz="1600"/>
          </a:p>
          <a:p>
            <a:pPr marL="742950" lvl="1" indent="-285750" defTabSz="914400"/>
            <a:endParaRPr lang="en-US" sz="1600"/>
          </a:p>
        </p:txBody>
      </p:sp>
      <p:sp>
        <p:nvSpPr>
          <p:cNvPr id="4" name="Date Placeholder 3"/>
          <p:cNvSpPr>
            <a:spLocks noGrp="1"/>
          </p:cNvSpPr>
          <p:nvPr>
            <p:ph type="dt" sz="half" idx="10"/>
          </p:nvPr>
        </p:nvSpPr>
        <p:spPr/>
        <p:txBody>
          <a:bodyPr/>
          <a:lstStyle/>
          <a:p>
            <a:fld id="{8CC9772B-4DD8-0546-AE4F-D6B1BEED0854}" type="datetime1">
              <a:rPr lang="en-US" smtClean="0"/>
              <a:t>7/8/13</a:t>
            </a:fld>
            <a:endParaRPr lang="en-US"/>
          </a:p>
        </p:txBody>
      </p:sp>
      <p:sp>
        <p:nvSpPr>
          <p:cNvPr id="6" name="Footer Placeholder 5"/>
          <p:cNvSpPr>
            <a:spLocks noGrp="1"/>
          </p:cNvSpPr>
          <p:nvPr>
            <p:ph type="ftr" sz="quarter" idx="11"/>
          </p:nvPr>
        </p:nvSpPr>
        <p:spPr/>
        <p:txBody>
          <a:bodyPr/>
          <a:lstStyle/>
          <a:p>
            <a:r>
              <a:rPr lang="en-US" smtClean="0"/>
              <a:t>Concepts in High Precision Data Analysis</a:t>
            </a:r>
            <a:endParaRPr lang="en-US"/>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13817</TotalTime>
  <Words>4812</Words>
  <Application>Microsoft Macintosh PowerPoint</Application>
  <PresentationFormat>On-screen Show (4:3)</PresentationFormat>
  <Paragraphs>372</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Concepts in High Precision GPS Data Analysis </vt:lpstr>
      <vt:lpstr>Instantaneous Positioning with GPS Pseudoranges </vt:lpstr>
      <vt:lpstr>High-precision positioning uses the phase observations • Long-session static: change in phase over time carries most of the information  • The shorter the Precise Positioning using Phase MeasurementsPPP the more important is ambiguity resolution</vt:lpstr>
      <vt:lpstr>Observables in Data Processing</vt:lpstr>
      <vt:lpstr>Modeling the observations I. Conceptual/Quantitative</vt:lpstr>
      <vt:lpstr>Modeling the observations II. Software structure</vt:lpstr>
      <vt:lpstr>Parameter Estimation</vt:lpstr>
      <vt:lpstr>Limits of GPS Accuracy</vt:lpstr>
      <vt:lpstr>Limits of GPS Accuracy</vt:lpstr>
      <vt:lpstr>Multipath is interference between the direct and a far-field reflected signal (geometric optics apply)</vt:lpstr>
      <vt:lpstr>PowerPoint Presentation</vt:lpstr>
      <vt:lpstr>PowerPoint Presentation</vt:lpstr>
      <vt:lpstr>PowerPoint Presentation</vt:lpstr>
      <vt:lpstr>PowerPoint Presentation</vt:lpstr>
      <vt:lpstr>PowerPoint Presentation</vt:lpstr>
      <vt:lpstr>Limits of GPS Accuracy</vt:lpstr>
      <vt:lpstr>PowerPoint Presentation</vt:lpstr>
      <vt:lpstr>PowerPoint Presentation</vt:lpstr>
      <vt:lpstr>Limits of GPS Accuracy</vt:lpstr>
      <vt:lpstr>PowerPoint Presentation</vt:lpstr>
      <vt:lpstr>PowerPoint Presentation</vt:lpstr>
      <vt:lpstr>Limits of GPS Accuracy</vt:lpstr>
      <vt:lpstr>Reference Frames</vt:lpstr>
      <vt:lpstr>Effect of Orbital and Geocentric Position Error/Uncertainty </vt:lpstr>
    </vt:vector>
  </TitlesOfParts>
  <Company>MIT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Izmir GAMIT/GLOBK Workshop Introduction</dc:title>
  <dc:creator>Thomas Herring</dc:creator>
  <cp:lastModifiedBy>rwk</cp:lastModifiedBy>
  <cp:revision>50</cp:revision>
  <cp:lastPrinted>2011-08-06T13:37:22Z</cp:lastPrinted>
  <dcterms:created xsi:type="dcterms:W3CDTF">2011-08-03T15:18:09Z</dcterms:created>
  <dcterms:modified xsi:type="dcterms:W3CDTF">2013-07-08T12:27:23Z</dcterms:modified>
</cp:coreProperties>
</file>