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60" r:id="rId1"/>
  </p:sldMasterIdLst>
  <p:notesMasterIdLst>
    <p:notesMasterId r:id="rId42"/>
  </p:notesMasterIdLst>
  <p:handoutMasterIdLst>
    <p:handoutMasterId r:id="rId43"/>
  </p:handoutMasterIdLst>
  <p:sldIdLst>
    <p:sldId id="256" r:id="rId2"/>
    <p:sldId id="260" r:id="rId3"/>
    <p:sldId id="269" r:id="rId4"/>
    <p:sldId id="270" r:id="rId5"/>
    <p:sldId id="271" r:id="rId6"/>
    <p:sldId id="272" r:id="rId7"/>
    <p:sldId id="273" r:id="rId8"/>
    <p:sldId id="274" r:id="rId9"/>
    <p:sldId id="275" r:id="rId10"/>
    <p:sldId id="276" r:id="rId11"/>
    <p:sldId id="277" r:id="rId12"/>
    <p:sldId id="278" r:id="rId13"/>
    <p:sldId id="279" r:id="rId14"/>
    <p:sldId id="280" r:id="rId15"/>
    <p:sldId id="262" r:id="rId16"/>
    <p:sldId id="265" r:id="rId17"/>
    <p:sldId id="295" r:id="rId18"/>
    <p:sldId id="268" r:id="rId19"/>
    <p:sldId id="267" r:id="rId20"/>
    <p:sldId id="293" r:id="rId21"/>
    <p:sldId id="307" r:id="rId22"/>
    <p:sldId id="306" r:id="rId23"/>
    <p:sldId id="308" r:id="rId24"/>
    <p:sldId id="309" r:id="rId25"/>
    <p:sldId id="296" r:id="rId26"/>
    <p:sldId id="297" r:id="rId27"/>
    <p:sldId id="298" r:id="rId28"/>
    <p:sldId id="299" r:id="rId29"/>
    <p:sldId id="300" r:id="rId30"/>
    <p:sldId id="301" r:id="rId31"/>
    <p:sldId id="302" r:id="rId32"/>
    <p:sldId id="303" r:id="rId33"/>
    <p:sldId id="304" r:id="rId34"/>
    <p:sldId id="305" r:id="rId35"/>
    <p:sldId id="263" r:id="rId36"/>
    <p:sldId id="281" r:id="rId37"/>
    <p:sldId id="257" r:id="rId38"/>
    <p:sldId id="258" r:id="rId39"/>
    <p:sldId id="259" r:id="rId40"/>
    <p:sldId id="264"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06"/>
    <p:restoredTop sz="94009"/>
  </p:normalViewPr>
  <p:slideViewPr>
    <p:cSldViewPr snapToGrid="0" snapToObjects="1">
      <p:cViewPr varScale="1">
        <p:scale>
          <a:sx n="105" d="100"/>
          <a:sy n="105" d="100"/>
        </p:scale>
        <p:origin x="1448" y="2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2018/07/04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2AF0F49-05BB-844A-895B-64F2817C904B}" type="slidenum">
              <a:rPr lang="en-US" smtClean="0"/>
              <a:t>‹#›</a:t>
            </a:fld>
            <a:endParaRPr lang="en-US"/>
          </a:p>
        </p:txBody>
      </p:sp>
    </p:spTree>
    <p:extLst>
      <p:ext uri="{BB962C8B-B14F-4D97-AF65-F5344CB8AC3E}">
        <p14:creationId xmlns:p14="http://schemas.microsoft.com/office/powerpoint/2010/main" val="25995507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GB"/>
              <a:t>2018/07/04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Examples using track</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0FD6EF-5759-3749-9EFB-AA8A27591929}" type="slidenum">
              <a:rPr lang="en-US" smtClean="0"/>
              <a:t>‹#›</a:t>
            </a:fld>
            <a:endParaRPr lang="en-US"/>
          </a:p>
        </p:txBody>
      </p:sp>
    </p:spTree>
    <p:extLst>
      <p:ext uri="{BB962C8B-B14F-4D97-AF65-F5344CB8AC3E}">
        <p14:creationId xmlns:p14="http://schemas.microsoft.com/office/powerpoint/2010/main" val="2325870419"/>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29387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19</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6974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slide zooms in between lines.</a:t>
            </a:r>
          </a:p>
        </p:txBody>
      </p:sp>
      <p:sp>
        <p:nvSpPr>
          <p:cNvPr id="4" name="Slide Number Placeholder 3"/>
          <p:cNvSpPr>
            <a:spLocks noGrp="1"/>
          </p:cNvSpPr>
          <p:nvPr>
            <p:ph type="sldNum" sz="quarter" idx="10"/>
          </p:nvPr>
        </p:nvSpPr>
        <p:spPr/>
        <p:txBody>
          <a:bodyPr/>
          <a:lstStyle/>
          <a:p>
            <a:fld id="{B30FD6EF-5759-3749-9EFB-AA8A27591929}" type="slidenum">
              <a:rPr lang="en-US" smtClean="0"/>
              <a:t>22</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32739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Lines</a:t>
            </a:r>
            <a:r>
              <a:rPr lang="en-US" baseline="0" dirty="0"/>
              <a:t> are at the epochs of two earthquakes. Proximity of cycle slips to epochs of displacements makes it difficult for track to recognize (and resolve) the slips reliably?</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23</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992886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Site is on roof of Amundsen-Scott South Pole Station. The thick ice sheet beneath</a:t>
            </a:r>
            <a:r>
              <a:rPr lang="en-US" baseline="0" dirty="0"/>
              <a:t> moves and the building is capable of being adjusted to stay above accumulating snow.</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31</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655000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from 2000 and 2001</a:t>
            </a:r>
            <a:r>
              <a:rPr lang="en-US" baseline="0" dirty="0"/>
              <a:t> are short-static occupations processed with track. All other data are regular geodetic occupations processed with GAMIT. Note the large outlier (incorrect ambiguity resolution?) at B245 in 2001.</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35</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16676239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36</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58801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The tripod at the site pictured in the previous slide (6908, off I-680 south of </a:t>
            </a:r>
            <a:r>
              <a:rPr lang="en-US" sz="1200" kern="1200" dirty="0" err="1">
                <a:solidFill>
                  <a:schemeClr val="tx1"/>
                </a:solidFill>
                <a:latin typeface="+mn-lt"/>
                <a:ea typeface="+mn-ea"/>
                <a:cs typeface="+mn-cs"/>
              </a:rPr>
              <a:t>Cordelia</a:t>
            </a:r>
            <a:r>
              <a:rPr lang="en-US" sz="1200" kern="1200" dirty="0">
                <a:solidFill>
                  <a:schemeClr val="tx1"/>
                </a:solidFill>
                <a:latin typeface="+mn-lt"/>
                <a:ea typeface="+mn-ea"/>
                <a:cs typeface="+mn-cs"/>
              </a:rPr>
              <a:t>, CA) appears to have been knocked over or collapsed</a:t>
            </a:r>
            <a:r>
              <a:rPr lang="en-US" sz="1200" kern="1200" baseline="0" dirty="0">
                <a:solidFill>
                  <a:schemeClr val="tx1"/>
                </a:solidFill>
                <a:latin typeface="+mn-lt"/>
                <a:ea typeface="+mn-ea"/>
                <a:cs typeface="+mn-cs"/>
              </a:rPr>
              <a:t> after </a:t>
            </a:r>
            <a:r>
              <a:rPr lang="en-US" sz="1200" kern="1200" dirty="0">
                <a:solidFill>
                  <a:schemeClr val="tx1"/>
                </a:solidFill>
                <a:latin typeface="+mn-lt"/>
                <a:ea typeface="+mn-ea"/>
                <a:cs typeface="+mn-cs"/>
              </a:rPr>
              <a:t>2014-08-25T02:36:30Z. This still leaves ~ 5 hours of “untouched” GPS data</a:t>
            </a:r>
            <a:r>
              <a:rPr lang="en-US" sz="1200" kern="1200" baseline="0" dirty="0">
                <a:solidFill>
                  <a:schemeClr val="tx1"/>
                </a:solidFill>
                <a:latin typeface="+mn-lt"/>
                <a:ea typeface="+mn-ea"/>
                <a:cs typeface="+mn-cs"/>
              </a:rPr>
              <a:t> available for regular static processing, but anything after this epoch ideally should be discarded by truncating the RINEX file to avoid propagation of unusable data.</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37</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484626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s</a:t>
            </a:r>
            <a:r>
              <a:rPr lang="en-US" dirty="0"/>
              <a:t>ite, 04LF, is within Maxwell</a:t>
            </a:r>
            <a:r>
              <a:rPr lang="en-US" baseline="0" dirty="0"/>
              <a:t> Farms Regional Park in Sonoma, California. The path to the right (east) of the site is used as a waiting area for children attending the local school when they get on or off the school bus at the stop in the background. This site is very exposed to public interference and the example here shows how, after 03:34:00 UTC (20:34:00 local time) on 2014-08-31, the site was disturbed. Apparently it is lying on the ground (du = ~ antenna height) a few m away from the mark. Then, after </a:t>
            </a:r>
            <a:r>
              <a:rPr lang="en-US" sz="1200" kern="1200" dirty="0">
                <a:solidFill>
                  <a:schemeClr val="tx1"/>
                </a:solidFill>
                <a:latin typeface="+mn-lt"/>
                <a:ea typeface="+mn-ea"/>
                <a:cs typeface="+mn-cs"/>
              </a:rPr>
              <a:t>14:21:30</a:t>
            </a:r>
            <a:r>
              <a:rPr lang="en-US" baseline="0" dirty="0"/>
              <a:t> UTC (07:21:30 local time) the next day, it is approximately (but not exactly) replaced over the mark. Ground truth measurements were taken when the antenna was retrieved showing the replaced tripod to be</a:t>
            </a:r>
            <a:r>
              <a:rPr lang="en-US" sz="1200" kern="1200" dirty="0">
                <a:solidFill>
                  <a:schemeClr val="tx1"/>
                </a:solidFill>
                <a:latin typeface="+mn-lt"/>
                <a:ea typeface="+mn-ea"/>
                <a:cs typeface="+mn-cs"/>
              </a:rPr>
              <a:t> ~ 70 mm</a:t>
            </a:r>
            <a:r>
              <a:rPr lang="en-US" baseline="0" dirty="0"/>
              <a:t> away from the mark on true azimuth ~ 050° at a height of </a:t>
            </a:r>
            <a:r>
              <a:rPr lang="en-US" sz="1200" kern="1200" dirty="0">
                <a:solidFill>
                  <a:schemeClr val="tx1"/>
                </a:solidFill>
                <a:latin typeface="+mn-lt"/>
                <a:ea typeface="+mn-ea"/>
                <a:cs typeface="+mn-cs"/>
              </a:rPr>
              <a:t>1.0063 m, 38.7 mm lower than before</a:t>
            </a:r>
            <a:r>
              <a:rPr lang="en-US" baseline="0" dirty="0"/>
              <a:t>. While this data may be used with the ground-</a:t>
            </a:r>
            <a:r>
              <a:rPr lang="en-US" baseline="0" dirty="0" err="1"/>
              <a:t>truthed</a:t>
            </a:r>
            <a:r>
              <a:rPr lang="en-US" baseline="0" dirty="0"/>
              <a:t> differential position, it is safest to truncate the data (e.g. in the RINEX file) at 2014-08-31T03:34:00Z.</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38</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2119668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96F40276-F5EE-7D4F-8811-8AF1FDC57EF5}" type="slidenum">
              <a:rPr lang="en-US"/>
              <a:pPr/>
              <a:t>2</a:t>
            </a:fld>
            <a:endParaRPr lang="en-US"/>
          </a:p>
        </p:txBody>
      </p:sp>
      <p:sp>
        <p:nvSpPr>
          <p:cNvPr id="39939" name="Rectangle 2"/>
          <p:cNvSpPr>
            <a:spLocks noGrp="1" noRot="1" noChangeAspect="1" noChangeArrowheads="1"/>
          </p:cNvSpPr>
          <p:nvPr>
            <p:ph type="sldImg"/>
          </p:nvPr>
        </p:nvSpPr>
        <p:spPr>
          <a:xfrm>
            <a:off x="1670050" y="685800"/>
            <a:ext cx="4572000" cy="3429000"/>
          </a:xfrm>
          <a:solidFill>
            <a:srgbClr val="FFFFFF"/>
          </a:solidFill>
          <a:ln/>
        </p:spPr>
      </p:sp>
      <p:sp>
        <p:nvSpPr>
          <p:cNvPr id="2" name="Date Placeholder 1"/>
          <p:cNvSpPr>
            <a:spLocks noGrp="1"/>
          </p:cNvSpPr>
          <p:nvPr>
            <p:ph type="dt" idx="10"/>
          </p:nvPr>
        </p:nvSpPr>
        <p:spPr/>
        <p:txBody>
          <a:bodyPr/>
          <a:lstStyle/>
          <a:p>
            <a:r>
              <a:rPr lang="en-GB"/>
              <a:t>2018/07/04</a:t>
            </a:r>
            <a:endParaRPr lang="en-US"/>
          </a:p>
        </p:txBody>
      </p:sp>
      <p:sp>
        <p:nvSpPr>
          <p:cNvPr id="3" name="Footer Placeholder 2"/>
          <p:cNvSpPr>
            <a:spLocks noGrp="1"/>
          </p:cNvSpPr>
          <p:nvPr>
            <p:ph type="ftr" sz="quarter" idx="11"/>
          </p:nvPr>
        </p:nvSpPr>
        <p:spPr/>
        <p:txBody>
          <a:bodyPr/>
          <a:lstStyle/>
          <a:p>
            <a:r>
              <a:rPr lang="en-US"/>
              <a:t>Examples using track</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Sequence in next slides: </a:t>
            </a:r>
            <a:r>
              <a:rPr lang="en-US" dirty="0"/>
              <a:t>P494, P496, P500, P066, P473, P472.</a:t>
            </a:r>
          </a:p>
        </p:txBody>
      </p:sp>
      <p:sp>
        <p:nvSpPr>
          <p:cNvPr id="4" name="Slide Number Placeholder 3"/>
          <p:cNvSpPr>
            <a:spLocks noGrp="1"/>
          </p:cNvSpPr>
          <p:nvPr>
            <p:ph type="sldNum" sz="quarter" idx="10"/>
          </p:nvPr>
        </p:nvSpPr>
        <p:spPr/>
        <p:txBody>
          <a:bodyPr/>
          <a:lstStyle/>
          <a:p>
            <a:fld id="{362683FD-E508-9545-AD94-38880FD6779A}" type="slidenum">
              <a:rPr lang="en-US" smtClean="0"/>
              <a:pPr/>
              <a:t>6</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 that this</a:t>
            </a:r>
            <a:r>
              <a:rPr lang="en-US" baseline="0" dirty="0"/>
              <a:t> and the next site are similar distances from the epicenter but P742 is along the San Andreas.  Also point out the 220-sec arrival</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11</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Low rate data from distance reference</a:t>
            </a:r>
            <a:r>
              <a:rPr lang="en-US" baseline="0" dirty="0"/>
              <a:t> site (with sign flipped)</a:t>
            </a:r>
            <a:endParaRPr lang="en-US" dirty="0"/>
          </a:p>
        </p:txBody>
      </p:sp>
      <p:sp>
        <p:nvSpPr>
          <p:cNvPr id="4" name="Slide Number Placeholder 3"/>
          <p:cNvSpPr>
            <a:spLocks noGrp="1"/>
          </p:cNvSpPr>
          <p:nvPr>
            <p:ph type="sldNum" sz="quarter" idx="10"/>
          </p:nvPr>
        </p:nvSpPr>
        <p:spPr/>
        <p:txBody>
          <a:bodyPr/>
          <a:lstStyle/>
          <a:p>
            <a:fld id="{362683FD-E508-9545-AD94-38880FD6779A}" type="slidenum">
              <a:rPr lang="en-US" smtClean="0"/>
              <a:pPr/>
              <a:t>13</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Roving</a:t>
            </a:r>
            <a:r>
              <a:rPr lang="en-US" baseline="0" dirty="0"/>
              <a:t> GPS p</a:t>
            </a:r>
            <a:r>
              <a:rPr lang="en-US" dirty="0"/>
              <a:t>rofiles traversing </a:t>
            </a:r>
            <a:r>
              <a:rPr lang="en-US" baseline="0" dirty="0"/>
              <a:t>lake terraces allow us to determine the height and position of </a:t>
            </a:r>
            <a:r>
              <a:rPr lang="en-US" baseline="0" dirty="0" err="1"/>
              <a:t>paleo</a:t>
            </a:r>
            <a:r>
              <a:rPr lang="en-US" baseline="0" dirty="0"/>
              <a:t>-shorelines, here around lakes in southern Tibet (England et al., 2013). Static base stations are seen as triangles marked “</a:t>
            </a:r>
            <a:r>
              <a:rPr lang="en-US" baseline="0" dirty="0" err="1"/>
              <a:t>BSnn</a:t>
            </a:r>
            <a:r>
              <a:rPr lang="en-US" baseline="0" dirty="0"/>
              <a:t>”. The GPS receiver was left on while driving between localities in the field area (note 22.5 km scale bar in bottom left corner of left-hand figure), hence the long tracks (</a:t>
            </a:r>
            <a:r>
              <a:rPr lang="en-US" baseline="0" dirty="0" err="1"/>
              <a:t>coloured</a:t>
            </a:r>
            <a:r>
              <a:rPr lang="en-US" baseline="0" dirty="0"/>
              <a:t> by elevation). Specific high-resolution profiles and were taken on foot at many tens of locations, such as those seen in the right-hand figures. Ellipsoid heights converted to geoid heights using EGM2008 model (</a:t>
            </a:r>
            <a:r>
              <a:rPr lang="en-US" baseline="0" dirty="0" err="1"/>
              <a:t>Pavlis</a:t>
            </a:r>
            <a:r>
              <a:rPr lang="en-US" baseline="0" dirty="0"/>
              <a:t> et al., 2012).</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14</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0535841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15</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17</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large (</a:t>
            </a:r>
            <a:r>
              <a:rPr lang="en-US" i="1" dirty="0"/>
              <a:t>M</a:t>
            </a:r>
            <a:r>
              <a:rPr lang="en-US" i="1" baseline="-25000" dirty="0"/>
              <a:t>w</a:t>
            </a:r>
            <a:r>
              <a:rPr lang="en-US" dirty="0"/>
              <a:t>6.9</a:t>
            </a:r>
            <a:r>
              <a:rPr lang="en-US" baseline="0" dirty="0"/>
              <a:t> and </a:t>
            </a:r>
            <a:r>
              <a:rPr lang="en-US" i="1" dirty="0"/>
              <a:t>M</a:t>
            </a:r>
            <a:r>
              <a:rPr lang="en-US" i="1" baseline="-25000" dirty="0"/>
              <a:t>w</a:t>
            </a:r>
            <a:r>
              <a:rPr lang="en-US" baseline="0" dirty="0"/>
              <a:t>6.7</a:t>
            </a:r>
            <a:r>
              <a:rPr lang="en-US" dirty="0"/>
              <a:t>) aftershocks of the 2010-02-27</a:t>
            </a:r>
            <a:r>
              <a:rPr lang="en-US" baseline="0" dirty="0"/>
              <a:t> </a:t>
            </a:r>
            <a:r>
              <a:rPr lang="en-US" i="1" dirty="0"/>
              <a:t>M</a:t>
            </a:r>
            <a:r>
              <a:rPr lang="en-US" i="1" baseline="-25000" dirty="0"/>
              <a:t>w</a:t>
            </a:r>
            <a:r>
              <a:rPr lang="en-US" baseline="0" dirty="0"/>
              <a:t>8.8 Maule (Chile) earthquake occurred within 15 minutes of one another. An initial hypothesis was that they occurred on antithetic normal faults in the hanging wall of the </a:t>
            </a:r>
            <a:r>
              <a:rPr lang="en-US" baseline="0" dirty="0" err="1"/>
              <a:t>subduction</a:t>
            </a:r>
            <a:r>
              <a:rPr lang="en-US" baseline="0" dirty="0"/>
              <a:t> margin, as it extended in the aftermath of the </a:t>
            </a:r>
            <a:r>
              <a:rPr lang="en-US" baseline="0" dirty="0" err="1"/>
              <a:t>megathrust</a:t>
            </a:r>
            <a:r>
              <a:rPr lang="en-US" baseline="0" dirty="0"/>
              <a:t> </a:t>
            </a:r>
            <a:r>
              <a:rPr lang="en-US" baseline="0" dirty="0" err="1"/>
              <a:t>mainshock</a:t>
            </a:r>
            <a:r>
              <a:rPr lang="en-US" baseline="0" dirty="0"/>
              <a:t>, but </a:t>
            </a:r>
            <a:r>
              <a:rPr lang="en-US" baseline="0" dirty="0" err="1"/>
              <a:t>InSAR</a:t>
            </a:r>
            <a:r>
              <a:rPr lang="en-US" baseline="0" dirty="0"/>
              <a:t> data were ambiguous. Epoch-by-epoch GPS processing with TRACK resolved this ambiguity by demonstrating that a site (LEMU) moved in one direction (south-west and down) in the first aftershock and in the opposite direction (north-east and up) in the second. The conclusion is that the aftershocks occurred on synthetic normal faults and LEMU was, coincidentally, in between the ruptured faults, thereby being on the footwall of the first aftershock and on the hanging wall of the second. This is also supported by the </a:t>
            </a:r>
            <a:r>
              <a:rPr lang="en-US" baseline="0" dirty="0" err="1"/>
              <a:t>InSAR</a:t>
            </a:r>
            <a:r>
              <a:rPr lang="en-US" baseline="0" dirty="0"/>
              <a:t> data and </a:t>
            </a:r>
            <a:r>
              <a:rPr lang="en-US" baseline="0" dirty="0" err="1"/>
              <a:t>modelling</a:t>
            </a:r>
            <a:r>
              <a:rPr lang="en-US" baseline="0" dirty="0"/>
              <a:t>.</a:t>
            </a:r>
            <a:endParaRPr lang="en-US" dirty="0"/>
          </a:p>
        </p:txBody>
      </p:sp>
      <p:sp>
        <p:nvSpPr>
          <p:cNvPr id="4" name="Slide Number Placeholder 3"/>
          <p:cNvSpPr>
            <a:spLocks noGrp="1"/>
          </p:cNvSpPr>
          <p:nvPr>
            <p:ph type="sldNum" sz="quarter" idx="10"/>
          </p:nvPr>
        </p:nvSpPr>
        <p:spPr/>
        <p:txBody>
          <a:bodyPr/>
          <a:lstStyle/>
          <a:p>
            <a:fld id="{B30FD6EF-5759-3749-9EFB-AA8A27591929}" type="slidenum">
              <a:rPr lang="en-US" smtClean="0"/>
              <a:t>18</a:t>
            </a:fld>
            <a:endParaRPr lang="en-US"/>
          </a:p>
        </p:txBody>
      </p:sp>
      <p:sp>
        <p:nvSpPr>
          <p:cNvPr id="5" name="Date Placeholder 4"/>
          <p:cNvSpPr>
            <a:spLocks noGrp="1"/>
          </p:cNvSpPr>
          <p:nvPr>
            <p:ph type="dt" idx="11"/>
          </p:nvPr>
        </p:nvSpPr>
        <p:spPr/>
        <p:txBody>
          <a:bodyPr/>
          <a:lstStyle/>
          <a:p>
            <a:r>
              <a:rPr lang="en-GB"/>
              <a:t>2018/07/04</a:t>
            </a:r>
            <a:endParaRPr lang="en-US"/>
          </a:p>
        </p:txBody>
      </p:sp>
      <p:sp>
        <p:nvSpPr>
          <p:cNvPr id="6" name="Footer Placeholder 5"/>
          <p:cNvSpPr>
            <a:spLocks noGrp="1"/>
          </p:cNvSpPr>
          <p:nvPr>
            <p:ph type="ftr" sz="quarter" idx="12"/>
          </p:nvPr>
        </p:nvSpPr>
        <p:spPr/>
        <p:txBody>
          <a:bodyPr/>
          <a:lstStyle/>
          <a:p>
            <a:r>
              <a:rPr lang="en-US"/>
              <a:t>Examples using track</a:t>
            </a:r>
          </a:p>
        </p:txBody>
      </p:sp>
    </p:spTree>
    <p:extLst>
      <p:ext uri="{BB962C8B-B14F-4D97-AF65-F5344CB8AC3E}">
        <p14:creationId xmlns:p14="http://schemas.microsoft.com/office/powerpoint/2010/main" val="3742157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GB"/>
              <a:t>2018/07/04</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GB"/>
              <a:t>2018/07/04</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GB"/>
              <a:t>2018/07/04</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2018/07/04</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r>
              <a:rPr lang="en-GB"/>
              <a:t>2018/07/04</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GB"/>
              <a:t>2018/07/04</a:t>
            </a: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Examples using track</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F50B320-61B2-A44D-909C-58325075B411}" type="slidenum">
              <a:rPr lang="en-US" smtClean="0"/>
              <a:t>‹#›</a:t>
            </a:fld>
            <a:endParaRPr lang="en-US"/>
          </a:p>
        </p:txBody>
      </p:sp>
    </p:spTree>
    <p:extLst>
      <p:ext uri="{BB962C8B-B14F-4D97-AF65-F5344CB8AC3E}">
        <p14:creationId xmlns:p14="http://schemas.microsoft.com/office/powerpoint/2010/main" val="10758864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hyperlink" Target="http://www.unavco.org/data/gps-gnss/data-access-methods/dai2/app/dai2.html"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dx.doi.org/10.1111/j.1365-246X.2011.05321.x" TargetMode="External"/><Relationship Id="rId2" Type="http://schemas.openxmlformats.org/officeDocument/2006/relationships/hyperlink" Target="https://dx.doi.org/10.1016/j.epsl.2013.05.001"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Examples using </a:t>
            </a:r>
            <a:r>
              <a:rPr lang="en-US" dirty="0">
                <a:latin typeface="Courier New" charset="0"/>
                <a:ea typeface="Courier New" charset="0"/>
                <a:cs typeface="Courier New" charset="0"/>
              </a:rPr>
              <a:t>track</a:t>
            </a:r>
          </a:p>
        </p:txBody>
      </p:sp>
      <p:pic>
        <p:nvPicPr>
          <p:cNvPr id="9" name="Picture 8">
            <a:extLst>
              <a:ext uri="{FF2B5EF4-FFF2-40B4-BE49-F238E27FC236}">
                <a16:creationId xmlns:a16="http://schemas.microsoft.com/office/drawing/2014/main" id="{272A0C3D-0B3A-7046-A52F-78C363B07D9C}"/>
              </a:ext>
            </a:extLst>
          </p:cNvPr>
          <p:cNvPicPr>
            <a:picLocks noChangeAspect="1"/>
          </p:cNvPicPr>
          <p:nvPr/>
        </p:nvPicPr>
        <p:blipFill>
          <a:blip r:embed="rId2"/>
          <a:stretch>
            <a:fillRect/>
          </a:stretch>
        </p:blipFill>
        <p:spPr>
          <a:xfrm>
            <a:off x="551889" y="587785"/>
            <a:ext cx="886737" cy="468000"/>
          </a:xfrm>
          <a:prstGeom prst="rect">
            <a:avLst/>
          </a:prstGeom>
        </p:spPr>
      </p:pic>
      <p:pic>
        <p:nvPicPr>
          <p:cNvPr id="10" name="Picture 2" descr="http://www.caiag.kg/templates/webeskadra/images/caiag/logo_real.png">
            <a:extLst>
              <a:ext uri="{FF2B5EF4-FFF2-40B4-BE49-F238E27FC236}">
                <a16:creationId xmlns:a16="http://schemas.microsoft.com/office/drawing/2014/main" id="{FAA9E5E3-9F58-7542-875F-257B279F0B06}"/>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3949812" y="129351"/>
            <a:ext cx="1219992" cy="9944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University of Montana in Color - Main Logo">
            <a:extLst>
              <a:ext uri="{FF2B5EF4-FFF2-40B4-BE49-F238E27FC236}">
                <a16:creationId xmlns:a16="http://schemas.microsoft.com/office/drawing/2014/main" id="{E0682DBA-17AA-AB42-BE47-C7CDFCD51A2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61440" y="587785"/>
            <a:ext cx="1994087" cy="46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ttps://yt3.ggpht.com/a-/ACSszfHVd-XXmyR9AFUjqaKsiHEcU9pPYbWkELB70A=s900-mo-c-c0xffffffff-rj-k-no">
            <a:extLst>
              <a:ext uri="{FF2B5EF4-FFF2-40B4-BE49-F238E27FC236}">
                <a16:creationId xmlns:a16="http://schemas.microsoft.com/office/drawing/2014/main" id="{A5D00968-A575-3542-A03F-B343511D85A1}"/>
              </a:ext>
            </a:extLst>
          </p:cNvPr>
          <p:cNvPicPr>
            <a:picLocks noChangeAspect="1" noChangeArrowheads="1"/>
          </p:cNvPicPr>
          <p:nvPr/>
        </p:nvPicPr>
        <p:blipFill>
          <a:blip r:embed="rId5" cstate="hqprint">
            <a:extLst>
              <a:ext uri="{28A0092B-C50C-407E-A947-70E740481C1C}">
                <a14:useLocalDpi xmlns:a14="http://schemas.microsoft.com/office/drawing/2010/main"/>
              </a:ext>
            </a:extLst>
          </a:blip>
          <a:srcRect/>
          <a:stretch>
            <a:fillRect/>
          </a:stretch>
        </p:blipFill>
        <p:spPr bwMode="auto">
          <a:xfrm>
            <a:off x="5416628" y="371785"/>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Image result for volkswagen stiftung -.svg">
            <a:extLst>
              <a:ext uri="{FF2B5EF4-FFF2-40B4-BE49-F238E27FC236}">
                <a16:creationId xmlns:a16="http://schemas.microsoft.com/office/drawing/2014/main" id="{683B99AB-7753-1D49-B9C8-757F5B75B531}"/>
              </a:ext>
            </a:extLst>
          </p:cNvPr>
          <p:cNvPicPr>
            <a:picLocks noChangeAspect="1" noChangeArrowheads="1"/>
          </p:cNvPicPr>
          <p:nvPr/>
        </p:nvPicPr>
        <p:blipFill>
          <a:blip r:embed="rId6" cstate="hqprint">
            <a:extLst>
              <a:ext uri="{28A0092B-C50C-407E-A947-70E740481C1C}">
                <a14:useLocalDpi xmlns:a14="http://schemas.microsoft.com/office/drawing/2010/main"/>
              </a:ext>
            </a:extLst>
          </a:blip>
          <a:srcRect/>
          <a:stretch>
            <a:fillRect/>
          </a:stretch>
        </p:blipFill>
        <p:spPr bwMode="auto">
          <a:xfrm>
            <a:off x="6613804" y="398431"/>
            <a:ext cx="2134372" cy="846708"/>
          </a:xfrm>
          <a:prstGeom prst="rect">
            <a:avLst/>
          </a:prstGeom>
          <a:noFill/>
          <a:extLst>
            <a:ext uri="{909E8E84-426E-40DD-AFC4-6F175D3DCCD1}">
              <a14:hiddenFill xmlns:a14="http://schemas.microsoft.com/office/drawing/2010/main">
                <a:solidFill>
                  <a:srgbClr val="FFFFFF"/>
                </a:solidFill>
              </a14:hiddenFill>
            </a:ext>
          </a:extLst>
        </p:spPr>
      </p:pic>
      <p:sp>
        <p:nvSpPr>
          <p:cNvPr id="14" name="Subtitle 15">
            <a:extLst>
              <a:ext uri="{FF2B5EF4-FFF2-40B4-BE49-F238E27FC236}">
                <a16:creationId xmlns:a16="http://schemas.microsoft.com/office/drawing/2014/main" id="{290C18FD-0BC5-4441-9021-184E9E7546B0}"/>
              </a:ext>
            </a:extLst>
          </p:cNvPr>
          <p:cNvSpPr txBox="1">
            <a:spLocks/>
          </p:cNvSpPr>
          <p:nvPr/>
        </p:nvSpPr>
        <p:spPr>
          <a:xfrm>
            <a:off x="1143000" y="3983038"/>
            <a:ext cx="6858000" cy="1655762"/>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a:buNone/>
              <a:defRPr sz="1200" kern="1200">
                <a:solidFill>
                  <a:schemeClr val="tx1"/>
                </a:solidFill>
                <a:latin typeface="+mn-lt"/>
                <a:ea typeface="+mn-ea"/>
                <a:cs typeface="+mn-cs"/>
              </a:defRPr>
            </a:lvl9pPr>
          </a:lstStyle>
          <a:p>
            <a:pPr lvl="0" defTabSz="914400">
              <a:spcBef>
                <a:spcPts val="1000"/>
              </a:spcBef>
              <a:defRPr/>
            </a:pP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T. A. Herring</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A. Floyd</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2800" b="0" i="0" u="none" strike="noStrike" kern="1200" cap="none" spc="0" normalizeH="0" baseline="0" noProof="0" dirty="0">
                <a:ln>
                  <a:noFill/>
                </a:ln>
                <a:solidFill>
                  <a:srgbClr val="A5A5A5"/>
                </a:solidFill>
                <a:effectLst/>
                <a:uLnTx/>
                <a:uFillTx/>
                <a:latin typeface="Calibri" panose="020F0502020204030204"/>
                <a:ea typeface="+mn-ea"/>
                <a:cs typeface="+mn-cs"/>
              </a:rPr>
              <a:t>     M. Perry</a:t>
            </a:r>
            <a:r>
              <a:rPr kumimoji="0" lang="en-US" sz="2800" b="0" i="0" u="none" strike="noStrike" kern="1200" cap="none" spc="0" normalizeH="0" baseline="30000" noProof="0" dirty="0">
                <a:ln>
                  <a:noFill/>
                </a:ln>
                <a:solidFill>
                  <a:srgbClr val="A5A5A5"/>
                </a:solidFill>
                <a:effectLst/>
                <a:uLnTx/>
                <a:uFillTx/>
                <a:latin typeface="Calibri" panose="020F0502020204030204"/>
                <a:ea typeface="+mn-ea"/>
                <a:cs typeface="+mn-cs"/>
              </a:rPr>
              <a:t>2</a:t>
            </a:r>
            <a:br>
              <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1</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Massachusetts Institute of Technology, Cambridge, MA, USA</a:t>
            </a:r>
            <a:b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u="none" strike="noStrike" kern="1200" cap="none" spc="0" normalizeH="0" baseline="30000" noProof="0" dirty="0">
                <a:ln>
                  <a:noFill/>
                </a:ln>
                <a:solidFill>
                  <a:srgbClr val="A5A5A5"/>
                </a:solidFill>
                <a:effectLst/>
                <a:uLnTx/>
                <a:uFillTx/>
                <a:latin typeface="Calibri" panose="020F0502020204030204"/>
                <a:ea typeface="+mn-ea"/>
                <a:cs typeface="+mn-cs"/>
              </a:rPr>
              <a:t>2</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University of Montana</a:t>
            </a:r>
            <a:r>
              <a:rPr lang="en-US" i="1" dirty="0">
                <a:solidFill>
                  <a:srgbClr val="A5A5A5"/>
                </a:solidFill>
              </a:rPr>
              <a:t>, Missoula, </a:t>
            </a:r>
            <a:r>
              <a:rPr kumimoji="0" lang="en-US" sz="1800" b="0" i="1" u="none" strike="noStrike" kern="1200" cap="none" spc="0" normalizeH="0" baseline="0" noProof="0" dirty="0">
                <a:ln>
                  <a:noFill/>
                </a:ln>
                <a:solidFill>
                  <a:srgbClr val="A5A5A5"/>
                </a:solidFill>
                <a:effectLst/>
                <a:uLnTx/>
                <a:uFillTx/>
                <a:latin typeface="Calibri" panose="020F0502020204030204"/>
                <a:ea typeface="+mn-ea"/>
                <a:cs typeface="+mn-cs"/>
              </a:rPr>
              <a:t>MT, USA</a:t>
            </a:r>
            <a:endParaRPr kumimoji="0" lang="en-US" sz="2000" b="0" i="1" u="none" strike="noStrike" kern="1200" cap="none" spc="0" normalizeH="0" baseline="0" noProof="0" dirty="0">
              <a:ln>
                <a:noFill/>
              </a:ln>
              <a:solidFill>
                <a:srgbClr val="A5A5A5"/>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GPS Data Processing and Analysis with GAMIT/GLOBK and </a:t>
            </a:r>
            <a:r>
              <a:rPr kumimoji="0" lang="en-US" sz="1800" b="0" i="0" u="none" strike="noStrike" kern="1200" cap="none" spc="0" normalizeH="0" baseline="0" noProof="0" dirty="0">
                <a:ln>
                  <a:noFill/>
                </a:ln>
                <a:solidFill>
                  <a:srgbClr val="A5A5A5"/>
                </a:solidFill>
                <a:effectLst/>
                <a:uLnTx/>
                <a:uFillTx/>
                <a:latin typeface="Courier" charset="0"/>
                <a:ea typeface="Courier" charset="0"/>
                <a:cs typeface="Courier" charset="0"/>
              </a:rPr>
              <a:t>track</a:t>
            </a:r>
            <a:b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Hotel </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Soluxe</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 Bishkek, Kyrgyzstan</a:t>
            </a:r>
            <a:b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br>
            <a:r>
              <a:rPr kumimoji="0" lang="en-US" sz="1800" b="0" i="0" u="none" strike="noStrike" kern="1200" cap="none" spc="0" normalizeH="0" baseline="0" noProof="0">
                <a:ln>
                  <a:noFill/>
                </a:ln>
                <a:solidFill>
                  <a:srgbClr val="A5A5A5"/>
                </a:solidFill>
                <a:effectLst/>
                <a:uLnTx/>
                <a:uFillTx/>
                <a:latin typeface="Calibri" panose="020F0502020204030204"/>
                <a:ea typeface="+mn-ea"/>
                <a:cs typeface="+mn-cs"/>
              </a:rPr>
              <a:t>2–7 </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July 2018</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http://</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geoweb.mit.edu</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srgbClr val="A5A5A5"/>
                </a:solidFill>
                <a:effectLst/>
                <a:uLnTx/>
                <a:uFillTx/>
                <a:latin typeface="Calibri" panose="020F0502020204030204"/>
                <a:ea typeface="+mn-ea"/>
                <a:cs typeface="+mn-cs"/>
              </a:rPr>
              <a:t>floyd</a:t>
            </a:r>
            <a:r>
              <a:rPr kumimoji="0" lang="en-US" sz="1800" b="0" i="0" u="none" strike="noStrike" kern="1200" cap="none" spc="0" normalizeH="0" baseline="0" noProof="0" dirty="0">
                <a:ln>
                  <a:noFill/>
                </a:ln>
                <a:solidFill>
                  <a:srgbClr val="A5A5A5"/>
                </a:solidFill>
                <a:effectLst/>
                <a:uLnTx/>
                <a:uFillTx/>
                <a:latin typeface="Calibri" panose="020F0502020204030204"/>
                <a:ea typeface="+mn-ea"/>
                <a:cs typeface="+mn-cs"/>
              </a:rPr>
              <a:t>/courses/gg/201807_Bishkek/</a:t>
            </a:r>
          </a:p>
          <a:p>
            <a:pPr marL="0" marR="0" lvl="0" indent="0" algn="ctr" defTabSz="914400" rtl="0" eaLnBrk="1" fontAlgn="auto" latinLnBrk="0" hangingPunct="1">
              <a:lnSpc>
                <a:spcPct val="90000"/>
              </a:lnSpc>
              <a:spcBef>
                <a:spcPts val="1000"/>
              </a:spcBef>
              <a:spcAft>
                <a:spcPts val="0"/>
              </a:spcAft>
              <a:buClrTx/>
              <a:buSzTx/>
              <a:buFont typeface="Arial"/>
              <a:buNone/>
              <a:tabLst/>
              <a:defRPr/>
            </a:pPr>
            <a:r>
              <a:rPr kumimoji="0" lang="en-US" sz="1200" b="0" i="0" u="none" strike="noStrike" kern="1200" cap="none" spc="0" normalizeH="0" baseline="0" noProof="0" dirty="0">
                <a:ln>
                  <a:noFill/>
                </a:ln>
                <a:solidFill>
                  <a:srgbClr val="A5A5A5"/>
                </a:solidFill>
                <a:effectLst/>
                <a:uLnTx/>
                <a:uFillTx/>
                <a:latin typeface="Calibri" panose="020F0502020204030204"/>
                <a:ea typeface="+mn-ea"/>
                <a:cs typeface="+mn-cs"/>
              </a:rPr>
              <a:t>Material from R. W. King, T. A. Herring, M. A. Floyd (MIT) and S. C. McClusky (now at ANU)</a:t>
            </a:r>
            <a:endParaRPr kumimoji="0" lang="en-US" sz="2000" b="0" i="0" u="none" strike="noStrike" kern="1200" cap="none" spc="0" normalizeH="0" baseline="0" noProof="0" dirty="0">
              <a:ln>
                <a:noFill/>
              </a:ln>
              <a:solidFill>
                <a:srgbClr val="A5A5A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79908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P500</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9</a:t>
            </a:fld>
            <a:endParaRPr lang="en-US"/>
          </a:p>
        </p:txBody>
      </p:sp>
      <p:pic>
        <p:nvPicPr>
          <p:cNvPr id="7" name="Picture 6"/>
          <p:cNvPicPr>
            <a:picLocks noChangeAspect="1"/>
          </p:cNvPicPr>
          <p:nvPr/>
        </p:nvPicPr>
        <p:blipFill>
          <a:blip r:embed="rId2"/>
          <a:srcRect t="8246"/>
          <a:stretch>
            <a:fillRect/>
          </a:stretch>
        </p:blipFill>
        <p:spPr>
          <a:xfrm>
            <a:off x="425450" y="1231900"/>
            <a:ext cx="8293100" cy="5581650"/>
          </a:xfrm>
          <a:prstGeom prst="rect">
            <a:avLst/>
          </a:prstGeom>
          <a:noFill/>
        </p:spPr>
      </p:pic>
    </p:spTree>
    <p:extLst>
      <p:ext uri="{BB962C8B-B14F-4D97-AF65-F5344CB8AC3E}">
        <p14:creationId xmlns:p14="http://schemas.microsoft.com/office/powerpoint/2010/main" val="3053758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P066</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10</a:t>
            </a:fld>
            <a:endParaRPr lang="en-US"/>
          </a:p>
        </p:txBody>
      </p:sp>
      <p:pic>
        <p:nvPicPr>
          <p:cNvPr id="7" name="Picture 6"/>
          <p:cNvPicPr>
            <a:picLocks noChangeAspect="1"/>
          </p:cNvPicPr>
          <p:nvPr/>
        </p:nvPicPr>
        <p:blipFill>
          <a:blip r:embed="rId2"/>
          <a:srcRect t="9081"/>
          <a:stretch>
            <a:fillRect/>
          </a:stretch>
        </p:blipFill>
        <p:spPr>
          <a:xfrm>
            <a:off x="425450" y="1327150"/>
            <a:ext cx="8293100" cy="5530850"/>
          </a:xfrm>
          <a:prstGeom prst="rect">
            <a:avLst/>
          </a:prstGeom>
          <a:noFill/>
        </p:spPr>
      </p:pic>
    </p:spTree>
    <p:extLst>
      <p:ext uri="{BB962C8B-B14F-4D97-AF65-F5344CB8AC3E}">
        <p14:creationId xmlns:p14="http://schemas.microsoft.com/office/powerpoint/2010/main" val="3354470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P473</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11</a:t>
            </a:fld>
            <a:endParaRPr lang="en-US"/>
          </a:p>
        </p:txBody>
      </p:sp>
      <p:pic>
        <p:nvPicPr>
          <p:cNvPr id="7" name="Picture 6"/>
          <p:cNvPicPr>
            <a:picLocks noChangeAspect="1"/>
          </p:cNvPicPr>
          <p:nvPr/>
        </p:nvPicPr>
        <p:blipFill>
          <a:blip r:embed="rId3"/>
          <a:srcRect t="8873"/>
          <a:stretch>
            <a:fillRect/>
          </a:stretch>
        </p:blipFill>
        <p:spPr>
          <a:xfrm>
            <a:off x="425450" y="1314450"/>
            <a:ext cx="8293100" cy="5543550"/>
          </a:xfrm>
          <a:prstGeom prst="rect">
            <a:avLst/>
          </a:prstGeom>
          <a:noFill/>
        </p:spPr>
      </p:pic>
    </p:spTree>
    <p:extLst>
      <p:ext uri="{BB962C8B-B14F-4D97-AF65-F5344CB8AC3E}">
        <p14:creationId xmlns:p14="http://schemas.microsoft.com/office/powerpoint/2010/main" val="20177905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P742</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12</a:t>
            </a:fld>
            <a:endParaRPr lang="en-US"/>
          </a:p>
        </p:txBody>
      </p:sp>
      <p:pic>
        <p:nvPicPr>
          <p:cNvPr id="7" name="Picture 6"/>
          <p:cNvPicPr>
            <a:picLocks noChangeAspect="1"/>
          </p:cNvPicPr>
          <p:nvPr/>
        </p:nvPicPr>
        <p:blipFill>
          <a:blip r:embed="rId2"/>
          <a:srcRect t="8664"/>
          <a:stretch>
            <a:fillRect/>
          </a:stretch>
        </p:blipFill>
        <p:spPr>
          <a:xfrm>
            <a:off x="457200" y="1301750"/>
            <a:ext cx="8293100" cy="5556250"/>
          </a:xfrm>
          <a:prstGeom prst="rect">
            <a:avLst/>
          </a:prstGeom>
          <a:noFill/>
        </p:spPr>
      </p:pic>
    </p:spTree>
    <p:extLst>
      <p:ext uri="{BB962C8B-B14F-4D97-AF65-F5344CB8AC3E}">
        <p14:creationId xmlns:p14="http://schemas.microsoft.com/office/powerpoint/2010/main" val="1798843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112"/>
            <a:ext cx="7918450" cy="420594"/>
          </a:xfrm>
        </p:spPr>
        <p:txBody>
          <a:bodyPr>
            <a:normAutofit fontScale="90000"/>
          </a:bodyPr>
          <a:lstStyle/>
          <a:p>
            <a:pPr algn="ctr"/>
            <a:r>
              <a:rPr lang="en-US" dirty="0"/>
              <a:t>Surface wave arrival at P725</a:t>
            </a:r>
          </a:p>
        </p:txBody>
      </p:sp>
      <p:sp>
        <p:nvSpPr>
          <p:cNvPr id="3" name="Content Placeholder 2"/>
          <p:cNvSpPr>
            <a:spLocks noGrp="1"/>
          </p:cNvSpPr>
          <p:nvPr>
            <p:ph idx="1"/>
          </p:nvPr>
        </p:nvSpPr>
        <p:spPr>
          <a:xfrm>
            <a:off x="696258" y="646206"/>
            <a:ext cx="7380942" cy="1625600"/>
          </a:xfrm>
        </p:spPr>
        <p:txBody>
          <a:bodyPr/>
          <a:lstStyle/>
          <a:p>
            <a:r>
              <a:rPr lang="en-US" sz="1800" dirty="0"/>
              <a:t>P725 is ~600 km from epicenter.  This signal common to sites is the arrival at the “reference site”</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13</a:t>
            </a:fld>
            <a:endParaRPr lang="en-US"/>
          </a:p>
        </p:txBody>
      </p:sp>
      <p:pic>
        <p:nvPicPr>
          <p:cNvPr id="8" name="Picture 7"/>
          <p:cNvPicPr>
            <a:picLocks noChangeAspect="1"/>
          </p:cNvPicPr>
          <p:nvPr/>
        </p:nvPicPr>
        <p:blipFill>
          <a:blip r:embed="rId3"/>
          <a:stretch>
            <a:fillRect/>
          </a:stretch>
        </p:blipFill>
        <p:spPr>
          <a:xfrm>
            <a:off x="457200" y="1358900"/>
            <a:ext cx="8229600" cy="5499100"/>
          </a:xfrm>
          <a:prstGeom prst="rect">
            <a:avLst/>
          </a:prstGeom>
          <a:solidFill>
            <a:schemeClr val="bg1"/>
          </a:solidFill>
        </p:spPr>
      </p:pic>
    </p:spTree>
    <p:extLst>
      <p:ext uri="{BB962C8B-B14F-4D97-AF65-F5344CB8AC3E}">
        <p14:creationId xmlns:p14="http://schemas.microsoft.com/office/powerpoint/2010/main" val="247551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2: Roving GPS</a:t>
            </a:r>
            <a:br>
              <a:rPr lang="en-US" dirty="0"/>
            </a:br>
            <a:r>
              <a:rPr lang="en-US" sz="2400" dirty="0"/>
              <a:t>(from England et al., 2013)</a:t>
            </a:r>
          </a:p>
        </p:txBody>
      </p:sp>
      <p:pic>
        <p:nvPicPr>
          <p:cNvPr id="17" name="Content Placeholder 16" descr="Tibet_kGPS.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62302" y="1825625"/>
            <a:ext cx="3818895" cy="4351338"/>
          </a:xfrm>
        </p:spPr>
      </p:pic>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14</a:t>
            </a:fld>
            <a:endParaRPr lang="en-US"/>
          </a:p>
        </p:txBody>
      </p:sp>
      <p:pic>
        <p:nvPicPr>
          <p:cNvPr id="8" name="Picture 7" descr="DAY14_PRO1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6800" y="4717929"/>
            <a:ext cx="3960000" cy="1581531"/>
          </a:xfrm>
          <a:prstGeom prst="rect">
            <a:avLst/>
          </a:prstGeom>
        </p:spPr>
      </p:pic>
      <p:pic>
        <p:nvPicPr>
          <p:cNvPr id="9" name="Picture 8" descr="DAY4_PROF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800" y="1417638"/>
            <a:ext cx="3960000" cy="1570344"/>
          </a:xfrm>
          <a:prstGeom prst="rect">
            <a:avLst/>
          </a:prstGeom>
        </p:spPr>
      </p:pic>
      <p:pic>
        <p:nvPicPr>
          <p:cNvPr id="10" name="Picture 9" descr="DAY9_PROF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6800" y="3062542"/>
            <a:ext cx="3960000" cy="1580827"/>
          </a:xfrm>
          <a:prstGeom prst="rect">
            <a:avLst/>
          </a:prstGeom>
        </p:spPr>
      </p:pic>
      <p:cxnSp>
        <p:nvCxnSpPr>
          <p:cNvPr id="12" name="Straight Arrow Connector 11"/>
          <p:cNvCxnSpPr/>
          <p:nvPr/>
        </p:nvCxnSpPr>
        <p:spPr>
          <a:xfrm>
            <a:off x="6198386" y="1932808"/>
            <a:ext cx="0" cy="35999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6640688" y="3471308"/>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662248" y="4662705"/>
            <a:ext cx="0" cy="3600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909391" y="6273224"/>
            <a:ext cx="7325218" cy="584776"/>
          </a:xfrm>
          <a:prstGeom prst="rect">
            <a:avLst/>
          </a:prstGeom>
          <a:noFill/>
        </p:spPr>
        <p:txBody>
          <a:bodyPr wrap="square" rtlCol="0">
            <a:spAutoFit/>
          </a:bodyPr>
          <a:lstStyle/>
          <a:p>
            <a:pPr algn="ctr"/>
            <a:r>
              <a:rPr lang="en-US" sz="1600" dirty="0"/>
              <a:t>Disclaimer: This example was </a:t>
            </a:r>
            <a:r>
              <a:rPr lang="en-US" sz="1600" i="1" dirty="0"/>
              <a:t>not</a:t>
            </a:r>
            <a:r>
              <a:rPr lang="en-US" sz="1600" dirty="0"/>
              <a:t> processed using TRACK because the kinematic equipment was single-frequency, i.e. L1-only, and TRACK requires dual-frequency data</a:t>
            </a:r>
          </a:p>
        </p:txBody>
      </p:sp>
    </p:spTree>
    <p:extLst>
      <p:ext uri="{BB962C8B-B14F-4D97-AF65-F5344CB8AC3E}">
        <p14:creationId xmlns:p14="http://schemas.microsoft.com/office/powerpoint/2010/main" val="152160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3: Rapid deformation</a:t>
            </a:r>
            <a:br>
              <a:rPr lang="en-US" dirty="0"/>
            </a:br>
            <a:r>
              <a:rPr lang="en-US" sz="2400" dirty="0"/>
              <a:t>(from Ryder et al., 2012)</a:t>
            </a:r>
          </a:p>
        </p:txBody>
      </p:sp>
      <p:pic>
        <p:nvPicPr>
          <p:cNvPr id="6" name="Content Placeholder 5" descr="F1.large.jpg"/>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3440" t="14894" r="67" b="16175"/>
          <a:stretch/>
        </p:blipFill>
        <p:spPr>
          <a:xfrm>
            <a:off x="677333" y="1684868"/>
            <a:ext cx="3742267" cy="4071964"/>
          </a:xfrm>
        </p:spPr>
      </p:pic>
      <p:sp>
        <p:nvSpPr>
          <p:cNvPr id="4" name="Content Placeholder 3"/>
          <p:cNvSpPr>
            <a:spLocks noGrp="1"/>
          </p:cNvSpPr>
          <p:nvPr>
            <p:ph sz="half" idx="2"/>
          </p:nvPr>
        </p:nvSpPr>
        <p:spPr/>
        <p:txBody>
          <a:bodyPr>
            <a:normAutofit/>
          </a:bodyPr>
          <a:lstStyle/>
          <a:p>
            <a:r>
              <a:rPr lang="en-US" dirty="0"/>
              <a:t>Two earthquakes within 15 minutes of one another</a:t>
            </a:r>
          </a:p>
          <a:p>
            <a:r>
              <a:rPr lang="en-US" dirty="0" err="1"/>
              <a:t>InSAR</a:t>
            </a:r>
            <a:r>
              <a:rPr lang="en-US" dirty="0"/>
              <a:t> shows cumulative deformation with no way to separate events</a:t>
            </a:r>
          </a:p>
          <a:p>
            <a:r>
              <a:rPr lang="en-US" dirty="0"/>
              <a:t>Epoch-by-epoch (rather than batch) GPS processing may help...</a:t>
            </a:r>
          </a:p>
        </p:txBody>
      </p:sp>
      <p:sp>
        <p:nvSpPr>
          <p:cNvPr id="3" name="Date Placeholder 2"/>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15</a:t>
            </a:fld>
            <a:endParaRPr lang="en-US"/>
          </a:p>
        </p:txBody>
      </p:sp>
      <p:sp>
        <p:nvSpPr>
          <p:cNvPr id="7" name="TextBox 6"/>
          <p:cNvSpPr txBox="1"/>
          <p:nvPr/>
        </p:nvSpPr>
        <p:spPr>
          <a:xfrm>
            <a:off x="1722948" y="5756831"/>
            <a:ext cx="2772852" cy="369332"/>
          </a:xfrm>
          <a:prstGeom prst="rect">
            <a:avLst/>
          </a:prstGeom>
          <a:noFill/>
        </p:spPr>
        <p:txBody>
          <a:bodyPr wrap="none" rtlCol="0">
            <a:spAutoFit/>
          </a:bodyPr>
          <a:lstStyle/>
          <a:p>
            <a:r>
              <a:rPr lang="en-US" dirty="0"/>
              <a:t>Ryder et al. (2012), Figure 1</a:t>
            </a:r>
          </a:p>
        </p:txBody>
      </p:sp>
    </p:spTree>
    <p:extLst>
      <p:ext uri="{BB962C8B-B14F-4D97-AF65-F5344CB8AC3E}">
        <p14:creationId xmlns:p14="http://schemas.microsoft.com/office/powerpoint/2010/main" val="96963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Example 3: Rapid deformation</a:t>
            </a:r>
            <a:br>
              <a:rPr lang="en-US"/>
            </a:br>
            <a:r>
              <a:rPr lang="en-US" sz="2400"/>
              <a:t>(from Ryder et al., 2012)</a:t>
            </a:r>
            <a:endParaRPr lang="en-US" dirty="0"/>
          </a:p>
        </p:txBody>
      </p:sp>
      <p:pic>
        <p:nvPicPr>
          <p:cNvPr id="9" name="Content Placeholder 8"/>
          <p:cNvPicPr>
            <a:picLocks noGrp="1" noChangeAspect="1"/>
          </p:cNvPicPr>
          <p:nvPr>
            <p:ph sz="half" idx="1"/>
          </p:nvPr>
        </p:nvPicPr>
        <p:blipFill>
          <a:blip r:embed="rId2"/>
          <a:stretch>
            <a:fillRect/>
          </a:stretch>
        </p:blipFill>
        <p:spPr>
          <a:xfrm>
            <a:off x="699174" y="1825625"/>
            <a:ext cx="3745151" cy="4351338"/>
          </a:xfrm>
        </p:spPr>
      </p:pic>
      <p:sp>
        <p:nvSpPr>
          <p:cNvPr id="4" name="Content Placeholder 3"/>
          <p:cNvSpPr>
            <a:spLocks noGrp="1"/>
          </p:cNvSpPr>
          <p:nvPr>
            <p:ph sz="half" idx="2"/>
          </p:nvPr>
        </p:nvSpPr>
        <p:spPr/>
        <p:txBody>
          <a:bodyPr>
            <a:normAutofit/>
          </a:bodyPr>
          <a:lstStyle/>
          <a:p>
            <a:pPr marL="0" indent="0">
              <a:buNone/>
            </a:pPr>
            <a:r>
              <a:rPr lang="en-US"/>
              <a:t>Selecting fixed site:</a:t>
            </a:r>
          </a:p>
          <a:p>
            <a:r>
              <a:rPr lang="en-US"/>
              <a:t>CURI is</a:t>
            </a:r>
          </a:p>
          <a:p>
            <a:pPr lvl="1"/>
            <a:r>
              <a:rPr lang="en-US"/>
              <a:t>Further from the main subduction earthquake</a:t>
            </a:r>
          </a:p>
          <a:p>
            <a:pPr lvl="1"/>
            <a:r>
              <a:rPr lang="en-US"/>
              <a:t>Outside the deformation zone of the major aftershocks</a:t>
            </a:r>
          </a:p>
          <a:p>
            <a:pPr lvl="1"/>
            <a:r>
              <a:rPr lang="en-US"/>
              <a:t>Along the nodal (zero deformation) plane of the major aftershocks</a:t>
            </a:r>
            <a:endParaRPr lang="en-US" dirty="0"/>
          </a:p>
        </p:txBody>
      </p:sp>
      <p:sp>
        <p:nvSpPr>
          <p:cNvPr id="3" name="Date Placeholder 2"/>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16</a:t>
            </a:fld>
            <a:endParaRPr lang="en-US"/>
          </a:p>
        </p:txBody>
      </p:sp>
      <p:sp>
        <p:nvSpPr>
          <p:cNvPr id="10" name="TextBox 9"/>
          <p:cNvSpPr txBox="1"/>
          <p:nvPr/>
        </p:nvSpPr>
        <p:spPr>
          <a:xfrm>
            <a:off x="1612378" y="6126163"/>
            <a:ext cx="2883422" cy="646331"/>
          </a:xfrm>
          <a:prstGeom prst="rect">
            <a:avLst/>
          </a:prstGeom>
          <a:noFill/>
        </p:spPr>
        <p:txBody>
          <a:bodyPr wrap="none" rtlCol="0">
            <a:spAutoFit/>
          </a:bodyPr>
          <a:lstStyle/>
          <a:p>
            <a:pPr algn="r"/>
            <a:r>
              <a:rPr lang="en-US" dirty="0"/>
              <a:t>Ryder et al. (2012), Figure 3a</a:t>
            </a:r>
            <a:br>
              <a:rPr lang="en-US" dirty="0"/>
            </a:br>
            <a:r>
              <a:rPr lang="en-US" dirty="0"/>
              <a:t>overlaid in Google Earth</a:t>
            </a:r>
          </a:p>
        </p:txBody>
      </p:sp>
      <p:sp>
        <p:nvSpPr>
          <p:cNvPr id="11" name="Oval 10"/>
          <p:cNvSpPr/>
          <p:nvPr/>
        </p:nvSpPr>
        <p:spPr>
          <a:xfrm rot="3600000">
            <a:off x="836670" y="3061259"/>
            <a:ext cx="1590793" cy="132179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Oval 11"/>
          <p:cNvSpPr/>
          <p:nvPr/>
        </p:nvSpPr>
        <p:spPr>
          <a:xfrm rot="3600000">
            <a:off x="2047584" y="2655404"/>
            <a:ext cx="1160951" cy="965941"/>
          </a:xfrm>
          <a:prstGeom prst="ellipse">
            <a:avLst/>
          </a:prstGeom>
          <a:noFill/>
          <a:ln w="38100" cmpd="sng">
            <a:solidFill>
              <a:schemeClr val="bg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cxnSp>
        <p:nvCxnSpPr>
          <p:cNvPr id="14" name="Straight Connector 13"/>
          <p:cNvCxnSpPr>
            <a:stCxn id="12" idx="4"/>
          </p:cNvCxnSpPr>
          <p:nvPr/>
        </p:nvCxnSpPr>
        <p:spPr>
          <a:xfrm>
            <a:off x="2209795" y="3379860"/>
            <a:ext cx="1067899" cy="1645427"/>
          </a:xfrm>
          <a:prstGeom prst="line">
            <a:avLst/>
          </a:prstGeom>
          <a:ln w="38100" cmpd="sng">
            <a:solidFill>
              <a:srgbClr val="FFFFFF"/>
            </a:solidFill>
            <a:prstDash val="sysDash"/>
          </a:ln>
        </p:spPr>
        <p:style>
          <a:lnRef idx="1">
            <a:schemeClr val="dk1"/>
          </a:lnRef>
          <a:fillRef idx="0">
            <a:schemeClr val="dk1"/>
          </a:fillRef>
          <a:effectRef idx="0">
            <a:schemeClr val="dk1"/>
          </a:effectRef>
          <a:fontRef idx="minor">
            <a:schemeClr val="tx1"/>
          </a:fontRef>
        </p:style>
      </p:cxnSp>
      <p:sp>
        <p:nvSpPr>
          <p:cNvPr id="16" name="Trapezoid 15"/>
          <p:cNvSpPr/>
          <p:nvPr/>
        </p:nvSpPr>
        <p:spPr>
          <a:xfrm rot="17109164">
            <a:off x="1191555" y="4061319"/>
            <a:ext cx="2056951" cy="704092"/>
          </a:xfrm>
          <a:prstGeom prst="trapezoid">
            <a:avLst>
              <a:gd name="adj" fmla="val 58331"/>
            </a:avLst>
          </a:prstGeom>
          <a:gradFill>
            <a:gsLst>
              <a:gs pos="0">
                <a:schemeClr val="bg1">
                  <a:alpha val="75000"/>
                </a:schemeClr>
              </a:gs>
              <a:gs pos="100000">
                <a:schemeClr val="accent1">
                  <a:tint val="50000"/>
                  <a:shade val="100000"/>
                  <a:satMod val="350000"/>
                  <a:alpha val="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193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1" grpId="0" animBg="1"/>
      <p:bldP spid="12"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Example 3: Preliminary run</a:t>
            </a:r>
            <a:br>
              <a:rPr lang="en-US" dirty="0"/>
            </a:br>
            <a:r>
              <a:rPr lang="en-US" dirty="0"/>
              <a:t>Constrained first runs for ambiguities</a:t>
            </a:r>
          </a:p>
        </p:txBody>
      </p:sp>
      <p:sp>
        <p:nvSpPr>
          <p:cNvPr id="5" name="Content Placeholder 4"/>
          <p:cNvSpPr>
            <a:spLocks noGrp="1"/>
          </p:cNvSpPr>
          <p:nvPr>
            <p:ph sz="half" idx="1"/>
          </p:nvPr>
        </p:nvSpPr>
        <p:spPr/>
        <p:txBody>
          <a:bodyPr>
            <a:normAutofit fontScale="55000" lnSpcReduction="20000"/>
          </a:bodyPr>
          <a:lstStyle/>
          <a:p>
            <a:pPr marL="0" indent="0">
              <a:buNone/>
            </a:pPr>
            <a:r>
              <a:rPr lang="en-US" dirty="0"/>
              <a:t>Key </a:t>
            </a:r>
            <a:r>
              <a:rPr lang="en-US" dirty="0">
                <a:latin typeface="Courier" charset="0"/>
                <a:ea typeface="Courier" charset="0"/>
                <a:cs typeface="Courier" charset="0"/>
              </a:rPr>
              <a:t>track</a:t>
            </a:r>
            <a:r>
              <a:rPr lang="en-US" dirty="0"/>
              <a:t> commands:</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10 10 10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10 10 10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timedep_procns</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en-GB" dirty="0"/>
              <a:t>Second run (updated </a:t>
            </a:r>
            <a:r>
              <a:rPr lang="en-GB" dirty="0" err="1"/>
              <a:t>apr</a:t>
            </a:r>
            <a:r>
              <a:rPr lang="en-GB" dirty="0"/>
              <a:t>):</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a:t>
            </a:r>
            <a:r>
              <a:rPr lang="fr-FR" sz="900" dirty="0">
                <a:solidFill>
                  <a:srgbClr val="FF0000"/>
                </a:solidFill>
                <a:latin typeface="Courier"/>
                <a:cs typeface="Courier"/>
              </a:rPr>
              <a:t>0.02 0.02 0.02</a:t>
            </a:r>
            <a:r>
              <a:rPr lang="fr-FR" sz="900" dirty="0">
                <a:latin typeface="Courier"/>
                <a:cs typeface="Courier"/>
              </a:rPr>
              <a:t> </a:t>
            </a:r>
            <a:r>
              <a:rPr lang="fr-FR" sz="900" dirty="0">
                <a:solidFill>
                  <a:srgbClr val="FF0000"/>
                </a:solidFill>
                <a:latin typeface="Courier"/>
                <a:cs typeface="Courier"/>
              </a:rPr>
              <a:t>0 0 0</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timedep_procns</a:t>
            </a:r>
            <a:endParaRPr lang="ro-RO" sz="900" dirty="0">
              <a:latin typeface="Courier"/>
              <a:cs typeface="Courier"/>
            </a:endParaRP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2010 03 11 14 40 29 2010 03 11 14 40 30</a:t>
            </a:r>
          </a:p>
          <a:p>
            <a:pPr marL="0" indent="0">
              <a:buNone/>
            </a:pPr>
            <a:r>
              <a:rPr lang="ro-RO" sz="900" dirty="0">
                <a:latin typeface="Courier"/>
                <a:cs typeface="Courier"/>
              </a:rPr>
              <a:t>  </a:t>
            </a:r>
            <a:r>
              <a:rPr lang="ro-RO" sz="900" dirty="0" err="1">
                <a:latin typeface="Courier"/>
                <a:cs typeface="Courier"/>
              </a:rPr>
              <a:t>iloc</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lemu</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latin typeface="Courier"/>
                <a:cs typeface="Courier"/>
              </a:rPr>
              <a:t>navi</a:t>
            </a:r>
            <a:r>
              <a:rPr lang="ro-RO" sz="900" dirty="0">
                <a:latin typeface="Courier"/>
                <a:cs typeface="Courier"/>
              </a:rPr>
              <a:t> </a:t>
            </a:r>
            <a:r>
              <a:rPr lang="ro-RO" sz="900" dirty="0">
                <a:solidFill>
                  <a:srgbClr val="FF0000"/>
                </a:solidFill>
                <a:latin typeface="Courier"/>
                <a:cs typeface="Courier"/>
              </a:rPr>
              <a:t>1 1 1</a:t>
            </a:r>
            <a:r>
              <a:rPr lang="ro-RO" sz="900" dirty="0">
                <a:latin typeface="Courier"/>
                <a:cs typeface="Courier"/>
              </a:rPr>
              <a:t> 2010 03 11 14 55 59 2010 03 11 14 56 00</a:t>
            </a:r>
          </a:p>
          <a:p>
            <a:pPr marL="0" indent="0">
              <a:buNone/>
            </a:pPr>
            <a:r>
              <a:rPr lang="ro-RO" sz="900" dirty="0">
                <a:latin typeface="Courier"/>
                <a:cs typeface="Courier"/>
              </a:rPr>
              <a:t> </a:t>
            </a:r>
            <a:r>
              <a:rPr lang="ro-RO" sz="900" dirty="0" err="1">
                <a:solidFill>
                  <a:srgbClr val="FF0000"/>
                </a:solidFill>
                <a:latin typeface="Courier"/>
                <a:cs typeface="Courier"/>
              </a:rPr>
              <a:t>site_pos</a:t>
            </a:r>
            <a:endParaRPr lang="ro-RO" sz="900" dirty="0">
              <a:solidFill>
                <a:srgbClr val="FF0000"/>
              </a:solidFill>
              <a:latin typeface="Courier"/>
              <a:cs typeface="Courier"/>
            </a:endParaRPr>
          </a:p>
          <a:p>
            <a:pPr marL="0" indent="0">
              <a:buNone/>
            </a:pPr>
            <a:r>
              <a:rPr lang="ro-RO" sz="900" dirty="0">
                <a:latin typeface="Courier"/>
                <a:cs typeface="Courier"/>
              </a:rPr>
              <a:t>  </a:t>
            </a:r>
            <a:r>
              <a:rPr lang="ro-RO" sz="900" dirty="0">
                <a:solidFill>
                  <a:srgbClr val="FF0000"/>
                </a:solidFill>
                <a:latin typeface="Courier"/>
                <a:cs typeface="Courier"/>
              </a:rPr>
              <a:t>...</a:t>
            </a:r>
          </a:p>
        </p:txBody>
      </p:sp>
      <p:pic>
        <p:nvPicPr>
          <p:cNvPr id="3" name="Content Placeholder 2"/>
          <p:cNvPicPr>
            <a:picLocks noGrp="1" noChangeAspect="1"/>
          </p:cNvPicPr>
          <p:nvPr>
            <p:ph sz="half" idx="2"/>
          </p:nvPr>
        </p:nvPicPr>
        <p:blipFill rotWithShape="1">
          <a:blip r:embed="rId3"/>
          <a:srcRect t="13360" b="104"/>
          <a:stretch/>
        </p:blipFill>
        <p:spPr>
          <a:xfrm>
            <a:off x="4174389" y="1417638"/>
            <a:ext cx="4512411" cy="5053322"/>
          </a:xfrm>
        </p:spPr>
      </p:pic>
      <p:sp>
        <p:nvSpPr>
          <p:cNvPr id="8" name="Date Placeholder 7"/>
          <p:cNvSpPr>
            <a:spLocks noGrp="1"/>
          </p:cNvSpPr>
          <p:nvPr>
            <p:ph type="dt" sz="half" idx="10"/>
          </p:nvPr>
        </p:nvSpPr>
        <p:spPr/>
        <p:txBody>
          <a:bodyPr/>
          <a:lstStyle/>
          <a:p>
            <a:r>
              <a:rPr lang="en-GB"/>
              <a:t>2018/07/04</a:t>
            </a:r>
            <a:endParaRPr lang="en-US"/>
          </a:p>
        </p:txBody>
      </p:sp>
      <p:sp>
        <p:nvSpPr>
          <p:cNvPr id="9" name="Footer Placeholder 8"/>
          <p:cNvSpPr>
            <a:spLocks noGrp="1"/>
          </p:cNvSpPr>
          <p:nvPr>
            <p:ph type="ftr" sz="quarter" idx="11"/>
          </p:nvPr>
        </p:nvSpPr>
        <p:spPr/>
        <p:txBody>
          <a:bodyPr/>
          <a:lstStyle/>
          <a:p>
            <a:r>
              <a:rPr lang="en-US"/>
              <a:t>Examples using track</a:t>
            </a:r>
          </a:p>
        </p:txBody>
      </p:sp>
      <p:sp>
        <p:nvSpPr>
          <p:cNvPr id="10" name="Slide Number Placeholder 9"/>
          <p:cNvSpPr>
            <a:spLocks noGrp="1"/>
          </p:cNvSpPr>
          <p:nvPr>
            <p:ph type="sldNum" sz="quarter" idx="12"/>
          </p:nvPr>
        </p:nvSpPr>
        <p:spPr/>
        <p:txBody>
          <a:bodyPr/>
          <a:lstStyle/>
          <a:p>
            <a:fld id="{CF50B320-61B2-A44D-909C-58325075B411}" type="slidenum">
              <a:rPr lang="en-US" smtClean="0"/>
              <a:t>17</a:t>
            </a:fld>
            <a:endParaRPr lang="en-US"/>
          </a:p>
        </p:txBody>
      </p:sp>
      <p:cxnSp>
        <p:nvCxnSpPr>
          <p:cNvPr id="6" name="Straight Connector 5"/>
          <p:cNvCxnSpPr/>
          <p:nvPr/>
        </p:nvCxnSpPr>
        <p:spPr>
          <a:xfrm>
            <a:off x="6391655"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6778740" y="1877581"/>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4" name="TextBox 3"/>
          <p:cNvSpPr txBox="1"/>
          <p:nvPr/>
        </p:nvSpPr>
        <p:spPr>
          <a:xfrm>
            <a:off x="348681" y="6065398"/>
            <a:ext cx="4288353" cy="369332"/>
          </a:xfrm>
          <a:prstGeom prst="rect">
            <a:avLst/>
          </a:prstGeom>
          <a:noFill/>
        </p:spPr>
        <p:txBody>
          <a:bodyPr wrap="none" rtlCol="0">
            <a:spAutoFit/>
          </a:bodyPr>
          <a:lstStyle/>
          <a:p>
            <a:r>
              <a:rPr lang="en-US" dirty="0"/>
              <a:t>N.B. Remember GPS is in GPS time, not UTC</a:t>
            </a:r>
          </a:p>
        </p:txBody>
      </p:sp>
    </p:spTree>
    <p:extLst>
      <p:ext uri="{BB962C8B-B14F-4D97-AF65-F5344CB8AC3E}">
        <p14:creationId xmlns:p14="http://schemas.microsoft.com/office/powerpoint/2010/main" val="3921173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14" end="1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5" end="1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16" end="1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7" end="1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8" end="1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19" end="1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
                                            <p:txEl>
                                              <p:pRg st="20" end="2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1" end="2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22" end="2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3" end="23"/>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24" end="2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25" end="2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dirty="0"/>
              <a:t>Example 3: Final run</a:t>
            </a:r>
            <a:br>
              <a:rPr lang="en-US" dirty="0"/>
            </a:br>
            <a:r>
              <a:rPr lang="en-US" dirty="0"/>
              <a:t>Let the data freely define the noise</a:t>
            </a:r>
          </a:p>
        </p:txBody>
      </p:sp>
      <p:sp>
        <p:nvSpPr>
          <p:cNvPr id="5" name="Content Placeholder 4"/>
          <p:cNvSpPr>
            <a:spLocks noGrp="1"/>
          </p:cNvSpPr>
          <p:nvPr>
            <p:ph sz="half" idx="1"/>
          </p:nvPr>
        </p:nvSpPr>
        <p:spPr/>
        <p:txBody>
          <a:bodyPr>
            <a:normAutofit/>
          </a:bodyPr>
          <a:lstStyle/>
          <a:p>
            <a:pPr marL="0" indent="0">
              <a:buNone/>
            </a:pPr>
            <a:r>
              <a:rPr lang="en-US" dirty="0"/>
              <a:t>Read ambiguities from preliminary, constrained run, </a:t>
            </a:r>
            <a:r>
              <a:rPr lang="en-US" dirty="0" err="1"/>
              <a:t>e.g</a:t>
            </a:r>
            <a:br>
              <a:rPr lang="en-US" dirty="0"/>
            </a:br>
            <a:r>
              <a:rPr lang="en-US" sz="1400" dirty="0">
                <a:latin typeface="Courier"/>
                <a:cs typeface="Courier"/>
              </a:rPr>
              <a:t>grep ‘FINAL’ </a:t>
            </a:r>
            <a:r>
              <a:rPr lang="en-US" sz="1400" i="1" dirty="0">
                <a:latin typeface="Courier"/>
                <a:cs typeface="Courier"/>
              </a:rPr>
              <a:t>sum-file</a:t>
            </a:r>
            <a:r>
              <a:rPr lang="en-US" sz="1400" dirty="0">
                <a:latin typeface="Courier"/>
                <a:cs typeface="Courier"/>
              </a:rPr>
              <a:t> &gt; </a:t>
            </a:r>
            <a:r>
              <a:rPr lang="en-US" sz="1400" dirty="0" err="1">
                <a:latin typeface="Courier"/>
                <a:cs typeface="Courier"/>
              </a:rPr>
              <a:t>track.amb</a:t>
            </a:r>
            <a:endParaRPr lang="en-US" sz="1400" dirty="0">
              <a:latin typeface="Courier"/>
              <a:cs typeface="Courier"/>
            </a:endParaRPr>
          </a:p>
          <a:p>
            <a:pPr marL="0" indent="0">
              <a:buNone/>
            </a:pPr>
            <a:r>
              <a:rPr lang="en-US" dirty="0"/>
              <a:t>Key </a:t>
            </a:r>
            <a:r>
              <a:rPr lang="en-US" dirty="0">
                <a:latin typeface="Courier" charset="0"/>
                <a:ea typeface="Courier" charset="0"/>
                <a:cs typeface="Courier" charset="0"/>
              </a:rPr>
              <a:t>track</a:t>
            </a:r>
            <a:r>
              <a:rPr lang="en-US" dirty="0"/>
              <a:t> commands:</a:t>
            </a:r>
            <a:endParaRPr lang="fr-FR" dirty="0">
              <a:cs typeface="Courier"/>
            </a:endParaRPr>
          </a:p>
          <a:p>
            <a:pPr marL="0" indent="0">
              <a:buNone/>
            </a:pPr>
            <a:r>
              <a:rPr lang="fr-FR" sz="900" dirty="0">
                <a:latin typeface="Courier"/>
                <a:cs typeface="Courier"/>
              </a:rPr>
              <a:t> </a:t>
            </a:r>
            <a:r>
              <a:rPr lang="fr-FR" sz="900" dirty="0" err="1">
                <a:latin typeface="Courier"/>
                <a:cs typeface="Courier"/>
              </a:rPr>
              <a:t>site_stats</a:t>
            </a:r>
            <a:endParaRPr lang="fr-FR" sz="900" dirty="0">
              <a:latin typeface="Courier"/>
              <a:cs typeface="Courier"/>
            </a:endParaRPr>
          </a:p>
          <a:p>
            <a:pPr marL="0" indent="0">
              <a:buNone/>
            </a:pPr>
            <a:r>
              <a:rPr lang="fr-FR" sz="900" dirty="0">
                <a:latin typeface="Courier"/>
                <a:cs typeface="Courier"/>
              </a:rPr>
              <a:t>  </a:t>
            </a:r>
            <a:r>
              <a:rPr lang="fr-FR" sz="900" dirty="0" err="1">
                <a:latin typeface="Courier"/>
                <a:cs typeface="Courier"/>
              </a:rPr>
              <a:t>iloc</a:t>
            </a:r>
            <a:r>
              <a:rPr lang="fr-FR" sz="900" dirty="0">
                <a:latin typeface="Courier"/>
                <a:cs typeface="Courier"/>
              </a:rPr>
              <a:t> 10 10 10 </a:t>
            </a:r>
            <a:r>
              <a:rPr lang="fr-FR" sz="900" dirty="0">
                <a:solidFill>
                  <a:srgbClr val="FF0000"/>
                </a:solidFill>
                <a:latin typeface="Courier"/>
                <a:cs typeface="Courier"/>
              </a:rPr>
              <a:t>1 1 1</a:t>
            </a:r>
          </a:p>
          <a:p>
            <a:pPr marL="0" indent="0">
              <a:buNone/>
            </a:pPr>
            <a:r>
              <a:rPr lang="fr-FR" sz="900" dirty="0">
                <a:latin typeface="Courier"/>
                <a:cs typeface="Courier"/>
              </a:rPr>
              <a:t>  </a:t>
            </a:r>
            <a:r>
              <a:rPr lang="fr-FR" sz="900" dirty="0" err="1">
                <a:latin typeface="Courier"/>
                <a:cs typeface="Courier"/>
              </a:rPr>
              <a:t>lemu</a:t>
            </a:r>
            <a:r>
              <a:rPr lang="fr-FR" sz="900" dirty="0">
                <a:latin typeface="Courier"/>
                <a:cs typeface="Courier"/>
              </a:rPr>
              <a:t> 10 10 10 </a:t>
            </a:r>
            <a:r>
              <a:rPr lang="fr-FR" sz="900" dirty="0">
                <a:solidFill>
                  <a:srgbClr val="FF0000"/>
                </a:solidFill>
                <a:latin typeface="Courier"/>
                <a:cs typeface="Courier"/>
              </a:rPr>
              <a:t>1 1 1</a:t>
            </a:r>
          </a:p>
          <a:p>
            <a:pPr marL="0" indent="0">
              <a:buNone/>
            </a:pPr>
            <a:r>
              <a:rPr lang="fr-FR" sz="900" dirty="0">
                <a:latin typeface="Courier"/>
                <a:cs typeface="Courier"/>
              </a:rPr>
              <a:t>  </a:t>
            </a:r>
            <a:r>
              <a:rPr lang="fr-FR" sz="900" dirty="0" err="1">
                <a:latin typeface="Courier"/>
                <a:cs typeface="Courier"/>
              </a:rPr>
              <a:t>navi</a:t>
            </a:r>
            <a:r>
              <a:rPr lang="fr-FR" sz="900" dirty="0">
                <a:latin typeface="Courier"/>
                <a:cs typeface="Courier"/>
              </a:rPr>
              <a:t> 10 10 10 </a:t>
            </a:r>
            <a:r>
              <a:rPr lang="fr-FR" sz="900" dirty="0">
                <a:solidFill>
                  <a:srgbClr val="FF0000"/>
                </a:solidFill>
                <a:latin typeface="Courier"/>
                <a:cs typeface="Courier"/>
              </a:rPr>
              <a:t>1 1 1</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err="1">
                <a:latin typeface="Courier"/>
                <a:cs typeface="Courier"/>
              </a:rPr>
              <a:t>timedep_procns</a:t>
            </a:r>
            <a:endParaRPr lang="ro-RO" sz="900" dirty="0">
              <a:latin typeface="Courier"/>
              <a:cs typeface="Courier"/>
            </a:endParaRP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iloc</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lemu</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navi</a:t>
            </a:r>
            <a:r>
              <a:rPr lang="ro-RO" sz="900" dirty="0">
                <a:solidFill>
                  <a:srgbClr val="000000"/>
                </a:solidFill>
                <a:latin typeface="Courier"/>
                <a:cs typeface="Courier"/>
              </a:rPr>
              <a:t> 1 1 1 2010 03 11 14 39 52 2010 03 11 14 40 00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iloc</a:t>
            </a:r>
            <a:r>
              <a:rPr lang="ro-RO" sz="900" dirty="0">
                <a:solidFill>
                  <a:srgbClr val="000000"/>
                </a:solidFill>
                <a:latin typeface="Courier"/>
                <a:cs typeface="Courier"/>
              </a:rPr>
              <a:t> 1 1 1 2010 03 11 14 55 35 2010 03 11 14 56 00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lemu</a:t>
            </a:r>
            <a:r>
              <a:rPr lang="ro-RO" sz="900" dirty="0">
                <a:solidFill>
                  <a:srgbClr val="000000"/>
                </a:solidFill>
                <a:latin typeface="Courier"/>
                <a:cs typeface="Courier"/>
              </a:rPr>
              <a:t> 1 1 1 2010 03 11 14 55 35 2010 03 11 14 56 00</a:t>
            </a:r>
          </a:p>
          <a:p>
            <a:pPr marL="0" indent="0">
              <a:buNone/>
            </a:pPr>
            <a:r>
              <a:rPr lang="ro-RO" sz="900" dirty="0">
                <a:solidFill>
                  <a:srgbClr val="FF0000"/>
                </a:solidFill>
                <a:latin typeface="Courier"/>
                <a:cs typeface="Courier"/>
              </a:rPr>
              <a:t>#</a:t>
            </a:r>
            <a:r>
              <a:rPr lang="ro-RO" sz="900" dirty="0">
                <a:solidFill>
                  <a:srgbClr val="000000"/>
                </a:solidFill>
                <a:latin typeface="Courier"/>
                <a:cs typeface="Courier"/>
              </a:rPr>
              <a:t> </a:t>
            </a:r>
            <a:r>
              <a:rPr lang="ro-RO" sz="900" dirty="0" err="1">
                <a:solidFill>
                  <a:srgbClr val="000000"/>
                </a:solidFill>
                <a:latin typeface="Courier"/>
                <a:cs typeface="Courier"/>
              </a:rPr>
              <a:t>navi</a:t>
            </a:r>
            <a:r>
              <a:rPr lang="ro-RO" sz="900" dirty="0">
                <a:solidFill>
                  <a:srgbClr val="000000"/>
                </a:solidFill>
                <a:latin typeface="Courier"/>
                <a:cs typeface="Courier"/>
              </a:rPr>
              <a:t> 1 1 1 2010 03 11 14 55 35 2010 03 11 14 56 00</a:t>
            </a:r>
          </a:p>
          <a:p>
            <a:pPr marL="0" indent="0">
              <a:buNone/>
            </a:pPr>
            <a:r>
              <a:rPr lang="ro-RO" sz="900" dirty="0">
                <a:latin typeface="Courier"/>
                <a:cs typeface="Courier"/>
              </a:rPr>
              <a:t> </a:t>
            </a:r>
            <a:r>
              <a:rPr lang="ro-RO" sz="900" dirty="0" err="1">
                <a:solidFill>
                  <a:srgbClr val="FF0000"/>
                </a:solidFill>
                <a:latin typeface="Courier"/>
                <a:cs typeface="Courier"/>
              </a:rPr>
              <a:t>ambin_file</a:t>
            </a:r>
            <a:r>
              <a:rPr lang="ro-RO" sz="900" dirty="0">
                <a:solidFill>
                  <a:srgbClr val="FF0000"/>
                </a:solidFill>
                <a:latin typeface="Courier"/>
                <a:cs typeface="Courier"/>
              </a:rPr>
              <a:t> </a:t>
            </a:r>
            <a:r>
              <a:rPr lang="ro-RO" sz="900" dirty="0" err="1">
                <a:solidFill>
                  <a:srgbClr val="FF0000"/>
                </a:solidFill>
                <a:latin typeface="Courier"/>
                <a:cs typeface="Courier"/>
              </a:rPr>
              <a:t>track.amb</a:t>
            </a:r>
            <a:endParaRPr lang="ro-RO" sz="900" dirty="0">
              <a:solidFill>
                <a:srgbClr val="FF0000"/>
              </a:solidFill>
              <a:latin typeface="Courier"/>
              <a:cs typeface="Courier"/>
            </a:endParaRPr>
          </a:p>
          <a:p>
            <a:pPr marL="0" indent="0">
              <a:buNone/>
            </a:pPr>
            <a:endParaRPr lang="en-US" sz="1600" dirty="0">
              <a:latin typeface="Courier"/>
              <a:cs typeface="Courier"/>
            </a:endParaRPr>
          </a:p>
        </p:txBody>
      </p:sp>
      <p:pic>
        <p:nvPicPr>
          <p:cNvPr id="3" name="Content Placeholder 2"/>
          <p:cNvPicPr>
            <a:picLocks noGrp="1" noChangeAspect="1"/>
          </p:cNvPicPr>
          <p:nvPr>
            <p:ph sz="half" idx="2"/>
          </p:nvPr>
        </p:nvPicPr>
        <p:blipFill rotWithShape="1">
          <a:blip r:embed="rId3"/>
          <a:srcRect t="14025" b="104"/>
          <a:stretch/>
        </p:blipFill>
        <p:spPr>
          <a:xfrm>
            <a:off x="4139409" y="1417638"/>
            <a:ext cx="4547391" cy="5053322"/>
          </a:xfrm>
        </p:spPr>
      </p:pic>
      <p:sp>
        <p:nvSpPr>
          <p:cNvPr id="4" name="Date Placeholder 3"/>
          <p:cNvSpPr>
            <a:spLocks noGrp="1"/>
          </p:cNvSpPr>
          <p:nvPr>
            <p:ph type="dt" sz="half" idx="10"/>
          </p:nvPr>
        </p:nvSpPr>
        <p:spPr/>
        <p:txBody>
          <a:bodyPr/>
          <a:lstStyle/>
          <a:p>
            <a:r>
              <a:rPr lang="en-GB"/>
              <a:t>2018/07/04</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18</a:t>
            </a:fld>
            <a:endParaRPr lang="en-US"/>
          </a:p>
        </p:txBody>
      </p:sp>
      <p:cxnSp>
        <p:nvCxnSpPr>
          <p:cNvPr id="6" name="Straight Connector 5"/>
          <p:cNvCxnSpPr/>
          <p:nvPr/>
        </p:nvCxnSpPr>
        <p:spPr>
          <a:xfrm>
            <a:off x="6377850"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6764935" y="1863775"/>
            <a:ext cx="0" cy="4175999"/>
          </a:xfrm>
          <a:prstGeom prst="line">
            <a:avLst/>
          </a:prstGeom>
          <a:ln>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0862230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dirty="0"/>
              <a:t>Outline</a:t>
            </a:r>
          </a:p>
        </p:txBody>
      </p:sp>
      <p:sp>
        <p:nvSpPr>
          <p:cNvPr id="5" name="Content Placeholder 4"/>
          <p:cNvSpPr>
            <a:spLocks noGrp="1"/>
          </p:cNvSpPr>
          <p:nvPr>
            <p:ph idx="1"/>
          </p:nvPr>
        </p:nvSpPr>
        <p:spPr/>
        <p:txBody>
          <a:bodyPr>
            <a:normAutofit/>
          </a:bodyPr>
          <a:lstStyle/>
          <a:p>
            <a:r>
              <a:rPr lang="en-US" dirty="0"/>
              <a:t>Kinematic examples</a:t>
            </a:r>
          </a:p>
          <a:p>
            <a:pPr marL="971550" lvl="1" indent="-514350">
              <a:buFont typeface="+mj-lt"/>
              <a:buAutoNum type="arabicPeriod"/>
            </a:pPr>
            <a:r>
              <a:rPr lang="en-US" dirty="0"/>
              <a:t>GPS seismology</a:t>
            </a:r>
          </a:p>
          <a:p>
            <a:pPr marL="971550" lvl="1" indent="-514350">
              <a:buFont typeface="+mj-lt"/>
              <a:buAutoNum type="arabicPeriod"/>
            </a:pPr>
            <a:r>
              <a:rPr lang="en-US" dirty="0"/>
              <a:t>Roving GPS</a:t>
            </a:r>
          </a:p>
          <a:p>
            <a:r>
              <a:rPr lang="en-US" dirty="0"/>
              <a:t>Kinematic/static example</a:t>
            </a:r>
          </a:p>
          <a:p>
            <a:pPr marL="971550" lvl="1" indent="-514350">
              <a:buFont typeface="+mj-lt"/>
              <a:buAutoNum type="arabicPeriod" startAt="3"/>
            </a:pPr>
            <a:r>
              <a:rPr lang="en-US" dirty="0"/>
              <a:t>Rapid deformation</a:t>
            </a:r>
          </a:p>
          <a:p>
            <a:pPr marL="971550" lvl="1" indent="-514350">
              <a:buFont typeface="+mj-lt"/>
              <a:buAutoNum type="arabicPeriod" startAt="3"/>
            </a:pPr>
            <a:r>
              <a:rPr lang="en-US" dirty="0"/>
              <a:t>Episodic and continuous deformation</a:t>
            </a:r>
          </a:p>
          <a:p>
            <a:r>
              <a:rPr lang="en-US" dirty="0"/>
              <a:t>Static examples</a:t>
            </a:r>
          </a:p>
          <a:p>
            <a:pPr marL="971550" lvl="1" indent="-514350">
              <a:buFont typeface="+mj-lt"/>
              <a:buAutoNum type="arabicPeriod" startAt="5"/>
            </a:pPr>
            <a:r>
              <a:rPr lang="en-US" dirty="0"/>
              <a:t>Short-static occupations</a:t>
            </a:r>
          </a:p>
          <a:p>
            <a:pPr marL="971550" lvl="1" indent="-514350">
              <a:buFont typeface="+mj-lt"/>
              <a:buAutoNum type="arabicPeriod" startAt="5"/>
            </a:pPr>
            <a:r>
              <a:rPr lang="en-US" dirty="0"/>
              <a:t>Deciphering interference</a:t>
            </a:r>
          </a:p>
          <a:p>
            <a:r>
              <a:rPr lang="en-US" dirty="0"/>
              <a:t>Remember the rule-of-thumb for proportional errors:</a:t>
            </a:r>
          </a:p>
          <a:p>
            <a:pPr marL="457200" lvl="1" indent="0" algn="ctr">
              <a:buNone/>
            </a:pPr>
            <a:r>
              <a:rPr lang="en-US" i="1" dirty="0" err="1"/>
              <a:t>ε</a:t>
            </a:r>
            <a:r>
              <a:rPr lang="en-US" i="1" baseline="-25000" dirty="0" err="1"/>
              <a:t>BL</a:t>
            </a:r>
            <a:r>
              <a:rPr lang="en-US" dirty="0"/>
              <a:t> ~ </a:t>
            </a:r>
            <a:r>
              <a:rPr lang="en-US" i="1" dirty="0" err="1"/>
              <a:t>ε</a:t>
            </a:r>
            <a:r>
              <a:rPr lang="en-US" baseline="-25000" dirty="0" err="1"/>
              <a:t>SV</a:t>
            </a:r>
            <a:r>
              <a:rPr lang="en-US" baseline="-25000" dirty="0"/>
              <a:t> </a:t>
            </a:r>
            <a:r>
              <a:rPr lang="en-US" dirty="0"/>
              <a:t>× </a:t>
            </a:r>
            <a:r>
              <a:rPr lang="en-US" i="1" dirty="0"/>
              <a:t>BL</a:t>
            </a:r>
            <a:r>
              <a:rPr lang="en-US" dirty="0"/>
              <a:t>/</a:t>
            </a:r>
            <a:r>
              <a:rPr lang="en-US" i="1" dirty="0" err="1"/>
              <a:t>h</a:t>
            </a:r>
            <a:r>
              <a:rPr lang="en-US" baseline="-25000" dirty="0" err="1"/>
              <a:t>SV</a:t>
            </a:r>
            <a:endParaRPr lang="en-US" baseline="-25000" dirty="0"/>
          </a:p>
        </p:txBody>
      </p:sp>
      <p:sp>
        <p:nvSpPr>
          <p:cNvPr id="2" name="Date Placeholder 1"/>
          <p:cNvSpPr>
            <a:spLocks noGrp="1"/>
          </p:cNvSpPr>
          <p:nvPr>
            <p:ph type="dt" sz="half" idx="10"/>
          </p:nvPr>
        </p:nvSpPr>
        <p:spPr/>
        <p:txBody>
          <a:bodyPr/>
          <a:lstStyle/>
          <a:p>
            <a:r>
              <a:rPr lang="en-GB"/>
              <a:t>2018/07/04</a:t>
            </a:r>
            <a:endParaRPr lang="en-US"/>
          </a:p>
        </p:txBody>
      </p:sp>
      <p:sp>
        <p:nvSpPr>
          <p:cNvPr id="3" name="Footer Placeholder 2"/>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1</a:t>
            </a:fld>
            <a:endParaRPr lang="en-US"/>
          </a:p>
        </p:txBody>
      </p:sp>
    </p:spTree>
    <p:extLst>
      <p:ext uri="{BB962C8B-B14F-4D97-AF65-F5344CB8AC3E}">
        <p14:creationId xmlns:p14="http://schemas.microsoft.com/office/powerpoint/2010/main" val="259000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3: </a:t>
            </a:r>
            <a:r>
              <a:rPr lang="en-US" dirty="0">
                <a:latin typeface="Courier New" charset="0"/>
                <a:ea typeface="Courier New" charset="0"/>
                <a:cs typeface="Courier New" charset="0"/>
              </a:rPr>
              <a:t>track</a:t>
            </a:r>
            <a:r>
              <a:rPr lang="en-US" dirty="0"/>
              <a:t> alters perspective</a:t>
            </a:r>
          </a:p>
        </p:txBody>
      </p:sp>
      <p:sp>
        <p:nvSpPr>
          <p:cNvPr id="5" name="Text Placeholder 4"/>
          <p:cNvSpPr>
            <a:spLocks noGrp="1"/>
          </p:cNvSpPr>
          <p:nvPr>
            <p:ph type="body" idx="1"/>
          </p:nvPr>
        </p:nvSpPr>
        <p:spPr/>
        <p:txBody>
          <a:bodyPr/>
          <a:lstStyle/>
          <a:p>
            <a:r>
              <a:rPr lang="en-US"/>
              <a:t>Initial hypothesis</a:t>
            </a:r>
            <a:endParaRPr lang="en-US" dirty="0"/>
          </a:p>
        </p:txBody>
      </p:sp>
      <p:sp>
        <p:nvSpPr>
          <p:cNvPr id="3" name="Content Placeholder 2"/>
          <p:cNvSpPr>
            <a:spLocks noGrp="1"/>
          </p:cNvSpPr>
          <p:nvPr>
            <p:ph sz="half" idx="2"/>
          </p:nvPr>
        </p:nvSpPr>
        <p:spPr/>
        <p:txBody>
          <a:bodyPr>
            <a:normAutofit lnSpcReduction="10000"/>
          </a:bodyPr>
          <a:lstStyle/>
          <a:p>
            <a:r>
              <a:rPr lang="en-US"/>
              <a:t>Earthquakes took place on antithetic normal faults in the upper plate of subduction interface</a:t>
            </a:r>
          </a:p>
          <a:p>
            <a:endParaRPr lang="en-US"/>
          </a:p>
          <a:p>
            <a:endParaRPr lang="en-US"/>
          </a:p>
          <a:p>
            <a:endParaRPr lang="en-US"/>
          </a:p>
          <a:p>
            <a:endParaRPr lang="en-US"/>
          </a:p>
          <a:p>
            <a:r>
              <a:rPr lang="en-US"/>
              <a:t>But cGPS site LEMU experiences opposite vertical motion due to first and second earthquakes</a:t>
            </a:r>
            <a:endParaRPr lang="en-US" dirty="0"/>
          </a:p>
        </p:txBody>
      </p:sp>
      <p:sp>
        <p:nvSpPr>
          <p:cNvPr id="6" name="Text Placeholder 5"/>
          <p:cNvSpPr>
            <a:spLocks noGrp="1"/>
          </p:cNvSpPr>
          <p:nvPr>
            <p:ph type="body" sz="quarter" idx="3"/>
          </p:nvPr>
        </p:nvSpPr>
        <p:spPr/>
        <p:txBody>
          <a:bodyPr/>
          <a:lstStyle/>
          <a:p>
            <a:r>
              <a:rPr lang="en-US"/>
              <a:t>Final conclusion</a:t>
            </a:r>
            <a:endParaRPr lang="en-US" dirty="0"/>
          </a:p>
        </p:txBody>
      </p:sp>
      <p:sp>
        <p:nvSpPr>
          <p:cNvPr id="7" name="Content Placeholder 6"/>
          <p:cNvSpPr>
            <a:spLocks noGrp="1"/>
          </p:cNvSpPr>
          <p:nvPr>
            <p:ph sz="quarter" idx="4"/>
          </p:nvPr>
        </p:nvSpPr>
        <p:spPr/>
        <p:txBody>
          <a:bodyPr/>
          <a:lstStyle/>
          <a:p>
            <a:r>
              <a:rPr lang="en-US"/>
              <a:t>LEMU is on the hanging wall of first earthquake and footwall of second</a:t>
            </a:r>
          </a:p>
          <a:p>
            <a:r>
              <a:rPr lang="en-US"/>
              <a:t>Therefore faults must be synthetic normal faults</a:t>
            </a:r>
            <a:endParaRPr lang="en-US" dirty="0"/>
          </a:p>
        </p:txBody>
      </p:sp>
      <p:sp>
        <p:nvSpPr>
          <p:cNvPr id="4" name="Date Placeholder 3"/>
          <p:cNvSpPr>
            <a:spLocks noGrp="1"/>
          </p:cNvSpPr>
          <p:nvPr>
            <p:ph type="dt" sz="half" idx="10"/>
          </p:nvPr>
        </p:nvSpPr>
        <p:spPr/>
        <p:txBody>
          <a:bodyPr/>
          <a:lstStyle/>
          <a:p>
            <a:r>
              <a:rPr lang="en-GB"/>
              <a:t>2018/07/04</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19</a:t>
            </a:fld>
            <a:endParaRPr lang="en-US"/>
          </a:p>
        </p:txBody>
      </p:sp>
      <p:cxnSp>
        <p:nvCxnSpPr>
          <p:cNvPr id="17" name="Straight Connector 16"/>
          <p:cNvCxnSpPr/>
          <p:nvPr/>
        </p:nvCxnSpPr>
        <p:spPr>
          <a:xfrm flipH="1">
            <a:off x="3261604" y="3834135"/>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19" name="Straight Connector 18"/>
          <p:cNvCxnSpPr/>
          <p:nvPr/>
        </p:nvCxnSpPr>
        <p:spPr>
          <a:xfrm>
            <a:off x="2860215" y="4122994"/>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32" name="Group 31"/>
          <p:cNvGrpSpPr/>
          <p:nvPr/>
        </p:nvGrpSpPr>
        <p:grpSpPr>
          <a:xfrm>
            <a:off x="3396002" y="3969051"/>
            <a:ext cx="249034" cy="304262"/>
            <a:chOff x="3520242" y="3534268"/>
            <a:chExt cx="249034" cy="304262"/>
          </a:xfrm>
        </p:grpSpPr>
        <p:sp>
          <p:nvSpPr>
            <p:cNvPr id="27" name="Freeform 26"/>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8" name="Freeform 27"/>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31" name="Group 30"/>
          <p:cNvGrpSpPr/>
          <p:nvPr/>
        </p:nvGrpSpPr>
        <p:grpSpPr>
          <a:xfrm flipH="1">
            <a:off x="2846411" y="4136800"/>
            <a:ext cx="249034" cy="304262"/>
            <a:chOff x="3672642" y="3686668"/>
            <a:chExt cx="249034" cy="304262"/>
          </a:xfrm>
        </p:grpSpPr>
        <p:sp>
          <p:nvSpPr>
            <p:cNvPr id="29" name="Freeform 28"/>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0" name="Freeform 29"/>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45" name="Group 44"/>
          <p:cNvGrpSpPr/>
          <p:nvPr/>
        </p:nvGrpSpPr>
        <p:grpSpPr>
          <a:xfrm>
            <a:off x="552198" y="3789577"/>
            <a:ext cx="3658290" cy="1090655"/>
            <a:chOff x="552198" y="3423817"/>
            <a:chExt cx="3658290" cy="1090655"/>
          </a:xfrm>
        </p:grpSpPr>
        <p:cxnSp>
          <p:nvCxnSpPr>
            <p:cNvPr id="11" name="Straight Connector 10"/>
            <p:cNvCxnSpPr>
              <a:stCxn id="8"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Freeform 8"/>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5" name="Freeform 14"/>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5" name="Freeform 34"/>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37" name="Isosceles Triangle 36"/>
          <p:cNvSpPr>
            <a:spLocks noChangeAspect="1"/>
          </p:cNvSpPr>
          <p:nvPr/>
        </p:nvSpPr>
        <p:spPr>
          <a:xfrm>
            <a:off x="3275325" y="3710264"/>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Arrow Connector 39"/>
          <p:cNvCxnSpPr>
            <a:cxnSpLocks noChangeAspect="1"/>
          </p:cNvCxnSpPr>
          <p:nvPr/>
        </p:nvCxnSpPr>
        <p:spPr>
          <a:xfrm flipH="1">
            <a:off x="3067109" y="3801704"/>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cxnSpLocks noChangeAspect="1"/>
          </p:cNvCxnSpPr>
          <p:nvPr/>
        </p:nvCxnSpPr>
        <p:spPr>
          <a:xfrm>
            <a:off x="3073458" y="4031274"/>
            <a:ext cx="129470" cy="12663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cxnSp>
        <p:nvCxnSpPr>
          <p:cNvPr id="46" name="Straight Connector 45"/>
          <p:cNvCxnSpPr/>
          <p:nvPr/>
        </p:nvCxnSpPr>
        <p:spPr>
          <a:xfrm flipH="1">
            <a:off x="7526319" y="4705093"/>
            <a:ext cx="464285" cy="640252"/>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47" name="Straight Connector 46"/>
          <p:cNvCxnSpPr/>
          <p:nvPr/>
        </p:nvCxnSpPr>
        <p:spPr>
          <a:xfrm flipH="1">
            <a:off x="7124930" y="4993952"/>
            <a:ext cx="220878" cy="331333"/>
          </a:xfrm>
          <a:prstGeom prst="line">
            <a:avLst/>
          </a:prstGeom>
          <a:ln w="38100" cmpd="sng"/>
        </p:spPr>
        <p:style>
          <a:lnRef idx="1">
            <a:schemeClr val="dk1"/>
          </a:lnRef>
          <a:fillRef idx="0">
            <a:schemeClr val="dk1"/>
          </a:fillRef>
          <a:effectRef idx="0">
            <a:schemeClr val="dk1"/>
          </a:effectRef>
          <a:fontRef idx="minor">
            <a:schemeClr val="tx1"/>
          </a:fontRef>
        </p:style>
      </p:cxnSp>
      <p:grpSp>
        <p:nvGrpSpPr>
          <p:cNvPr id="48" name="Group 47"/>
          <p:cNvGrpSpPr/>
          <p:nvPr/>
        </p:nvGrpSpPr>
        <p:grpSpPr>
          <a:xfrm>
            <a:off x="7660717" y="4840009"/>
            <a:ext cx="249034" cy="304262"/>
            <a:chOff x="3520242" y="3534268"/>
            <a:chExt cx="249034" cy="304262"/>
          </a:xfrm>
        </p:grpSpPr>
        <p:sp>
          <p:nvSpPr>
            <p:cNvPr id="49" name="Freeform 48"/>
            <p:cNvSpPr/>
            <p:nvPr/>
          </p:nvSpPr>
          <p:spPr>
            <a:xfrm>
              <a:off x="3520242" y="35342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0" name="Freeform 49"/>
            <p:cNvSpPr/>
            <p:nvPr/>
          </p:nvSpPr>
          <p:spPr>
            <a:xfrm rot="10800000">
              <a:off x="3603617" y="36038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1" name="Group 50"/>
          <p:cNvGrpSpPr/>
          <p:nvPr/>
        </p:nvGrpSpPr>
        <p:grpSpPr>
          <a:xfrm>
            <a:off x="7111126" y="5007758"/>
            <a:ext cx="249034" cy="304262"/>
            <a:chOff x="3672642" y="3686668"/>
            <a:chExt cx="249034" cy="304262"/>
          </a:xfrm>
        </p:grpSpPr>
        <p:sp>
          <p:nvSpPr>
            <p:cNvPr id="52" name="Freeform 51"/>
            <p:cNvSpPr/>
            <p:nvPr/>
          </p:nvSpPr>
          <p:spPr>
            <a:xfrm>
              <a:off x="3672642" y="3686668"/>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3" name="Freeform 52"/>
            <p:cNvSpPr/>
            <p:nvPr/>
          </p:nvSpPr>
          <p:spPr>
            <a:xfrm rot="10800000">
              <a:off x="3756017" y="3756232"/>
              <a:ext cx="165659" cy="234698"/>
            </a:xfrm>
            <a:custGeom>
              <a:avLst/>
              <a:gdLst>
                <a:gd name="connsiteX0" fmla="*/ 165659 w 165659"/>
                <a:gd name="connsiteY0" fmla="*/ 0 h 234698"/>
                <a:gd name="connsiteX1" fmla="*/ 0 w 165659"/>
                <a:gd name="connsiteY1" fmla="*/ 234698 h 234698"/>
                <a:gd name="connsiteX2" fmla="*/ 13805 w 165659"/>
                <a:gd name="connsiteY2" fmla="*/ 82835 h 234698"/>
              </a:gdLst>
              <a:ahLst/>
              <a:cxnLst>
                <a:cxn ang="0">
                  <a:pos x="connsiteX0" y="connsiteY0"/>
                </a:cxn>
                <a:cxn ang="0">
                  <a:pos x="connsiteX1" y="connsiteY1"/>
                </a:cxn>
                <a:cxn ang="0">
                  <a:pos x="connsiteX2" y="connsiteY2"/>
                </a:cxn>
              </a:cxnLst>
              <a:rect l="l" t="t" r="r" b="b"/>
              <a:pathLst>
                <a:path w="165659" h="234698">
                  <a:moveTo>
                    <a:pt x="165659" y="0"/>
                  </a:moveTo>
                  <a:lnTo>
                    <a:pt x="0" y="234698"/>
                  </a:lnTo>
                  <a:lnTo>
                    <a:pt x="13805" y="82835"/>
                  </a:lnTo>
                </a:path>
              </a:pathLst>
            </a:cu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grpSp>
        <p:nvGrpSpPr>
          <p:cNvPr id="54" name="Group 53"/>
          <p:cNvGrpSpPr/>
          <p:nvPr/>
        </p:nvGrpSpPr>
        <p:grpSpPr>
          <a:xfrm>
            <a:off x="4816913" y="4660535"/>
            <a:ext cx="3658290" cy="1090655"/>
            <a:chOff x="552198" y="3423817"/>
            <a:chExt cx="3658290" cy="1090655"/>
          </a:xfrm>
        </p:grpSpPr>
        <p:cxnSp>
          <p:nvCxnSpPr>
            <p:cNvPr id="55" name="Straight Connector 54"/>
            <p:cNvCxnSpPr>
              <a:stCxn id="56" idx="2"/>
            </p:cNvCxnSpPr>
            <p:nvPr/>
          </p:nvCxnSpPr>
          <p:spPr>
            <a:xfrm flipH="1">
              <a:off x="579809" y="3680604"/>
              <a:ext cx="1345270" cy="5528"/>
            </a:xfrm>
            <a:prstGeom prst="line">
              <a:avLst/>
            </a:prstGeom>
            <a:ln w="38100" cap="rnd" cmpd="sng"/>
          </p:spPr>
          <p:style>
            <a:lnRef idx="1">
              <a:schemeClr val="accent1"/>
            </a:lnRef>
            <a:fillRef idx="0">
              <a:schemeClr val="accent1"/>
            </a:fillRef>
            <a:effectRef idx="0">
              <a:schemeClr val="accent1"/>
            </a:effectRef>
            <a:fontRef idx="minor">
              <a:schemeClr val="tx1"/>
            </a:fontRef>
          </p:style>
        </p:cxnSp>
        <p:sp>
          <p:nvSpPr>
            <p:cNvPr id="56" name="Freeform 55"/>
            <p:cNvSpPr/>
            <p:nvPr/>
          </p:nvSpPr>
          <p:spPr>
            <a:xfrm>
              <a:off x="1339076" y="3423817"/>
              <a:ext cx="2871412" cy="579841"/>
            </a:xfrm>
            <a:custGeom>
              <a:avLst/>
              <a:gdLst>
                <a:gd name="connsiteX0" fmla="*/ 0 w 3382193"/>
                <a:gd name="connsiteY0" fmla="*/ 966402 h 966402"/>
                <a:gd name="connsiteX1" fmla="*/ 289903 w 3382193"/>
                <a:gd name="connsiteY1" fmla="*/ 676482 h 966402"/>
                <a:gd name="connsiteX2" fmla="*/ 690244 w 3382193"/>
                <a:gd name="connsiteY2" fmla="*/ 427978 h 966402"/>
                <a:gd name="connsiteX3" fmla="*/ 1256243 w 3382193"/>
                <a:gd name="connsiteY3" fmla="*/ 220892 h 966402"/>
                <a:gd name="connsiteX4" fmla="*/ 1987902 w 3382193"/>
                <a:gd name="connsiteY4" fmla="*/ 69029 h 966402"/>
                <a:gd name="connsiteX5" fmla="*/ 2774779 w 3382193"/>
                <a:gd name="connsiteY5" fmla="*/ 13806 h 966402"/>
                <a:gd name="connsiteX6" fmla="*/ 3382193 w 3382193"/>
                <a:gd name="connsiteY6" fmla="*/ 0 h 966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2193" h="966402">
                  <a:moveTo>
                    <a:pt x="0" y="966402"/>
                  </a:moveTo>
                  <a:cubicBezTo>
                    <a:pt x="87431" y="866310"/>
                    <a:pt x="174862" y="766219"/>
                    <a:pt x="289903" y="676482"/>
                  </a:cubicBezTo>
                  <a:cubicBezTo>
                    <a:pt x="404944" y="586745"/>
                    <a:pt x="529187" y="503910"/>
                    <a:pt x="690244" y="427978"/>
                  </a:cubicBezTo>
                  <a:cubicBezTo>
                    <a:pt x="851301" y="352046"/>
                    <a:pt x="1039967" y="280717"/>
                    <a:pt x="1256243" y="220892"/>
                  </a:cubicBezTo>
                  <a:cubicBezTo>
                    <a:pt x="1472519" y="161067"/>
                    <a:pt x="1734813" y="103543"/>
                    <a:pt x="1987902" y="69029"/>
                  </a:cubicBezTo>
                  <a:cubicBezTo>
                    <a:pt x="2240991" y="34515"/>
                    <a:pt x="2542397" y="25311"/>
                    <a:pt x="2774779" y="13806"/>
                  </a:cubicBezTo>
                  <a:cubicBezTo>
                    <a:pt x="3007161" y="2301"/>
                    <a:pt x="3382193" y="0"/>
                    <a:pt x="3382193" y="0"/>
                  </a:cubicBez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7" name="Freeform 56"/>
            <p:cNvSpPr/>
            <p:nvPr/>
          </p:nvSpPr>
          <p:spPr>
            <a:xfrm>
              <a:off x="552198" y="3851796"/>
              <a:ext cx="2056925" cy="662676"/>
            </a:xfrm>
            <a:custGeom>
              <a:avLst/>
              <a:gdLst>
                <a:gd name="connsiteX0" fmla="*/ 0 w 2056925"/>
                <a:gd name="connsiteY0" fmla="*/ 0 h 662676"/>
                <a:gd name="connsiteX1" fmla="*/ 538390 w 2056925"/>
                <a:gd name="connsiteY1" fmla="*/ 96640 h 662676"/>
                <a:gd name="connsiteX2" fmla="*/ 1090584 w 2056925"/>
                <a:gd name="connsiteY2" fmla="*/ 262309 h 662676"/>
                <a:gd name="connsiteX3" fmla="*/ 1739413 w 2056925"/>
                <a:gd name="connsiteY3" fmla="*/ 510813 h 662676"/>
                <a:gd name="connsiteX4" fmla="*/ 2056925 w 2056925"/>
                <a:gd name="connsiteY4" fmla="*/ 662676 h 66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6925" h="662676">
                  <a:moveTo>
                    <a:pt x="0" y="0"/>
                  </a:moveTo>
                  <a:cubicBezTo>
                    <a:pt x="178313" y="26461"/>
                    <a:pt x="356626" y="52922"/>
                    <a:pt x="538390" y="96640"/>
                  </a:cubicBezTo>
                  <a:cubicBezTo>
                    <a:pt x="720154" y="140358"/>
                    <a:pt x="890413" y="193280"/>
                    <a:pt x="1090584" y="262309"/>
                  </a:cubicBezTo>
                  <a:cubicBezTo>
                    <a:pt x="1290755" y="331338"/>
                    <a:pt x="1578356" y="444085"/>
                    <a:pt x="1739413" y="510813"/>
                  </a:cubicBezTo>
                  <a:cubicBezTo>
                    <a:pt x="1900470" y="577541"/>
                    <a:pt x="1978697" y="620108"/>
                    <a:pt x="2056925" y="662676"/>
                  </a:cubicBezTo>
                </a:path>
              </a:pathLst>
            </a:custGeom>
            <a:ln w="38100" cmpd="sng">
              <a:solidFill>
                <a:schemeClr val="bg2">
                  <a:lumMod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8" name="Freeform 57"/>
            <p:cNvSpPr/>
            <p:nvPr/>
          </p:nvSpPr>
          <p:spPr>
            <a:xfrm>
              <a:off x="1656588" y="4196946"/>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948A54"/>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9" name="Freeform 58"/>
            <p:cNvSpPr/>
            <p:nvPr/>
          </p:nvSpPr>
          <p:spPr>
            <a:xfrm rot="10800000">
              <a:off x="1726158" y="4045614"/>
              <a:ext cx="469366" cy="193280"/>
            </a:xfrm>
            <a:custGeom>
              <a:avLst/>
              <a:gdLst>
                <a:gd name="connsiteX0" fmla="*/ 0 w 469366"/>
                <a:gd name="connsiteY0" fmla="*/ 0 h 193280"/>
                <a:gd name="connsiteX1" fmla="*/ 469366 w 469366"/>
                <a:gd name="connsiteY1" fmla="*/ 179474 h 193280"/>
                <a:gd name="connsiteX2" fmla="*/ 303707 w 469366"/>
                <a:gd name="connsiteY2" fmla="*/ 193280 h 193280"/>
              </a:gdLst>
              <a:ahLst/>
              <a:cxnLst>
                <a:cxn ang="0">
                  <a:pos x="connsiteX0" y="connsiteY0"/>
                </a:cxn>
                <a:cxn ang="0">
                  <a:pos x="connsiteX1" y="connsiteY1"/>
                </a:cxn>
                <a:cxn ang="0">
                  <a:pos x="connsiteX2" y="connsiteY2"/>
                </a:cxn>
              </a:cxnLst>
              <a:rect l="l" t="t" r="r" b="b"/>
              <a:pathLst>
                <a:path w="469366" h="193280">
                  <a:moveTo>
                    <a:pt x="0" y="0"/>
                  </a:moveTo>
                  <a:lnTo>
                    <a:pt x="469366" y="179474"/>
                  </a:lnTo>
                  <a:lnTo>
                    <a:pt x="303707" y="193280"/>
                  </a:lnTo>
                </a:path>
              </a:pathLst>
            </a:custGeom>
            <a:ln w="38100" cmpd="sng">
              <a:solidFill>
                <a:srgbClr val="008000"/>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grpSp>
      <p:sp>
        <p:nvSpPr>
          <p:cNvPr id="60" name="Isosceles Triangle 59"/>
          <p:cNvSpPr>
            <a:spLocks noChangeAspect="1"/>
          </p:cNvSpPr>
          <p:nvPr/>
        </p:nvSpPr>
        <p:spPr>
          <a:xfrm>
            <a:off x="7540040" y="4581222"/>
            <a:ext cx="106070" cy="91440"/>
          </a:xfrm>
          <a:prstGeom prst="triangle">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a:cxnSpLocks noChangeAspect="1"/>
          </p:cNvCxnSpPr>
          <p:nvPr/>
        </p:nvCxnSpPr>
        <p:spPr>
          <a:xfrm flipH="1">
            <a:off x="7331824" y="4672662"/>
            <a:ext cx="258527" cy="238320"/>
          </a:xfrm>
          <a:prstGeom prst="straightConnector1">
            <a:avLst/>
          </a:prstGeom>
          <a:ln>
            <a:solidFill>
              <a:srgbClr val="FF6600"/>
            </a:solidFill>
            <a:tailEnd type="arrow" w="lg" len="lg"/>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a:cxnSpLocks/>
          </p:cNvCxnSpPr>
          <p:nvPr/>
        </p:nvCxnSpPr>
        <p:spPr>
          <a:xfrm flipV="1">
            <a:off x="7344523" y="4755893"/>
            <a:ext cx="207360" cy="144000"/>
          </a:xfrm>
          <a:prstGeom prst="straightConnector1">
            <a:avLst/>
          </a:prstGeom>
          <a:ln>
            <a:solidFill>
              <a:srgbClr val="FF0000"/>
            </a:solidFill>
            <a:tailEnd type="arrow" w="sm" len="sm"/>
          </a:ln>
        </p:spPr>
        <p:style>
          <a:lnRef idx="1">
            <a:schemeClr val="accent2"/>
          </a:lnRef>
          <a:fillRef idx="0">
            <a:schemeClr val="accent2"/>
          </a:fillRef>
          <a:effectRef idx="0">
            <a:schemeClr val="accent2"/>
          </a:effectRef>
          <a:fontRef idx="minor">
            <a:schemeClr val="tx1"/>
          </a:fontRef>
        </p:style>
      </p:cxnSp>
      <p:sp>
        <p:nvSpPr>
          <p:cNvPr id="64" name="TextBox 63"/>
          <p:cNvSpPr txBox="1"/>
          <p:nvPr/>
        </p:nvSpPr>
        <p:spPr>
          <a:xfrm>
            <a:off x="2986249" y="3437749"/>
            <a:ext cx="678190" cy="338554"/>
          </a:xfrm>
          <a:prstGeom prst="rect">
            <a:avLst/>
          </a:prstGeom>
          <a:noFill/>
        </p:spPr>
        <p:txBody>
          <a:bodyPr wrap="none" rtlCol="0">
            <a:spAutoFit/>
          </a:bodyPr>
          <a:lstStyle/>
          <a:p>
            <a:r>
              <a:rPr lang="en-US" sz="1600" dirty="0"/>
              <a:t>LEMU</a:t>
            </a:r>
          </a:p>
        </p:txBody>
      </p:sp>
      <p:sp>
        <p:nvSpPr>
          <p:cNvPr id="65" name="TextBox 64"/>
          <p:cNvSpPr txBox="1"/>
          <p:nvPr/>
        </p:nvSpPr>
        <p:spPr>
          <a:xfrm>
            <a:off x="7253980" y="4310341"/>
            <a:ext cx="678190" cy="338554"/>
          </a:xfrm>
          <a:prstGeom prst="rect">
            <a:avLst/>
          </a:prstGeom>
          <a:noFill/>
        </p:spPr>
        <p:txBody>
          <a:bodyPr wrap="none" rtlCol="0">
            <a:spAutoFit/>
          </a:bodyPr>
          <a:lstStyle/>
          <a:p>
            <a:r>
              <a:rPr lang="en-US" sz="1600" dirty="0"/>
              <a:t>LEMU</a:t>
            </a:r>
          </a:p>
        </p:txBody>
      </p:sp>
    </p:spTree>
    <p:extLst>
      <p:ext uri="{BB962C8B-B14F-4D97-AF65-F5344CB8AC3E}">
        <p14:creationId xmlns:p14="http://schemas.microsoft.com/office/powerpoint/2010/main" val="1211157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build="p"/>
      <p:bldP spid="7" grpId="0" build="p"/>
      <p:bldP spid="37" grpId="0" animBg="1"/>
      <p:bldP spid="60" grpId="0" animBg="1"/>
      <p:bldP spid="64" grpId="0"/>
      <p:bldP spid="6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good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2"/>
          <a:stretch>
            <a:fillRect/>
          </a:stretch>
        </p:blipFill>
        <p:spPr>
          <a:xfrm>
            <a:off x="662845" y="1825625"/>
            <a:ext cx="7818309" cy="4351338"/>
          </a:xfrm>
        </p:spPr>
      </p:pic>
      <p:sp>
        <p:nvSpPr>
          <p:cNvPr id="5" name="Date Placeholder 4"/>
          <p:cNvSpPr>
            <a:spLocks noGrp="1"/>
          </p:cNvSpPr>
          <p:nvPr>
            <p:ph type="dt" sz="half" idx="10"/>
          </p:nvPr>
        </p:nvSpPr>
        <p:spPr/>
        <p:txBody>
          <a:bodyPr/>
          <a:lstStyle/>
          <a:p>
            <a:r>
              <a:rPr lang="en-GB"/>
              <a:t>2018/07/04</a:t>
            </a:r>
            <a:endParaRPr lang="en-US"/>
          </a:p>
        </p:txBody>
      </p:sp>
      <p:sp>
        <p:nvSpPr>
          <p:cNvPr id="6" name="Footer Placeholder 5"/>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7" name="Slide Number Placeholder 6"/>
          <p:cNvSpPr>
            <a:spLocks noGrp="1"/>
          </p:cNvSpPr>
          <p:nvPr>
            <p:ph type="sldNum" sz="quarter" idx="12"/>
          </p:nvPr>
        </p:nvSpPr>
        <p:spPr/>
        <p:txBody>
          <a:bodyPr/>
          <a:lstStyle/>
          <a:p>
            <a:fld id="{CF50B320-61B2-A44D-909C-58325075B411}" type="slidenum">
              <a:rPr lang="en-US" smtClean="0"/>
              <a:t>20</a:t>
            </a:fld>
            <a:endParaRPr lang="en-US"/>
          </a:p>
        </p:txBody>
      </p:sp>
    </p:spTree>
    <p:extLst>
      <p:ext uri="{BB962C8B-B14F-4D97-AF65-F5344CB8AC3E}">
        <p14:creationId xmlns:p14="http://schemas.microsoft.com/office/powerpoint/2010/main" val="223032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A satellite with some problems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8" name="Content Placeholder 7"/>
          <p:cNvPicPr>
            <a:picLocks noGrp="1" noChangeAspect="1"/>
          </p:cNvPicPr>
          <p:nvPr>
            <p:ph idx="1"/>
          </p:nvPr>
        </p:nvPicPr>
        <p:blipFill>
          <a:blip r:embed="rId2"/>
          <a:stretch>
            <a:fillRect/>
          </a:stretch>
        </p:blipFill>
        <p:spPr>
          <a:xfrm>
            <a:off x="662845" y="1825625"/>
            <a:ext cx="7818309" cy="4351338"/>
          </a:xfrm>
        </p:spPr>
      </p:pic>
      <p:sp>
        <p:nvSpPr>
          <p:cNvPr id="9" name="Date Placeholder 8"/>
          <p:cNvSpPr>
            <a:spLocks noGrp="1"/>
          </p:cNvSpPr>
          <p:nvPr>
            <p:ph type="dt" sz="half" idx="10"/>
          </p:nvPr>
        </p:nvSpPr>
        <p:spPr/>
        <p:txBody>
          <a:bodyPr/>
          <a:lstStyle/>
          <a:p>
            <a:r>
              <a:rPr lang="en-GB"/>
              <a:t>2018/07/04</a:t>
            </a:r>
            <a:endParaRPr lang="en-US"/>
          </a:p>
        </p:txBody>
      </p:sp>
      <p:sp>
        <p:nvSpPr>
          <p:cNvPr id="10" name="Footer Placeholder 9"/>
          <p:cNvSpPr>
            <a:spLocks noGrp="1"/>
          </p:cNvSpPr>
          <p:nvPr>
            <p:ph type="ftr" sz="quarter" idx="11"/>
          </p:nvPr>
        </p:nvSpPr>
        <p:spPr/>
        <p:txBody>
          <a:bodyPr/>
          <a:lstStyle/>
          <a:p>
            <a:r>
              <a:rPr lang="en-US"/>
              <a:t>Examples using track</a:t>
            </a:r>
          </a:p>
        </p:txBody>
      </p:sp>
      <p:sp>
        <p:nvSpPr>
          <p:cNvPr id="11" name="Slide Number Placeholder 10"/>
          <p:cNvSpPr>
            <a:spLocks noGrp="1"/>
          </p:cNvSpPr>
          <p:nvPr>
            <p:ph type="sldNum" sz="quarter" idx="12"/>
          </p:nvPr>
        </p:nvSpPr>
        <p:spPr/>
        <p:txBody>
          <a:bodyPr/>
          <a:lstStyle/>
          <a:p>
            <a:fld id="{CF50B320-61B2-A44D-909C-58325075B411}" type="slidenum">
              <a:rPr lang="en-US" smtClean="0"/>
              <a:t>21</a:t>
            </a:fld>
            <a:endParaRPr lang="en-US"/>
          </a:p>
        </p:txBody>
      </p:sp>
    </p:spTree>
    <p:extLst>
      <p:ext uri="{BB962C8B-B14F-4D97-AF65-F5344CB8AC3E}">
        <p14:creationId xmlns:p14="http://schemas.microsoft.com/office/powerpoint/2010/main" val="3967308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problematic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6" name="Content Placeholder 5"/>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a:t>2018/07/04</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22</a:t>
            </a:fld>
            <a:endParaRPr lang="en-US"/>
          </a:p>
        </p:txBody>
      </p:sp>
    </p:spTree>
    <p:extLst>
      <p:ext uri="{BB962C8B-B14F-4D97-AF65-F5344CB8AC3E}">
        <p14:creationId xmlns:p14="http://schemas.microsoft.com/office/powerpoint/2010/main" val="6018084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 problematic satellite in </a:t>
            </a:r>
            <a:r>
              <a:rPr lang="en-US" dirty="0" err="1">
                <a:latin typeface="Courier New" charset="0"/>
                <a:ea typeface="Courier New" charset="0"/>
                <a:cs typeface="Courier New" charset="0"/>
              </a:rPr>
              <a:t>cview</a:t>
            </a:r>
            <a:endParaRPr lang="en-US" dirty="0">
              <a:latin typeface="Courier New" charset="0"/>
              <a:ea typeface="Courier New" charset="0"/>
              <a:cs typeface="Courier New" charset="0"/>
            </a:endParaRPr>
          </a:p>
        </p:txBody>
      </p:sp>
      <p:pic>
        <p:nvPicPr>
          <p:cNvPr id="4" name="Content Placeholder 3"/>
          <p:cNvPicPr>
            <a:picLocks noGrp="1" noChangeAspect="1"/>
          </p:cNvPicPr>
          <p:nvPr>
            <p:ph idx="1"/>
          </p:nvPr>
        </p:nvPicPr>
        <p:blipFill>
          <a:blip r:embed="rId3"/>
          <a:stretch>
            <a:fillRect/>
          </a:stretch>
        </p:blipFill>
        <p:spPr>
          <a:xfrm>
            <a:off x="662845" y="1825625"/>
            <a:ext cx="7818309" cy="4351338"/>
          </a:xfrm>
        </p:spPr>
      </p:pic>
      <p:sp>
        <p:nvSpPr>
          <p:cNvPr id="7" name="Date Placeholder 6"/>
          <p:cNvSpPr>
            <a:spLocks noGrp="1"/>
          </p:cNvSpPr>
          <p:nvPr>
            <p:ph type="dt" sz="half" idx="10"/>
          </p:nvPr>
        </p:nvSpPr>
        <p:spPr/>
        <p:txBody>
          <a:bodyPr/>
          <a:lstStyle/>
          <a:p>
            <a:r>
              <a:rPr lang="en-GB"/>
              <a:t>2018/07/04</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23</a:t>
            </a:fld>
            <a:endParaRPr lang="en-US"/>
          </a:p>
        </p:txBody>
      </p:sp>
      <p:sp>
        <p:nvSpPr>
          <p:cNvPr id="5" name="TextBox 4"/>
          <p:cNvSpPr txBox="1"/>
          <p:nvPr/>
        </p:nvSpPr>
        <p:spPr>
          <a:xfrm>
            <a:off x="3449672" y="5775464"/>
            <a:ext cx="5448502" cy="646331"/>
          </a:xfrm>
          <a:prstGeom prst="rect">
            <a:avLst/>
          </a:prstGeom>
          <a:solidFill>
            <a:schemeClr val="bg1"/>
          </a:solidFill>
          <a:ln>
            <a:solidFill>
              <a:schemeClr val="tx1"/>
            </a:solidFill>
          </a:ln>
        </p:spPr>
        <p:txBody>
          <a:bodyPr wrap="none" rtlCol="0">
            <a:spAutoFit/>
          </a:bodyPr>
          <a:lstStyle/>
          <a:p>
            <a:r>
              <a:rPr lang="ro-RO" dirty="0">
                <a:latin typeface="Courier"/>
                <a:cs typeface="Courier"/>
              </a:rPr>
              <a:t> usr_addbf iloc 17 2010 03 11 14 37 30</a:t>
            </a:r>
            <a:br>
              <a:rPr lang="ro-RO" dirty="0">
                <a:latin typeface="Courier"/>
                <a:cs typeface="Courier"/>
              </a:rPr>
            </a:br>
            <a:r>
              <a:rPr lang="ro-RO" dirty="0">
                <a:latin typeface="Courier"/>
                <a:cs typeface="Courier"/>
              </a:rPr>
              <a:t> usr_addbf iloc 17 2010 03 11 14 51 00</a:t>
            </a:r>
          </a:p>
        </p:txBody>
      </p:sp>
    </p:spTree>
    <p:extLst>
      <p:ext uri="{BB962C8B-B14F-4D97-AF65-F5344CB8AC3E}">
        <p14:creationId xmlns:p14="http://schemas.microsoft.com/office/powerpoint/2010/main" val="152904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4: Episodic</a:t>
            </a:r>
            <a:br>
              <a:rPr lang="en-US" dirty="0"/>
            </a:br>
            <a:r>
              <a:rPr lang="en-US" dirty="0"/>
              <a:t>and continuous deformation</a:t>
            </a:r>
          </a:p>
        </p:txBody>
      </p:sp>
      <p:sp>
        <p:nvSpPr>
          <p:cNvPr id="5" name="Text Placeholder 4"/>
          <p:cNvSpPr>
            <a:spLocks noGrp="1"/>
          </p:cNvSpPr>
          <p:nvPr>
            <p:ph type="body" idx="1"/>
          </p:nvPr>
        </p:nvSpPr>
        <p:spPr/>
        <p:txBody>
          <a:bodyPr/>
          <a:lstStyle/>
          <a:p>
            <a:r>
              <a:rPr lang="en-US"/>
              <a:t>GAMIT/GLOBK processing</a:t>
            </a:r>
            <a:endParaRPr lang="en-US" dirty="0"/>
          </a:p>
        </p:txBody>
      </p:sp>
      <p:sp>
        <p:nvSpPr>
          <p:cNvPr id="6" name="Content Placeholder 5"/>
          <p:cNvSpPr>
            <a:spLocks noGrp="1"/>
          </p:cNvSpPr>
          <p:nvPr>
            <p:ph sz="half" idx="2"/>
          </p:nvPr>
        </p:nvSpPr>
        <p:spPr/>
        <p:txBody>
          <a:bodyPr/>
          <a:lstStyle/>
          <a:p>
            <a:r>
              <a:rPr lang="en-US"/>
              <a:t>Process network of available data at nearby sites</a:t>
            </a:r>
          </a:p>
          <a:p>
            <a:r>
              <a:rPr lang="en-US"/>
              <a:t>Find candidate stable fixed site(s)</a:t>
            </a:r>
          </a:p>
          <a:p>
            <a:r>
              <a:rPr lang="en-US"/>
              <a:t>Ensure accurate coordinate coordinates for fixed site(s)</a:t>
            </a:r>
            <a:endParaRPr lang="en-US" dirty="0"/>
          </a:p>
        </p:txBody>
      </p:sp>
      <p:sp>
        <p:nvSpPr>
          <p:cNvPr id="7" name="Text Placeholder 6"/>
          <p:cNvSpPr>
            <a:spLocks noGrp="1"/>
          </p:cNvSpPr>
          <p:nvPr>
            <p:ph type="body" sz="quarter" idx="3"/>
          </p:nvPr>
        </p:nvSpPr>
        <p:spPr/>
        <p:txBody>
          <a:bodyPr/>
          <a:lstStyle/>
          <a:p>
            <a:r>
              <a:rPr lang="en-US" dirty="0">
                <a:latin typeface="Courier" charset="0"/>
                <a:ea typeface="Courier" charset="0"/>
                <a:cs typeface="Courier" charset="0"/>
              </a:rPr>
              <a:t>track</a:t>
            </a:r>
            <a:r>
              <a:rPr lang="en-US" dirty="0"/>
              <a:t> processing</a:t>
            </a:r>
          </a:p>
        </p:txBody>
      </p:sp>
      <p:sp>
        <p:nvSpPr>
          <p:cNvPr id="8" name="Content Placeholder 7"/>
          <p:cNvSpPr>
            <a:spLocks noGrp="1"/>
          </p:cNvSpPr>
          <p:nvPr>
            <p:ph sz="quarter" idx="4"/>
          </p:nvPr>
        </p:nvSpPr>
        <p:spPr/>
        <p:txBody>
          <a:bodyPr/>
          <a:lstStyle/>
          <a:p>
            <a:r>
              <a:rPr lang="en-US" dirty="0"/>
              <a:t>Use network of nearby, bedrock sites as base sites for kinematic processing of ice-flow</a:t>
            </a:r>
          </a:p>
          <a:p>
            <a:r>
              <a:rPr lang="en-US" dirty="0"/>
              <a:t>One fixed site natural but multiple constrained sites may provide redundancy</a:t>
            </a:r>
          </a:p>
          <a:p>
            <a:r>
              <a:rPr lang="en-US" dirty="0"/>
              <a:t>Ambiguities must still be resolved correctly</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24</a:t>
            </a:fld>
            <a:endParaRPr lang="en-US"/>
          </a:p>
        </p:txBody>
      </p:sp>
    </p:spTree>
    <p:extLst>
      <p:ext uri="{BB962C8B-B14F-4D97-AF65-F5344CB8AC3E}">
        <p14:creationId xmlns:p14="http://schemas.microsoft.com/office/powerpoint/2010/main" val="628964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algn="ctr"/>
            <a:r>
              <a:rPr lang="en-US" dirty="0"/>
              <a:t>Building the static network</a:t>
            </a:r>
          </a:p>
        </p:txBody>
      </p:sp>
      <p:pic>
        <p:nvPicPr>
          <p:cNvPr id="13" name="Content Placeholder 12"/>
          <p:cNvPicPr>
            <a:picLocks noGrp="1" noChangeAspect="1"/>
          </p:cNvPicPr>
          <p:nvPr>
            <p:ph idx="1"/>
          </p:nvPr>
        </p:nvPicPr>
        <p:blipFill>
          <a:blip r:embed="rId2"/>
          <a:stretch>
            <a:fillRect/>
          </a:stretch>
        </p:blipFill>
        <p:spPr>
          <a:xfrm>
            <a:off x="969340" y="1825625"/>
            <a:ext cx="7205320" cy="4351338"/>
          </a:xfrm>
        </p:spPr>
      </p:pic>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25</a:t>
            </a:fld>
            <a:endParaRPr lang="en-US"/>
          </a:p>
        </p:txBody>
      </p:sp>
      <p:sp>
        <p:nvSpPr>
          <p:cNvPr id="2" name="TextBox 1"/>
          <p:cNvSpPr txBox="1"/>
          <p:nvPr/>
        </p:nvSpPr>
        <p:spPr>
          <a:xfrm>
            <a:off x="666433" y="1248096"/>
            <a:ext cx="7813294" cy="369332"/>
          </a:xfrm>
          <a:prstGeom prst="rect">
            <a:avLst/>
          </a:prstGeom>
          <a:noFill/>
        </p:spPr>
        <p:txBody>
          <a:bodyPr wrap="none" rtlCol="0">
            <a:spAutoFit/>
          </a:bodyPr>
          <a:lstStyle/>
          <a:p>
            <a:r>
              <a:rPr lang="en-US" dirty="0">
                <a:hlinkClick r:id="rId3"/>
              </a:rPr>
              <a:t>http://www.unavco.org/data/gps-gnss/data-access-methods/dai2/app/dai2.html</a:t>
            </a:r>
            <a:endParaRPr lang="en-US" dirty="0"/>
          </a:p>
        </p:txBody>
      </p:sp>
    </p:spTree>
    <p:extLst>
      <p:ext uri="{BB962C8B-B14F-4D97-AF65-F5344CB8AC3E}">
        <p14:creationId xmlns:p14="http://schemas.microsoft.com/office/powerpoint/2010/main" val="3507928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a:t>Ice flow or bedrock?</a:t>
            </a:r>
            <a:endParaRPr lang="en-US" dirty="0"/>
          </a:p>
        </p:txBody>
      </p:sp>
    </p:spTree>
    <p:extLst>
      <p:ext uri="{BB962C8B-B14F-4D97-AF65-F5344CB8AC3E}">
        <p14:creationId xmlns:p14="http://schemas.microsoft.com/office/powerpoint/2010/main" val="142782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6" name="Content Placeholder 5" descr="RAMG.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RAMG.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2705894"/>
            <a:ext cx="3886200" cy="2590800"/>
          </a:xfrm>
        </p:spPr>
      </p:pic>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27</a:t>
            </a:fld>
            <a:endParaRPr lang="en-US"/>
          </a:p>
        </p:txBody>
      </p:sp>
    </p:spTree>
    <p:extLst>
      <p:ext uri="{BB962C8B-B14F-4D97-AF65-F5344CB8AC3E}">
        <p14:creationId xmlns:p14="http://schemas.microsoft.com/office/powerpoint/2010/main" val="51401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4" name="Content Placeholder 3" descr="BUMS.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6" name="Content Placeholder 5"/>
          <p:cNvPicPr>
            <a:picLocks noGrp="1" noChangeAspect="1"/>
          </p:cNvPicPr>
          <p:nvPr>
            <p:ph sz="half" idx="2"/>
          </p:nvPr>
        </p:nvPicPr>
        <p:blipFill>
          <a:blip r:embed="rId3"/>
          <a:stretch>
            <a:fillRect/>
          </a:stretch>
        </p:blipFill>
        <p:spPr>
          <a:xfrm>
            <a:off x="4629150" y="2646729"/>
            <a:ext cx="3886200" cy="2709129"/>
          </a:xfrm>
        </p:spPr>
      </p:pic>
      <p:sp>
        <p:nvSpPr>
          <p:cNvPr id="3" name="Date Placeholder 2"/>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7" name="Slide Number Placeholder 6"/>
          <p:cNvSpPr>
            <a:spLocks noGrp="1"/>
          </p:cNvSpPr>
          <p:nvPr>
            <p:ph type="sldNum" sz="quarter" idx="12"/>
          </p:nvPr>
        </p:nvSpPr>
        <p:spPr/>
        <p:txBody>
          <a:bodyPr/>
          <a:lstStyle/>
          <a:p>
            <a:fld id="{CF50B320-61B2-A44D-909C-58325075B411}" type="slidenum">
              <a:rPr lang="en-US" smtClean="0"/>
              <a:t>28</a:t>
            </a:fld>
            <a:endParaRPr lang="en-US"/>
          </a:p>
        </p:txBody>
      </p:sp>
    </p:spTree>
    <p:extLst>
      <p:ext uri="{BB962C8B-B14F-4D97-AF65-F5344CB8AC3E}">
        <p14:creationId xmlns:p14="http://schemas.microsoft.com/office/powerpoint/2010/main" val="24288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4"/>
          <p:cNvSpPr>
            <a:spLocks noGrp="1" noChangeArrowheads="1"/>
          </p:cNvSpPr>
          <p:nvPr>
            <p:ph type="title"/>
          </p:nvPr>
        </p:nvSpPr>
        <p:spPr/>
        <p:txBody>
          <a:bodyPr/>
          <a:lstStyle/>
          <a:p>
            <a:pPr algn="ctr"/>
            <a:r>
              <a:rPr lang="en-US" dirty="0"/>
              <a:t>Example 1: GPS seismology</a:t>
            </a:r>
          </a:p>
        </p:txBody>
      </p:sp>
      <p:sp>
        <p:nvSpPr>
          <p:cNvPr id="38918" name="Rectangle 5"/>
          <p:cNvSpPr>
            <a:spLocks noGrp="1" noChangeArrowheads="1"/>
          </p:cNvSpPr>
          <p:nvPr>
            <p:ph idx="1"/>
          </p:nvPr>
        </p:nvSpPr>
        <p:spPr/>
        <p:txBody>
          <a:bodyPr>
            <a:normAutofit/>
          </a:bodyPr>
          <a:lstStyle/>
          <a:p>
            <a:r>
              <a:rPr lang="en-US"/>
              <a:t>April 4, 2010 El-Mayor Cucapah earthquake in Baja California: 5-Hz results.  Look later at long baseline processing for these sites.</a:t>
            </a:r>
          </a:p>
          <a:p>
            <a:r>
              <a:rPr lang="en-US"/>
              <a:t>Track results are generated in two steps:</a:t>
            </a:r>
          </a:p>
          <a:p>
            <a:pPr lvl="1"/>
            <a:r>
              <a:rPr lang="en-US"/>
              <a:t>First solution uses zero process noise except during time of earthquake (long baseline solution)</a:t>
            </a:r>
          </a:p>
          <a:p>
            <a:pPr lvl="1"/>
            <a:r>
              <a:rPr lang="en-US"/>
              <a:t>Final results generated with fixed ambiguities from first solution read in (-a option).  </a:t>
            </a:r>
          </a:p>
          <a:p>
            <a:pPr lvl="1"/>
            <a:r>
              <a:rPr lang="en-US"/>
              <a:t>Long baseline ambiguity resolution with stochastic site coordinates needs LC estimate which can noisy due to stochastics.</a:t>
            </a:r>
            <a:endParaRPr lang="en-US" dirty="0"/>
          </a:p>
        </p:txBody>
      </p:sp>
      <p:sp>
        <p:nvSpPr>
          <p:cNvPr id="2" name="Date Placeholder 1"/>
          <p:cNvSpPr>
            <a:spLocks noGrp="1"/>
          </p:cNvSpPr>
          <p:nvPr>
            <p:ph type="dt" sz="half" idx="10"/>
          </p:nvPr>
        </p:nvSpPr>
        <p:spPr/>
        <p:txBody>
          <a:bodyPr/>
          <a:lstStyle/>
          <a:p>
            <a:r>
              <a:rPr lang="en-GB"/>
              <a:t>2018/07/04</a:t>
            </a:r>
            <a:endParaRPr lang="en-US"/>
          </a:p>
        </p:txBody>
      </p:sp>
      <p:sp>
        <p:nvSpPr>
          <p:cNvPr id="3" name="Footer Placeholder 2"/>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4" name="Slide Number Placeholder 3"/>
          <p:cNvSpPr>
            <a:spLocks noGrp="1"/>
          </p:cNvSpPr>
          <p:nvPr>
            <p:ph type="sldNum" sz="quarter" idx="12"/>
          </p:nvPr>
        </p:nvSpPr>
        <p:spPr/>
        <p:txBody>
          <a:bodyPr/>
          <a:lstStyle/>
          <a:p>
            <a:fld id="{CF50B320-61B2-A44D-909C-58325075B411}" type="slidenum">
              <a:rPr lang="en-US" smtClean="0"/>
              <a:t>2</a:t>
            </a:fld>
            <a:endParaRPr lang="en-US"/>
          </a:p>
        </p:txBody>
      </p:sp>
    </p:spTree>
    <p:extLst>
      <p:ext uri="{BB962C8B-B14F-4D97-AF65-F5344CB8AC3E}">
        <p14:creationId xmlns:p14="http://schemas.microsoft.com/office/powerpoint/2010/main" val="32604089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8" name="Content Placeholder 7" descr="UTHW.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8874" y="1825625"/>
            <a:ext cx="3232599" cy="4351338"/>
          </a:xfrm>
        </p:spPr>
      </p:pic>
      <p:pic>
        <p:nvPicPr>
          <p:cNvPr id="9" name="Content Placeholder 8" descr="UTHW.jpg"/>
          <p:cNvPicPr>
            <a:picLocks noGrp="1" noChangeAspect="1"/>
          </p:cNvPicPr>
          <p:nvPr>
            <p:ph sz="half" idx="2"/>
          </p:nvPr>
        </p:nvPicPr>
        <p:blipFill rotWithShape="1">
          <a:blip r:embed="rId3">
            <a:extLst>
              <a:ext uri="{28A0092B-C50C-407E-A947-70E740481C1C}">
                <a14:useLocalDpi xmlns:a14="http://schemas.microsoft.com/office/drawing/2010/main" val="0"/>
              </a:ext>
            </a:extLst>
          </a:blip>
          <a:stretch/>
        </p:blipFill>
        <p:spPr>
          <a:xfrm>
            <a:off x="4629150" y="2565437"/>
            <a:ext cx="3886200" cy="2871714"/>
          </a:xfrm>
        </p:spPr>
      </p:pic>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29</a:t>
            </a:fld>
            <a:endParaRPr lang="en-US"/>
          </a:p>
        </p:txBody>
      </p:sp>
    </p:spTree>
    <p:extLst>
      <p:ext uri="{BB962C8B-B14F-4D97-AF65-F5344CB8AC3E}">
        <p14:creationId xmlns:p14="http://schemas.microsoft.com/office/powerpoint/2010/main" val="609561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6" name="Content Placeholder 5" descr="FALL.mit.orbit_frame.pdf"/>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FALL.jp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40498" y="1825625"/>
            <a:ext cx="3263503" cy="4351338"/>
          </a:xfrm>
        </p:spPr>
      </p:pic>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30</a:t>
            </a:fld>
            <a:endParaRPr lang="en-US"/>
          </a:p>
        </p:txBody>
      </p:sp>
    </p:spTree>
    <p:extLst>
      <p:ext uri="{BB962C8B-B14F-4D97-AF65-F5344CB8AC3E}">
        <p14:creationId xmlns:p14="http://schemas.microsoft.com/office/powerpoint/2010/main" val="187483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Ice flow or bedrock?</a:t>
            </a:r>
          </a:p>
        </p:txBody>
      </p:sp>
      <p:pic>
        <p:nvPicPr>
          <p:cNvPr id="4" name="Content Placeholder 3" descr="AMU2.mit.orbit_frame.pdf"/>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80174" y="1825625"/>
            <a:ext cx="3183152" cy="4351338"/>
          </a:xfrm>
        </p:spPr>
      </p:pic>
      <p:pic>
        <p:nvPicPr>
          <p:cNvPr id="7" name="Content Placeholder 6" descr="AMU2.jp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709339"/>
            <a:ext cx="3886200" cy="2583909"/>
          </a:xfrm>
        </p:spPr>
      </p:pic>
      <p:sp>
        <p:nvSpPr>
          <p:cNvPr id="3" name="Date Placeholder 2"/>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31</a:t>
            </a:fld>
            <a:endParaRPr lang="en-US"/>
          </a:p>
        </p:txBody>
      </p:sp>
      <p:pic>
        <p:nvPicPr>
          <p:cNvPr id="10" name="Picture 9"/>
          <p:cNvPicPr>
            <a:picLocks noChangeAspect="1"/>
          </p:cNvPicPr>
          <p:nvPr/>
        </p:nvPicPr>
        <p:blipFill>
          <a:blip r:embed="rId5"/>
          <a:stretch>
            <a:fillRect/>
          </a:stretch>
        </p:blipFill>
        <p:spPr>
          <a:xfrm>
            <a:off x="6645164" y="1600200"/>
            <a:ext cx="2041636" cy="1423256"/>
          </a:xfrm>
          <a:prstGeom prst="rect">
            <a:avLst/>
          </a:prstGeom>
        </p:spPr>
      </p:pic>
    </p:spTree>
    <p:extLst>
      <p:ext uri="{BB962C8B-B14F-4D97-AF65-F5344CB8AC3E}">
        <p14:creationId xmlns:p14="http://schemas.microsoft.com/office/powerpoint/2010/main" val="22298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Kinematic results using FALL, RAMG and BUMS as fixed sites*</a:t>
            </a:r>
          </a:p>
        </p:txBody>
      </p:sp>
      <p:pic>
        <p:nvPicPr>
          <p:cNvPr id="5" name="Content Placeholder 4" descr="WISSARD_GPS.NEU.LA14.LC.png"/>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6101" y="1825625"/>
            <a:ext cx="3791297" cy="4351338"/>
          </a:xfrm>
        </p:spPr>
      </p:pic>
      <p:pic>
        <p:nvPicPr>
          <p:cNvPr id="6" name="Content Placeholder 5" descr="WISSARD_GPS.NEU.MG01.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77312" y="1825625"/>
            <a:ext cx="3789875" cy="4351338"/>
          </a:xfrm>
        </p:spPr>
      </p:pic>
      <p:sp>
        <p:nvSpPr>
          <p:cNvPr id="4" name="Date Placeholder 3"/>
          <p:cNvSpPr>
            <a:spLocks noGrp="1"/>
          </p:cNvSpPr>
          <p:nvPr>
            <p:ph type="dt" sz="half" idx="10"/>
          </p:nvPr>
        </p:nvSpPr>
        <p:spPr/>
        <p:txBody>
          <a:bodyPr/>
          <a:lstStyle/>
          <a:p>
            <a:r>
              <a:rPr lang="en-GB"/>
              <a:t>2018/07/04</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32</a:t>
            </a:fld>
            <a:endParaRPr lang="en-US"/>
          </a:p>
        </p:txBody>
      </p:sp>
      <p:sp>
        <p:nvSpPr>
          <p:cNvPr id="3" name="TextBox 2"/>
          <p:cNvSpPr txBox="1"/>
          <p:nvPr/>
        </p:nvSpPr>
        <p:spPr>
          <a:xfrm>
            <a:off x="457200" y="6125640"/>
            <a:ext cx="8234383" cy="646331"/>
          </a:xfrm>
          <a:prstGeom prst="rect">
            <a:avLst/>
          </a:prstGeom>
          <a:noFill/>
        </p:spPr>
        <p:txBody>
          <a:bodyPr wrap="none" rtlCol="0">
            <a:spAutoFit/>
          </a:bodyPr>
          <a:lstStyle/>
          <a:p>
            <a:r>
              <a:rPr lang="en-US" dirty="0"/>
              <a:t>* FALL is the declared fixed site (“F” </a:t>
            </a:r>
            <a:r>
              <a:rPr lang="en-US"/>
              <a:t>flag under </a:t>
            </a:r>
            <a:r>
              <a:rPr lang="en-US" dirty="0"/>
              <a:t>“</a:t>
            </a:r>
            <a:r>
              <a:rPr lang="en-US" dirty="0" err="1"/>
              <a:t>obs_file</a:t>
            </a:r>
            <a:r>
              <a:rPr lang="en-US" dirty="0"/>
              <a:t>” option); RAMG and BUMS</a:t>
            </a:r>
            <a:br>
              <a:rPr lang="en-US" dirty="0"/>
            </a:br>
            <a:r>
              <a:rPr lang="en-US" dirty="0"/>
              <a:t>are technically kinematic sites (“K” flag) but are constrained by zero process noise. </a:t>
            </a:r>
          </a:p>
        </p:txBody>
      </p:sp>
    </p:spTree>
    <p:extLst>
      <p:ext uri="{BB962C8B-B14F-4D97-AF65-F5344CB8AC3E}">
        <p14:creationId xmlns:p14="http://schemas.microsoft.com/office/powerpoint/2010/main" val="309036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Experiment-specific constraints</a:t>
            </a:r>
          </a:p>
        </p:txBody>
      </p:sp>
      <p:sp>
        <p:nvSpPr>
          <p:cNvPr id="5" name="Text Placeholder 4"/>
          <p:cNvSpPr>
            <a:spLocks noGrp="1"/>
          </p:cNvSpPr>
          <p:nvPr>
            <p:ph type="body" idx="1"/>
          </p:nvPr>
        </p:nvSpPr>
        <p:spPr/>
        <p:txBody>
          <a:bodyPr/>
          <a:lstStyle/>
          <a:p>
            <a:r>
              <a:rPr lang="en-US"/>
              <a:t>Justification</a:t>
            </a:r>
            <a:endParaRPr lang="en-US" dirty="0"/>
          </a:p>
        </p:txBody>
      </p:sp>
      <p:sp>
        <p:nvSpPr>
          <p:cNvPr id="3" name="Content Placeholder 2"/>
          <p:cNvSpPr>
            <a:spLocks noGrp="1"/>
          </p:cNvSpPr>
          <p:nvPr>
            <p:ph sz="half" idx="2"/>
          </p:nvPr>
        </p:nvSpPr>
        <p:spPr/>
        <p:txBody>
          <a:bodyPr>
            <a:normAutofit lnSpcReduction="10000"/>
          </a:bodyPr>
          <a:lstStyle/>
          <a:p>
            <a:r>
              <a:rPr lang="en-US" dirty="0"/>
              <a:t>We wish to apply our own temporal constraints (we have moving sites), so let’s be clear on units</a:t>
            </a:r>
          </a:p>
          <a:p>
            <a:r>
              <a:rPr lang="en-US" dirty="0"/>
              <a:t>Atmosphere is more stable in Antarctica (cold, high pressure)</a:t>
            </a:r>
          </a:p>
          <a:p>
            <a:pPr lvl="1"/>
            <a:r>
              <a:rPr lang="en-US" dirty="0"/>
              <a:t>Evident in daily GAMIT processing “o”-files</a:t>
            </a:r>
          </a:p>
          <a:p>
            <a:r>
              <a:rPr lang="en-US" dirty="0"/>
              <a:t>Previous studies show maximum displacement rates of 0.5 m over 30 mins (but loosen temporal constraints for final solution with “</a:t>
            </a:r>
            <a:r>
              <a:rPr lang="en-US" dirty="0" err="1"/>
              <a:t>ambin_file</a:t>
            </a:r>
            <a:r>
              <a:rPr lang="en-US" dirty="0"/>
              <a:t>”)</a:t>
            </a:r>
          </a:p>
        </p:txBody>
      </p:sp>
      <p:sp>
        <p:nvSpPr>
          <p:cNvPr id="6" name="Text Placeholder 5"/>
          <p:cNvSpPr>
            <a:spLocks noGrp="1"/>
          </p:cNvSpPr>
          <p:nvPr>
            <p:ph type="body" sz="quarter" idx="3"/>
          </p:nvPr>
        </p:nvSpPr>
        <p:spPr/>
        <p:txBody>
          <a:bodyPr/>
          <a:lstStyle/>
          <a:p>
            <a:r>
              <a:rPr lang="en-US" dirty="0"/>
              <a:t>Key </a:t>
            </a:r>
            <a:r>
              <a:rPr lang="en-US" dirty="0">
                <a:latin typeface="Courier" charset="0"/>
                <a:ea typeface="Courier" charset="0"/>
                <a:cs typeface="Courier" charset="0"/>
              </a:rPr>
              <a:t>track</a:t>
            </a:r>
            <a:r>
              <a:rPr lang="en-US" dirty="0"/>
              <a:t> commands</a:t>
            </a:r>
          </a:p>
        </p:txBody>
      </p:sp>
      <p:sp>
        <p:nvSpPr>
          <p:cNvPr id="7" name="Content Placeholder 6"/>
          <p:cNvSpPr>
            <a:spLocks noGrp="1"/>
          </p:cNvSpPr>
          <p:nvPr>
            <p:ph sz="quarter" idx="4"/>
          </p:nvPr>
        </p:nvSpPr>
        <p:spPr/>
        <p:txBody>
          <a:bodyPr>
            <a:normAutofit lnSpcReduction="10000"/>
          </a:bodyPr>
          <a:lstStyle/>
          <a:p>
            <a:pPr marL="0" indent="0">
              <a:buNone/>
            </a:pPr>
            <a:r>
              <a:rPr lang="en-US" sz="1600">
                <a:latin typeface="Courier"/>
                <a:cs typeface="Courier"/>
              </a:rPr>
              <a:t> time_unit second</a:t>
            </a:r>
            <a:br>
              <a:rPr lang="en-US" sz="1600">
                <a:latin typeface="Courier"/>
                <a:cs typeface="Courier"/>
              </a:rPr>
            </a:br>
            <a:br>
              <a:rPr lang="en-US" sz="1600">
                <a:latin typeface="Courier"/>
                <a:cs typeface="Courier"/>
              </a:rPr>
            </a:br>
            <a:br>
              <a:rPr lang="en-US" sz="1600"/>
            </a:br>
            <a:endParaRPr lang="en-US" sz="1600"/>
          </a:p>
          <a:p>
            <a:pPr marL="0" indent="0">
              <a:buNone/>
            </a:pPr>
            <a:endParaRPr lang="en-US" sz="1600"/>
          </a:p>
          <a:p>
            <a:pPr marL="0" indent="0">
              <a:buNone/>
            </a:pPr>
            <a:r>
              <a:rPr lang="en-US" sz="1600">
                <a:latin typeface="Courier"/>
                <a:cs typeface="Courier"/>
              </a:rPr>
              <a:t> atm_stats</a:t>
            </a:r>
            <a:br>
              <a:rPr lang="en-US" sz="1600">
                <a:latin typeface="Courier"/>
                <a:cs typeface="Courier"/>
              </a:rPr>
            </a:br>
            <a:r>
              <a:rPr lang="en-US" sz="1600">
                <a:latin typeface="Courier"/>
                <a:cs typeface="Courier"/>
              </a:rPr>
              <a:t>  FALL  0.1  0.0001  0</a:t>
            </a:r>
            <a:br>
              <a:rPr lang="en-US" sz="1600">
                <a:latin typeface="Courier"/>
                <a:cs typeface="Courier"/>
              </a:rPr>
            </a:br>
            <a:r>
              <a:rPr lang="en-US" sz="1600">
                <a:latin typeface="Courier"/>
                <a:cs typeface="Courier"/>
              </a:rPr>
              <a:t>  RAMG  0.1  0.0001  0</a:t>
            </a:r>
            <a:br>
              <a:rPr lang="en-US" sz="1600">
                <a:latin typeface="Courier"/>
                <a:cs typeface="Courier"/>
              </a:rPr>
            </a:br>
            <a:r>
              <a:rPr lang="en-US" sz="1600">
                <a:latin typeface="Courier"/>
                <a:cs typeface="Courier"/>
              </a:rPr>
              <a:t>   :     :      :    :</a:t>
            </a:r>
          </a:p>
          <a:p>
            <a:pPr marL="0" indent="0">
              <a:buNone/>
            </a:pPr>
            <a:endParaRPr lang="en-US" sz="1600">
              <a:latin typeface="Courier"/>
              <a:cs typeface="Courier"/>
            </a:endParaRPr>
          </a:p>
          <a:p>
            <a:pPr marL="0" indent="0">
              <a:buNone/>
            </a:pPr>
            <a:r>
              <a:rPr lang="en-US" sz="1600">
                <a:latin typeface="Courier"/>
                <a:cs typeface="Courier"/>
              </a:rPr>
              <a:t> site_stats</a:t>
            </a:r>
            <a:br>
              <a:rPr lang="en-US" sz="1600">
                <a:latin typeface="Courier"/>
                <a:cs typeface="Courier"/>
              </a:rPr>
            </a:br>
            <a:r>
              <a:rPr lang="en-US" sz="1600">
                <a:latin typeface="Courier"/>
                <a:cs typeface="Courier"/>
              </a:rPr>
              <a:t>  FALL  10 10 10  0 0 0</a:t>
            </a:r>
            <a:br>
              <a:rPr lang="en-US" sz="1600">
                <a:latin typeface="Courier"/>
                <a:cs typeface="Courier"/>
              </a:rPr>
            </a:br>
            <a:r>
              <a:rPr lang="en-US" sz="1600">
                <a:latin typeface="Courier"/>
                <a:cs typeface="Courier"/>
              </a:rPr>
              <a:t>  RAMG  10 10 10  0 0 0</a:t>
            </a:r>
            <a:br>
              <a:rPr lang="en-US" sz="1600">
                <a:latin typeface="Courier"/>
                <a:cs typeface="Courier"/>
              </a:rPr>
            </a:br>
            <a:r>
              <a:rPr lang="en-US" sz="1600">
                <a:latin typeface="Courier"/>
                <a:cs typeface="Courier"/>
              </a:rPr>
              <a:t>   :     :  :  :  : : :</a:t>
            </a:r>
            <a:br>
              <a:rPr lang="en-US" sz="1600">
                <a:latin typeface="Courier"/>
                <a:cs typeface="Courier"/>
              </a:rPr>
            </a:br>
            <a:r>
              <a:rPr lang="en-US" sz="1600">
                <a:latin typeface="Courier"/>
                <a:cs typeface="Courier"/>
              </a:rPr>
              <a:t>  LA14  10 10 10  0.1 0.1 0.1</a:t>
            </a:r>
            <a:br>
              <a:rPr lang="en-US" sz="1600">
                <a:latin typeface="Courier"/>
                <a:cs typeface="Courier"/>
              </a:rPr>
            </a:br>
            <a:r>
              <a:rPr lang="en-US" sz="1600">
                <a:latin typeface="Courier"/>
                <a:cs typeface="Courier"/>
              </a:rPr>
              <a:t>  MG01  10 10 10  0.1 0.1 0.1</a:t>
            </a:r>
            <a:endParaRPr lang="en-US" sz="1600" dirty="0">
              <a:latin typeface="Courier"/>
              <a:cs typeface="Courier"/>
            </a:endParaRPr>
          </a:p>
        </p:txBody>
      </p:sp>
      <p:sp>
        <p:nvSpPr>
          <p:cNvPr id="4" name="Date Placeholder 3"/>
          <p:cNvSpPr>
            <a:spLocks noGrp="1"/>
          </p:cNvSpPr>
          <p:nvPr>
            <p:ph type="dt" sz="half" idx="10"/>
          </p:nvPr>
        </p:nvSpPr>
        <p:spPr/>
        <p:txBody>
          <a:bodyPr/>
          <a:lstStyle/>
          <a:p>
            <a:r>
              <a:rPr lang="en-GB"/>
              <a:t>2018/07/04</a:t>
            </a:r>
            <a:endParaRPr lang="en-US"/>
          </a:p>
        </p:txBody>
      </p:sp>
      <p:sp>
        <p:nvSpPr>
          <p:cNvPr id="8" name="Footer Placeholder 7"/>
          <p:cNvSpPr>
            <a:spLocks noGrp="1"/>
          </p:cNvSpPr>
          <p:nvPr>
            <p:ph type="ftr" sz="quarter" idx="11"/>
          </p:nvPr>
        </p:nvSpPr>
        <p:spPr/>
        <p:txBody>
          <a:bodyPr/>
          <a:lstStyle/>
          <a:p>
            <a:r>
              <a:rPr lang="en-US"/>
              <a:t>Examples using track</a:t>
            </a:r>
          </a:p>
        </p:txBody>
      </p:sp>
      <p:sp>
        <p:nvSpPr>
          <p:cNvPr id="9" name="Slide Number Placeholder 8"/>
          <p:cNvSpPr>
            <a:spLocks noGrp="1"/>
          </p:cNvSpPr>
          <p:nvPr>
            <p:ph type="sldNum" sz="quarter" idx="12"/>
          </p:nvPr>
        </p:nvSpPr>
        <p:spPr/>
        <p:txBody>
          <a:bodyPr/>
          <a:lstStyle/>
          <a:p>
            <a:fld id="{CF50B320-61B2-A44D-909C-58325075B411}" type="slidenum">
              <a:rPr lang="en-US" smtClean="0"/>
              <a:t>33</a:t>
            </a:fld>
            <a:endParaRPr lang="en-US"/>
          </a:p>
        </p:txBody>
      </p:sp>
    </p:spTree>
    <p:extLst>
      <p:ext uri="{BB962C8B-B14F-4D97-AF65-F5344CB8AC3E}">
        <p14:creationId xmlns:p14="http://schemas.microsoft.com/office/powerpoint/2010/main" val="167804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5: Short-static occupations</a:t>
            </a:r>
          </a:p>
        </p:txBody>
      </p:sp>
      <p:sp>
        <p:nvSpPr>
          <p:cNvPr id="6" name="Content Placeholder 5"/>
          <p:cNvSpPr>
            <a:spLocks noGrp="1"/>
          </p:cNvSpPr>
          <p:nvPr>
            <p:ph sz="half" idx="1"/>
          </p:nvPr>
        </p:nvSpPr>
        <p:spPr/>
        <p:txBody>
          <a:bodyPr>
            <a:normAutofit/>
          </a:bodyPr>
          <a:lstStyle/>
          <a:p>
            <a:r>
              <a:rPr lang="en-US" dirty="0"/>
              <a:t>Short spans of data (e.g. 30 minutes) may be processed with GAMIT</a:t>
            </a:r>
          </a:p>
          <a:p>
            <a:r>
              <a:rPr lang="en-US" dirty="0"/>
              <a:t>Risk of all data being removed during cleaning (AUTCLN) if not high quality</a:t>
            </a:r>
          </a:p>
          <a:p>
            <a:r>
              <a:rPr lang="en-US" dirty="0">
                <a:latin typeface="Courier" charset="0"/>
                <a:ea typeface="Courier" charset="0"/>
                <a:cs typeface="Courier" charset="0"/>
              </a:rPr>
              <a:t>track</a:t>
            </a:r>
            <a:r>
              <a:rPr lang="en-US" dirty="0"/>
              <a:t> may be used in “short-static” approach with fixed, continuously recording and well positioned base site</a:t>
            </a:r>
          </a:p>
        </p:txBody>
      </p:sp>
      <p:sp>
        <p:nvSpPr>
          <p:cNvPr id="3" name="Date Placeholder 2"/>
          <p:cNvSpPr>
            <a:spLocks noGrp="1"/>
          </p:cNvSpPr>
          <p:nvPr>
            <p:ph type="dt" sz="half" idx="10"/>
          </p:nvPr>
        </p:nvSpPr>
        <p:spPr/>
        <p:txBody>
          <a:bodyPr/>
          <a:lstStyle/>
          <a:p>
            <a:r>
              <a:rPr lang="en-GB"/>
              <a:t>2018/07/04</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34</a:t>
            </a:fld>
            <a:endParaRPr lang="en-US"/>
          </a:p>
        </p:txBody>
      </p:sp>
      <p:grpSp>
        <p:nvGrpSpPr>
          <p:cNvPr id="10" name="Group 9"/>
          <p:cNvGrpSpPr/>
          <p:nvPr/>
        </p:nvGrpSpPr>
        <p:grpSpPr>
          <a:xfrm>
            <a:off x="6499801" y="3292174"/>
            <a:ext cx="551397" cy="534770"/>
            <a:chOff x="6499801" y="3292174"/>
            <a:chExt cx="551397" cy="534770"/>
          </a:xfrm>
        </p:grpSpPr>
        <p:sp>
          <p:nvSpPr>
            <p:cNvPr id="2" name="Oval 1"/>
            <p:cNvSpPr/>
            <p:nvPr/>
          </p:nvSpPr>
          <p:spPr>
            <a:xfrm>
              <a:off x="6499801" y="3292174"/>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5" name="Straight Connector 4"/>
            <p:cNvCxnSpPr>
              <a:stCxn id="2" idx="4"/>
            </p:cNvCxnSpPr>
            <p:nvPr/>
          </p:nvCxnSpPr>
          <p:spPr>
            <a:xfrm>
              <a:off x="6775500"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flipH="1">
              <a:off x="6499802" y="3425867"/>
              <a:ext cx="275698" cy="401077"/>
            </a:xfrm>
            <a:prstGeom prst="line">
              <a:avLst/>
            </a:prstGeom>
            <a:ln w="38100" cmpd="sng"/>
          </p:spPr>
          <p:style>
            <a:lnRef idx="1">
              <a:schemeClr val="dk1"/>
            </a:lnRef>
            <a:fillRef idx="0">
              <a:schemeClr val="dk1"/>
            </a:fillRef>
            <a:effectRef idx="0">
              <a:schemeClr val="dk1"/>
            </a:effectRef>
            <a:fontRef idx="minor">
              <a:schemeClr val="tx1"/>
            </a:fontRef>
          </p:style>
        </p:cxnSp>
      </p:grpSp>
      <p:sp>
        <p:nvSpPr>
          <p:cNvPr id="9" name="TextBox 8"/>
          <p:cNvSpPr txBox="1"/>
          <p:nvPr/>
        </p:nvSpPr>
        <p:spPr>
          <a:xfrm>
            <a:off x="5346709" y="3817167"/>
            <a:ext cx="2857582" cy="923330"/>
          </a:xfrm>
          <a:prstGeom prst="rect">
            <a:avLst/>
          </a:prstGeom>
          <a:noFill/>
        </p:spPr>
        <p:txBody>
          <a:bodyPr wrap="square" rtlCol="0">
            <a:spAutoFit/>
          </a:bodyPr>
          <a:lstStyle/>
          <a:p>
            <a:pPr algn="ctr"/>
            <a:r>
              <a:rPr lang="en-US" dirty="0"/>
              <a:t>Long session base site with accurate a priori coordinate calculated using GAMIT</a:t>
            </a:r>
          </a:p>
        </p:txBody>
      </p:sp>
      <p:grpSp>
        <p:nvGrpSpPr>
          <p:cNvPr id="28" name="Group 27"/>
          <p:cNvGrpSpPr/>
          <p:nvPr/>
        </p:nvGrpSpPr>
        <p:grpSpPr>
          <a:xfrm>
            <a:off x="4981051" y="1834353"/>
            <a:ext cx="731315" cy="948856"/>
            <a:chOff x="4981051" y="1834353"/>
            <a:chExt cx="731315" cy="948856"/>
          </a:xfrm>
        </p:grpSpPr>
        <p:sp>
          <p:nvSpPr>
            <p:cNvPr id="11" name="Oval 10"/>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3" name="Straight Connector 12"/>
            <p:cNvCxnSpPr>
              <a:stCxn id="11"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29" name="Group 28"/>
          <p:cNvGrpSpPr/>
          <p:nvPr/>
        </p:nvGrpSpPr>
        <p:grpSpPr>
          <a:xfrm>
            <a:off x="7955485" y="1546762"/>
            <a:ext cx="731315" cy="948856"/>
            <a:chOff x="4981051" y="1834353"/>
            <a:chExt cx="731315" cy="948856"/>
          </a:xfrm>
        </p:grpSpPr>
        <p:sp>
          <p:nvSpPr>
            <p:cNvPr id="30" name="Oval 29"/>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1" name="Straight Connector 30"/>
            <p:cNvCxnSpPr>
              <a:stCxn id="30"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2" name="TextBox 31"/>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3" name="Group 32"/>
          <p:cNvGrpSpPr/>
          <p:nvPr/>
        </p:nvGrpSpPr>
        <p:grpSpPr>
          <a:xfrm>
            <a:off x="7679786" y="5138715"/>
            <a:ext cx="731315" cy="948856"/>
            <a:chOff x="4981051" y="1834353"/>
            <a:chExt cx="731315" cy="948856"/>
          </a:xfrm>
        </p:grpSpPr>
        <p:sp>
          <p:nvSpPr>
            <p:cNvPr id="34" name="Oval 33"/>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5" name="Straight Connector 34"/>
            <p:cNvCxnSpPr>
              <a:stCxn id="34"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4981051" y="1834353"/>
              <a:ext cx="731315" cy="369332"/>
            </a:xfrm>
            <a:prstGeom prst="rect">
              <a:avLst/>
            </a:prstGeom>
            <a:noFill/>
          </p:spPr>
          <p:txBody>
            <a:bodyPr wrap="none" rtlCol="0">
              <a:spAutoFit/>
            </a:bodyPr>
            <a:lstStyle/>
            <a:p>
              <a:r>
                <a:rPr lang="en-US" dirty="0"/>
                <a:t>Rover</a:t>
              </a:r>
            </a:p>
          </p:txBody>
        </p:sp>
      </p:grpSp>
      <p:grpSp>
        <p:nvGrpSpPr>
          <p:cNvPr id="37" name="Group 36"/>
          <p:cNvGrpSpPr/>
          <p:nvPr/>
        </p:nvGrpSpPr>
        <p:grpSpPr>
          <a:xfrm>
            <a:off x="5142432" y="5138715"/>
            <a:ext cx="731315" cy="948856"/>
            <a:chOff x="4981051" y="1834353"/>
            <a:chExt cx="731315" cy="948856"/>
          </a:xfrm>
        </p:grpSpPr>
        <p:sp>
          <p:nvSpPr>
            <p:cNvPr id="38" name="Oval 37"/>
            <p:cNvSpPr/>
            <p:nvPr/>
          </p:nvSpPr>
          <p:spPr>
            <a:xfrm>
              <a:off x="5071010" y="2209525"/>
              <a:ext cx="551397" cy="13369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9" name="Straight Connector 38"/>
            <p:cNvCxnSpPr>
              <a:stCxn id="38" idx="4"/>
            </p:cNvCxnSpPr>
            <p:nvPr/>
          </p:nvCxnSpPr>
          <p:spPr>
            <a:xfrm>
              <a:off x="5346709" y="2343218"/>
              <a:ext cx="0" cy="439991"/>
            </a:xfrm>
            <a:prstGeom prst="line">
              <a:avLst/>
            </a:prstGeom>
            <a:ln w="38100" cmpd="sng">
              <a:solidFill>
                <a:schemeClr val="tx1"/>
              </a:solidFill>
            </a:ln>
          </p:spPr>
          <p:style>
            <a:lnRef idx="1">
              <a:schemeClr val="dk1"/>
            </a:lnRef>
            <a:fillRef idx="0">
              <a:schemeClr val="dk1"/>
            </a:fillRef>
            <a:effectRef idx="0">
              <a:schemeClr val="dk1"/>
            </a:effectRef>
            <a:fontRef idx="minor">
              <a:schemeClr val="tx1"/>
            </a:fontRef>
          </p:style>
        </p:cxnSp>
        <p:sp>
          <p:nvSpPr>
            <p:cNvPr id="40" name="TextBox 39"/>
            <p:cNvSpPr txBox="1"/>
            <p:nvPr/>
          </p:nvSpPr>
          <p:spPr>
            <a:xfrm>
              <a:off x="4981051" y="1834353"/>
              <a:ext cx="731315" cy="369332"/>
            </a:xfrm>
            <a:prstGeom prst="rect">
              <a:avLst/>
            </a:prstGeom>
            <a:noFill/>
          </p:spPr>
          <p:txBody>
            <a:bodyPr wrap="none" rtlCol="0">
              <a:spAutoFit/>
            </a:bodyPr>
            <a:lstStyle/>
            <a:p>
              <a:r>
                <a:rPr lang="en-US" dirty="0"/>
                <a:t>Rover</a:t>
              </a:r>
            </a:p>
          </p:txBody>
        </p:sp>
      </p:grpSp>
      <p:cxnSp>
        <p:nvCxnSpPr>
          <p:cNvPr id="42" name="Straight Connector 41"/>
          <p:cNvCxnSpPr>
            <a:stCxn id="11" idx="5"/>
            <a:endCxn id="2" idx="1"/>
          </p:cNvCxnSpPr>
          <p:nvPr/>
        </p:nvCxnSpPr>
        <p:spPr>
          <a:xfrm>
            <a:off x="5541657" y="2323639"/>
            <a:ext cx="1038894" cy="988114"/>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5" name="Straight Connector 44"/>
          <p:cNvCxnSpPr>
            <a:stCxn id="2" idx="7"/>
            <a:endCxn id="30" idx="3"/>
          </p:cNvCxnSpPr>
          <p:nvPr/>
        </p:nvCxnSpPr>
        <p:spPr>
          <a:xfrm flipV="1">
            <a:off x="6970448" y="2036048"/>
            <a:ext cx="1155746" cy="1275705"/>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48" name="Straight Connector 47"/>
          <p:cNvCxnSpPr>
            <a:stCxn id="2" idx="4"/>
            <a:endCxn id="34" idx="1"/>
          </p:cNvCxnSpPr>
          <p:nvPr/>
        </p:nvCxnSpPr>
        <p:spPr>
          <a:xfrm>
            <a:off x="6775500" y="3425867"/>
            <a:ext cx="1074995"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cxnSp>
        <p:nvCxnSpPr>
          <p:cNvPr id="52" name="Straight Connector 51"/>
          <p:cNvCxnSpPr>
            <a:stCxn id="2" idx="4"/>
            <a:endCxn id="38" idx="7"/>
          </p:cNvCxnSpPr>
          <p:nvPr/>
        </p:nvCxnSpPr>
        <p:spPr>
          <a:xfrm flipH="1">
            <a:off x="5703038" y="3425867"/>
            <a:ext cx="1072462" cy="2107599"/>
          </a:xfrm>
          <a:prstGeom prst="line">
            <a:avLst/>
          </a:prstGeom>
          <a:ln w="12700" cmpd="sng">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52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2"/>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45"/>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8"/>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5: Short-static occupations</a:t>
            </a:r>
          </a:p>
        </p:txBody>
      </p:sp>
      <p:pic>
        <p:nvPicPr>
          <p:cNvPr id="16" name="Content Placeholder 15"/>
          <p:cNvPicPr>
            <a:picLocks noGrp="1" noChangeAspect="1"/>
          </p:cNvPicPr>
          <p:nvPr>
            <p:ph sz="half" idx="1"/>
          </p:nvPr>
        </p:nvPicPr>
        <p:blipFill rotWithShape="1">
          <a:blip r:embed="rId3"/>
          <a:srcRect t="38322" r="19140" b="104"/>
          <a:stretch/>
        </p:blipFill>
        <p:spPr>
          <a:xfrm>
            <a:off x="457200" y="1704717"/>
            <a:ext cx="4183545" cy="4122627"/>
          </a:xfrm>
        </p:spPr>
      </p:pic>
      <p:pic>
        <p:nvPicPr>
          <p:cNvPr id="14" name="Content Placeholder 13"/>
          <p:cNvPicPr>
            <a:picLocks noGrp="1" noChangeAspect="1"/>
          </p:cNvPicPr>
          <p:nvPr>
            <p:ph sz="half" idx="2"/>
          </p:nvPr>
        </p:nvPicPr>
        <p:blipFill rotWithShape="1">
          <a:blip r:embed="rId4"/>
          <a:srcRect t="38322" r="17809" b="104"/>
          <a:stretch/>
        </p:blipFill>
        <p:spPr>
          <a:xfrm>
            <a:off x="4648200" y="1704717"/>
            <a:ext cx="4252376" cy="4122627"/>
          </a:xfrm>
        </p:spPr>
      </p:pic>
      <p:sp>
        <p:nvSpPr>
          <p:cNvPr id="2" name="Date Placeholder 1"/>
          <p:cNvSpPr>
            <a:spLocks noGrp="1"/>
          </p:cNvSpPr>
          <p:nvPr>
            <p:ph type="dt" sz="half" idx="10"/>
          </p:nvPr>
        </p:nvSpPr>
        <p:spPr/>
        <p:txBody>
          <a:bodyPr/>
          <a:lstStyle/>
          <a:p>
            <a:r>
              <a:rPr lang="en-GB"/>
              <a:t>2018/07/04</a:t>
            </a:r>
            <a:endParaRPr lang="en-US"/>
          </a:p>
        </p:txBody>
      </p:sp>
      <p:sp>
        <p:nvSpPr>
          <p:cNvPr id="6" name="Footer Placeholder 5"/>
          <p:cNvSpPr>
            <a:spLocks noGrp="1"/>
          </p:cNvSpPr>
          <p:nvPr>
            <p:ph type="ftr" sz="quarter" idx="11"/>
          </p:nvPr>
        </p:nvSpPr>
        <p:spPr/>
        <p:txBody>
          <a:bodyPr/>
          <a:lstStyle/>
          <a:p>
            <a:r>
              <a:rPr lang="en-US"/>
              <a:t>Examples using track</a:t>
            </a:r>
          </a:p>
        </p:txBody>
      </p:sp>
      <p:sp>
        <p:nvSpPr>
          <p:cNvPr id="20" name="Slide Number Placeholder 19"/>
          <p:cNvSpPr>
            <a:spLocks noGrp="1"/>
          </p:cNvSpPr>
          <p:nvPr>
            <p:ph type="sldNum" sz="quarter" idx="12"/>
          </p:nvPr>
        </p:nvSpPr>
        <p:spPr/>
        <p:txBody>
          <a:bodyPr/>
          <a:lstStyle/>
          <a:p>
            <a:fld id="{CF50B320-61B2-A44D-909C-58325075B411}" type="slidenum">
              <a:rPr lang="en-US" smtClean="0"/>
              <a:t>35</a:t>
            </a:fld>
            <a:endParaRPr lang="en-US"/>
          </a:p>
        </p:txBody>
      </p:sp>
      <p:sp>
        <p:nvSpPr>
          <p:cNvPr id="3" name="Rectangle 2"/>
          <p:cNvSpPr/>
          <p:nvPr/>
        </p:nvSpPr>
        <p:spPr>
          <a:xfrm>
            <a:off x="1021561"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1022106" y="405945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693042" y="2388393"/>
            <a:ext cx="16565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687539"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003892" y="238839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2003892" y="4059453"/>
            <a:ext cx="302068"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7815740"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6145898" y="238839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145898" y="4059453"/>
            <a:ext cx="439571"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207713" y="405945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5207713"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6892454" y="2388393"/>
            <a:ext cx="250624" cy="1435796"/>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336893"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5639440" y="238839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652723" y="4059453"/>
            <a:ext cx="250624"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3356222"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1672575" y="238839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p:cNvSpPr/>
          <p:nvPr/>
        </p:nvSpPr>
        <p:spPr>
          <a:xfrm>
            <a:off x="1672575" y="4059453"/>
            <a:ext cx="165658" cy="1435796"/>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5652723" y="3617103"/>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652723" y="394725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7336371" y="3630909"/>
            <a:ext cx="237341" cy="252000"/>
          </a:xfrm>
          <a:prstGeom prst="ellipse">
            <a:avLst/>
          </a:prstGeom>
          <a:no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20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5" grpId="0" animBg="1"/>
      <p:bldP spid="17" grpId="0" animBg="1"/>
      <p:bldP spid="18" grpId="0" animBg="1"/>
      <p:bldP spid="19" grpId="0" animBg="1"/>
      <p:bldP spid="21" grpId="0" animBg="1"/>
      <p:bldP spid="22" grpId="0" animBg="1"/>
      <p:bldP spid="23" grpId="0" animBg="1"/>
      <p:bldP spid="25" grpId="0" animBg="1"/>
      <p:bldP spid="26" grpId="0" animBg="1"/>
      <p:bldP spid="27" grpId="0" animBg="1"/>
      <p:bldP spid="5" grpId="0" animBg="1"/>
      <p:bldP spid="28" grpId="0" animBg="1"/>
      <p:bldP spid="2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GB"/>
              <a:t>2018/07/04</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8" name="Slide Number Placeholder 7"/>
          <p:cNvSpPr>
            <a:spLocks noGrp="1"/>
          </p:cNvSpPr>
          <p:nvPr>
            <p:ph type="sldNum" sz="quarter" idx="12"/>
          </p:nvPr>
        </p:nvSpPr>
        <p:spPr/>
        <p:txBody>
          <a:bodyPr/>
          <a:lstStyle/>
          <a:p>
            <a:fld id="{CF50B320-61B2-A44D-909C-58325075B411}" type="slidenum">
              <a:rPr lang="en-US" smtClean="0"/>
              <a:t>36</a:t>
            </a:fld>
            <a:endParaRPr lang="en-US"/>
          </a:p>
        </p:txBody>
      </p:sp>
      <p:pic>
        <p:nvPicPr>
          <p:cNvPr id="10" name="Picture Placeholder 9" descr="IMG_20140825_170517.jpg"/>
          <p:cNvPicPr>
            <a:picLocks noGrp="1" noChangeAspect="1"/>
          </p:cNvPicPr>
          <p:nvPr>
            <p:ph type="pic" idx="4294967295"/>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prstGeom prst="rect">
            <a:avLst/>
          </a:prstGeom>
          <a:ln>
            <a:solidFill>
              <a:schemeClr val="tx1"/>
            </a:solidFill>
          </a:ln>
        </p:spPr>
      </p:pic>
      <p:sp>
        <p:nvSpPr>
          <p:cNvPr id="11" name="TextBox 10"/>
          <p:cNvSpPr txBox="1"/>
          <p:nvPr/>
        </p:nvSpPr>
        <p:spPr>
          <a:xfrm>
            <a:off x="4462272" y="0"/>
            <a:ext cx="4681728" cy="600164"/>
          </a:xfrm>
          <a:prstGeom prst="rect">
            <a:avLst/>
          </a:prstGeom>
          <a:noFill/>
        </p:spPr>
        <p:txBody>
          <a:bodyPr wrap="square" rtlCol="0">
            <a:spAutoFit/>
          </a:bodyPr>
          <a:lstStyle/>
          <a:p>
            <a:r>
              <a:rPr lang="en-US" sz="3300" dirty="0">
                <a:solidFill>
                  <a:schemeClr val="bg1"/>
                </a:solidFill>
                <a:effectLst>
                  <a:outerShdw blurRad="50800" dist="38100" dir="2700000" algn="tl" rotWithShape="0">
                    <a:prstClr val="black">
                      <a:alpha val="40000"/>
                    </a:prstClr>
                  </a:outerShdw>
                </a:effectLst>
                <a:latin typeface="+mj-lt"/>
              </a:rPr>
              <a:t>Sometimes, this happens…</a:t>
            </a:r>
          </a:p>
        </p:txBody>
      </p:sp>
      <p:grpSp>
        <p:nvGrpSpPr>
          <p:cNvPr id="6" name="Group 5"/>
          <p:cNvGrpSpPr/>
          <p:nvPr/>
        </p:nvGrpSpPr>
        <p:grpSpPr>
          <a:xfrm>
            <a:off x="6530983" y="3373978"/>
            <a:ext cx="2613017" cy="3484022"/>
            <a:chOff x="6530983" y="3373978"/>
            <a:chExt cx="2613017" cy="3484022"/>
          </a:xfrm>
        </p:grpSpPr>
        <p:pic>
          <p:nvPicPr>
            <p:cNvPr id="12" name="Picture 11" descr="IMG_20140824_14300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0983" y="3373978"/>
              <a:ext cx="2613017" cy="3484022"/>
            </a:xfrm>
            <a:prstGeom prst="rect">
              <a:avLst/>
            </a:prstGeom>
            <a:ln>
              <a:noFill/>
            </a:ln>
            <a:effectLst>
              <a:softEdge rad="112500"/>
            </a:effectLst>
          </p:spPr>
        </p:pic>
        <p:cxnSp>
          <p:nvCxnSpPr>
            <p:cNvPr id="3" name="Straight Arrow Connector 2"/>
            <p:cNvCxnSpPr/>
            <p:nvPr/>
          </p:nvCxnSpPr>
          <p:spPr>
            <a:xfrm>
              <a:off x="7799753" y="4542088"/>
              <a:ext cx="0" cy="1504825"/>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735264" y="5158154"/>
              <a:ext cx="1064489" cy="369332"/>
            </a:xfrm>
            <a:prstGeom prst="rect">
              <a:avLst/>
            </a:prstGeom>
            <a:noFill/>
          </p:spPr>
          <p:txBody>
            <a:bodyPr wrap="none" rtlCol="0">
              <a:spAutoFit/>
            </a:bodyPr>
            <a:lstStyle/>
            <a:p>
              <a:r>
                <a:rPr lang="en-US" dirty="0">
                  <a:solidFill>
                    <a:schemeClr val="bg1"/>
                  </a:solidFill>
                </a:rPr>
                <a:t>1.2810 m</a:t>
              </a:r>
            </a:p>
          </p:txBody>
        </p:sp>
      </p:grpSp>
      <p:grpSp>
        <p:nvGrpSpPr>
          <p:cNvPr id="14" name="Group 13"/>
          <p:cNvGrpSpPr/>
          <p:nvPr/>
        </p:nvGrpSpPr>
        <p:grpSpPr>
          <a:xfrm>
            <a:off x="0" y="10124"/>
            <a:ext cx="1937347" cy="729167"/>
            <a:chOff x="630359" y="834676"/>
            <a:chExt cx="1937347" cy="729167"/>
          </a:xfrm>
        </p:grpSpPr>
        <p:sp>
          <p:nvSpPr>
            <p:cNvPr id="9" name="Freeform 8"/>
            <p:cNvSpPr/>
            <p:nvPr/>
          </p:nvSpPr>
          <p:spPr>
            <a:xfrm>
              <a:off x="1366683" y="1104459"/>
              <a:ext cx="1201023" cy="459384"/>
            </a:xfrm>
            <a:custGeom>
              <a:avLst/>
              <a:gdLst>
                <a:gd name="connsiteX0" fmla="*/ 0 w 1656584"/>
                <a:gd name="connsiteY0" fmla="*/ 193281 h 759316"/>
                <a:gd name="connsiteX1" fmla="*/ 842097 w 1656584"/>
                <a:gd name="connsiteY1" fmla="*/ 0 h 759316"/>
                <a:gd name="connsiteX2" fmla="*/ 565999 w 1656584"/>
                <a:gd name="connsiteY2" fmla="*/ 193281 h 759316"/>
                <a:gd name="connsiteX3" fmla="*/ 1656584 w 1656584"/>
                <a:gd name="connsiteY3" fmla="*/ 441784 h 759316"/>
                <a:gd name="connsiteX4" fmla="*/ 1352877 w 1656584"/>
                <a:gd name="connsiteY4" fmla="*/ 731704 h 759316"/>
                <a:gd name="connsiteX5" fmla="*/ 317512 w 1656584"/>
                <a:gd name="connsiteY5" fmla="*/ 455590 h 759316"/>
                <a:gd name="connsiteX6" fmla="*/ 317512 w 1656584"/>
                <a:gd name="connsiteY6" fmla="*/ 759316 h 759316"/>
                <a:gd name="connsiteX7" fmla="*/ 0 w 1656584"/>
                <a:gd name="connsiteY7" fmla="*/ 193281 h 75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56584" h="759316">
                  <a:moveTo>
                    <a:pt x="0" y="193281"/>
                  </a:moveTo>
                  <a:lnTo>
                    <a:pt x="842097" y="0"/>
                  </a:lnTo>
                  <a:lnTo>
                    <a:pt x="565999" y="193281"/>
                  </a:lnTo>
                  <a:lnTo>
                    <a:pt x="1656584" y="441784"/>
                  </a:lnTo>
                  <a:lnTo>
                    <a:pt x="1352877" y="731704"/>
                  </a:lnTo>
                  <a:lnTo>
                    <a:pt x="317512" y="455590"/>
                  </a:lnTo>
                  <a:lnTo>
                    <a:pt x="317512" y="759316"/>
                  </a:lnTo>
                  <a:lnTo>
                    <a:pt x="0" y="193281"/>
                  </a:lnTo>
                  <a:close/>
                </a:path>
              </a:pathLst>
            </a:cu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630359" y="834676"/>
              <a:ext cx="660758" cy="646331"/>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3600" i="1" dirty="0">
                  <a:solidFill>
                    <a:schemeClr val="bg1"/>
                  </a:solidFill>
                  <a:latin typeface="Lucida Calligraphy"/>
                  <a:cs typeface="Lucida Calligraphy"/>
                </a:rPr>
                <a:t>N</a:t>
              </a:r>
            </a:p>
          </p:txBody>
        </p:sp>
      </p:grpSp>
      <p:sp>
        <p:nvSpPr>
          <p:cNvPr id="2" name="TextBox 1"/>
          <p:cNvSpPr txBox="1"/>
          <p:nvPr/>
        </p:nvSpPr>
        <p:spPr>
          <a:xfrm>
            <a:off x="0" y="6519446"/>
            <a:ext cx="6438080" cy="338554"/>
          </a:xfrm>
          <a:prstGeom prst="rect">
            <a:avLst/>
          </a:prstGeom>
          <a:noFill/>
        </p:spPr>
        <p:txBody>
          <a:bodyPr wrap="none" rtlCol="0">
            <a:spAutoFit/>
          </a:bodyPr>
          <a:lstStyle/>
          <a:p>
            <a:r>
              <a:rPr lang="en-US" sz="1600" dirty="0">
                <a:solidFill>
                  <a:schemeClr val="bg1"/>
                </a:solidFill>
              </a:rPr>
              <a:t>Photographs courtesy of Gareth Funning (University of California, Riverside)</a:t>
            </a:r>
          </a:p>
        </p:txBody>
      </p:sp>
    </p:spTree>
    <p:extLst>
      <p:ext uri="{BB962C8B-B14F-4D97-AF65-F5344CB8AC3E}">
        <p14:creationId xmlns:p14="http://schemas.microsoft.com/office/powerpoint/2010/main" val="45399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Example 6: Deciphering interference</a:t>
            </a:r>
          </a:p>
        </p:txBody>
      </p:sp>
      <p:sp>
        <p:nvSpPr>
          <p:cNvPr id="3" name="Content Placeholder 2"/>
          <p:cNvSpPr>
            <a:spLocks noGrp="1"/>
          </p:cNvSpPr>
          <p:nvPr>
            <p:ph sz="half" idx="1"/>
          </p:nvPr>
        </p:nvSpPr>
        <p:spPr/>
        <p:txBody>
          <a:bodyPr/>
          <a:lstStyle/>
          <a:p>
            <a:r>
              <a:rPr lang="en-US" dirty="0"/>
              <a:t>First, run </a:t>
            </a:r>
            <a:r>
              <a:rPr lang="en-US" dirty="0">
                <a:latin typeface="Courier" charset="0"/>
                <a:ea typeface="Courier" charset="0"/>
                <a:cs typeface="Courier" charset="0"/>
              </a:rPr>
              <a:t>track</a:t>
            </a:r>
            <a:r>
              <a:rPr lang="en-US" dirty="0"/>
              <a:t> with loose constraints to identify probable epoch of disturbance</a:t>
            </a:r>
          </a:p>
          <a:p>
            <a:r>
              <a:rPr lang="en-US" dirty="0"/>
              <a:t>Update a priori position and re-run track for solution</a:t>
            </a:r>
          </a:p>
          <a:p>
            <a:r>
              <a:rPr lang="en-US" dirty="0"/>
              <a:t>Re-run </a:t>
            </a:r>
            <a:r>
              <a:rPr lang="en-US" dirty="0" err="1">
                <a:latin typeface="Courier" charset="0"/>
                <a:ea typeface="Courier" charset="0"/>
                <a:cs typeface="Courier" charset="0"/>
              </a:rPr>
              <a:t>teqc</a:t>
            </a:r>
            <a:r>
              <a:rPr lang="en-US" dirty="0"/>
              <a:t> with “</a:t>
            </a:r>
            <a:r>
              <a:rPr lang="en-US" dirty="0">
                <a:latin typeface="Courier" charset="0"/>
                <a:ea typeface="Courier" charset="0"/>
                <a:cs typeface="Courier" charset="0"/>
              </a:rPr>
              <a:t>-e</a:t>
            </a:r>
            <a:r>
              <a:rPr lang="en-US" dirty="0"/>
              <a:t>” option to truncate RINEX file at epoch of disturbance so as not to propagate bad data</a:t>
            </a:r>
          </a:p>
        </p:txBody>
      </p:sp>
      <p:pic>
        <p:nvPicPr>
          <p:cNvPr id="6" name="Content Placeholder 5" descr="6908.DHU.6908.LC.png"/>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3497" y="1603325"/>
            <a:ext cx="3972656" cy="4489200"/>
          </a:xfrm>
        </p:spPr>
      </p:pic>
      <p:sp>
        <p:nvSpPr>
          <p:cNvPr id="5" name="Date Placeholder 4"/>
          <p:cNvSpPr>
            <a:spLocks noGrp="1"/>
          </p:cNvSpPr>
          <p:nvPr>
            <p:ph type="dt" sz="half" idx="10"/>
          </p:nvPr>
        </p:nvSpPr>
        <p:spPr/>
        <p:txBody>
          <a:bodyPr/>
          <a:lstStyle/>
          <a:p>
            <a:r>
              <a:rPr lang="en-GB"/>
              <a:t>2018/07/04</a:t>
            </a:r>
            <a:endParaRPr lang="en-US"/>
          </a:p>
        </p:txBody>
      </p:sp>
      <p:sp>
        <p:nvSpPr>
          <p:cNvPr id="7" name="Footer Placeholder 6"/>
          <p:cNvSpPr>
            <a:spLocks noGrp="1"/>
          </p:cNvSpPr>
          <p:nvPr>
            <p:ph type="ftr" sz="quarter" idx="11"/>
          </p:nvPr>
        </p:nvSpPr>
        <p:spPr/>
        <p:txBody>
          <a:bodyPr/>
          <a:lstStyle/>
          <a:p>
            <a:r>
              <a:rPr lang="en-US"/>
              <a:t>Examples using track</a:t>
            </a:r>
          </a:p>
        </p:txBody>
      </p:sp>
      <p:sp>
        <p:nvSpPr>
          <p:cNvPr id="12" name="Slide Number Placeholder 11"/>
          <p:cNvSpPr>
            <a:spLocks noGrp="1"/>
          </p:cNvSpPr>
          <p:nvPr>
            <p:ph type="sldNum" sz="quarter" idx="12"/>
          </p:nvPr>
        </p:nvSpPr>
        <p:spPr/>
        <p:txBody>
          <a:bodyPr/>
          <a:lstStyle/>
          <a:p>
            <a:fld id="{CF50B320-61B2-A44D-909C-58325075B411}" type="slidenum">
              <a:rPr lang="en-US" smtClean="0"/>
              <a:t>37</a:t>
            </a:fld>
            <a:endParaRPr lang="en-US"/>
          </a:p>
        </p:txBody>
      </p:sp>
      <p:grpSp>
        <p:nvGrpSpPr>
          <p:cNvPr id="8" name="Group 7"/>
          <p:cNvGrpSpPr/>
          <p:nvPr/>
        </p:nvGrpSpPr>
        <p:grpSpPr>
          <a:xfrm>
            <a:off x="5276137" y="4588015"/>
            <a:ext cx="988594" cy="1012193"/>
            <a:chOff x="5483210" y="4845814"/>
            <a:chExt cx="988594" cy="1012193"/>
          </a:xfrm>
          <a:effectLst/>
        </p:grpSpPr>
        <p:cxnSp>
          <p:nvCxnSpPr>
            <p:cNvPr id="9" name="Straight Arrow Connector 8"/>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19:36</a:t>
              </a:r>
            </a:p>
            <a:p>
              <a:pPr algn="ctr"/>
              <a:r>
                <a:rPr lang="en-US" dirty="0"/>
                <a:t>local time</a:t>
              </a:r>
            </a:p>
          </p:txBody>
        </p:sp>
      </p:grpSp>
      <p:sp>
        <p:nvSpPr>
          <p:cNvPr id="4" name="TextBox 3"/>
          <p:cNvSpPr txBox="1"/>
          <p:nvPr/>
        </p:nvSpPr>
        <p:spPr>
          <a:xfrm>
            <a:off x="4824081" y="1291037"/>
            <a:ext cx="725454" cy="369332"/>
          </a:xfrm>
          <a:prstGeom prst="rect">
            <a:avLst/>
          </a:prstGeom>
          <a:solidFill>
            <a:schemeClr val="bg1"/>
          </a:solidFill>
          <a:ln>
            <a:solidFill>
              <a:schemeClr val="tx1"/>
            </a:solidFill>
          </a:ln>
        </p:spPr>
        <p:txBody>
          <a:bodyPr wrap="none" rtlCol="0">
            <a:spAutoFit/>
          </a:bodyPr>
          <a:lstStyle/>
          <a:p>
            <a:r>
              <a:rPr lang="en-US" dirty="0"/>
              <a:t>Setup</a:t>
            </a:r>
          </a:p>
        </p:txBody>
      </p:sp>
      <p:cxnSp>
        <p:nvCxnSpPr>
          <p:cNvPr id="11" name="Straight Arrow Connector 10"/>
          <p:cNvCxnSpPr/>
          <p:nvPr/>
        </p:nvCxnSpPr>
        <p:spPr>
          <a:xfrm flipV="1">
            <a:off x="5173027" y="1660370"/>
            <a:ext cx="0" cy="251995"/>
          </a:xfrm>
          <a:prstGeom prst="straightConnector1">
            <a:avLst/>
          </a:prstGeom>
          <a:ln>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2207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dirty="0"/>
              <a:t>Example 6: A complex example</a:t>
            </a:r>
          </a:p>
        </p:txBody>
      </p:sp>
      <p:pic>
        <p:nvPicPr>
          <p:cNvPr id="7" name="Content Placeholder 6" descr="IMG_2786.JPG"/>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8650" y="2543969"/>
            <a:ext cx="3886200" cy="2914650"/>
          </a:xfrm>
          <a:prstGeom prst="rect">
            <a:avLst/>
          </a:prstGeom>
          <a:ln>
            <a:noFill/>
          </a:ln>
        </p:spPr>
      </p:pic>
      <p:pic>
        <p:nvPicPr>
          <p:cNvPr id="11" name="Content Placeholder 10" descr="04lf.2.DHU.04lf.LC.png"/>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84705" y="1612900"/>
            <a:ext cx="3971380" cy="4489387"/>
          </a:xfrm>
        </p:spPr>
      </p:pic>
      <p:sp>
        <p:nvSpPr>
          <p:cNvPr id="3" name="Date Placeholder 2"/>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38</a:t>
            </a:fld>
            <a:endParaRPr lang="en-US"/>
          </a:p>
        </p:txBody>
      </p:sp>
      <p:grpSp>
        <p:nvGrpSpPr>
          <p:cNvPr id="20" name="Group 19"/>
          <p:cNvGrpSpPr/>
          <p:nvPr/>
        </p:nvGrpSpPr>
        <p:grpSpPr>
          <a:xfrm>
            <a:off x="5483210" y="4591804"/>
            <a:ext cx="988594" cy="1012193"/>
            <a:chOff x="5483210" y="4845814"/>
            <a:chExt cx="988594" cy="1012193"/>
          </a:xfrm>
        </p:grpSpPr>
        <p:cxnSp>
          <p:nvCxnSpPr>
            <p:cNvPr id="13" name="Straight Arrow Connector 1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20:34</a:t>
              </a:r>
            </a:p>
            <a:p>
              <a:pPr algn="ctr"/>
              <a:r>
                <a:rPr lang="en-US" dirty="0"/>
                <a:t>local time</a:t>
              </a:r>
            </a:p>
          </p:txBody>
        </p:sp>
      </p:grpSp>
      <p:grpSp>
        <p:nvGrpSpPr>
          <p:cNvPr id="21" name="Group 20"/>
          <p:cNvGrpSpPr/>
          <p:nvPr/>
        </p:nvGrpSpPr>
        <p:grpSpPr>
          <a:xfrm>
            <a:off x="605901" y="3037262"/>
            <a:ext cx="1064489" cy="914400"/>
            <a:chOff x="605901" y="3037262"/>
            <a:chExt cx="1064489" cy="914400"/>
          </a:xfrm>
        </p:grpSpPr>
        <p:cxnSp>
          <p:nvCxnSpPr>
            <p:cNvPr id="17" name="Straight Arrow Connector 16"/>
            <p:cNvCxnSpPr/>
            <p:nvPr/>
          </p:nvCxnSpPr>
          <p:spPr>
            <a:xfrm>
              <a:off x="1670390" y="3037262"/>
              <a:ext cx="0" cy="914400"/>
            </a:xfrm>
            <a:prstGeom prst="straightConnector1">
              <a:avLst/>
            </a:prstGeom>
            <a:ln>
              <a:solidFill>
                <a:schemeClr val="bg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605901" y="3313377"/>
              <a:ext cx="1064489" cy="369332"/>
            </a:xfrm>
            <a:prstGeom prst="rect">
              <a:avLst/>
            </a:prstGeom>
            <a:noFill/>
          </p:spPr>
          <p:txBody>
            <a:bodyPr wrap="none" rtlCol="0">
              <a:spAutoFit/>
            </a:bodyPr>
            <a:lstStyle/>
            <a:p>
              <a:r>
                <a:rPr lang="en-US" dirty="0">
                  <a:solidFill>
                    <a:schemeClr val="bg1"/>
                  </a:solidFill>
                </a:rPr>
                <a:t>1.0450 m</a:t>
              </a:r>
            </a:p>
          </p:txBody>
        </p:sp>
      </p:grpSp>
      <p:grpSp>
        <p:nvGrpSpPr>
          <p:cNvPr id="22" name="Group 21"/>
          <p:cNvGrpSpPr/>
          <p:nvPr/>
        </p:nvGrpSpPr>
        <p:grpSpPr>
          <a:xfrm>
            <a:off x="6485609" y="4591804"/>
            <a:ext cx="988594" cy="1012193"/>
            <a:chOff x="5483210" y="4845814"/>
            <a:chExt cx="988594" cy="1012193"/>
          </a:xfrm>
        </p:grpSpPr>
        <p:cxnSp>
          <p:nvCxnSpPr>
            <p:cNvPr id="23" name="Straight Arrow Connector 22"/>
            <p:cNvCxnSpPr/>
            <p:nvPr/>
          </p:nvCxnSpPr>
          <p:spPr>
            <a:xfrm flipV="1">
              <a:off x="5977508" y="4845814"/>
              <a:ext cx="0" cy="359996"/>
            </a:xfrm>
            <a:prstGeom prst="straightConnector1">
              <a:avLst/>
            </a:prstGeom>
            <a:ln>
              <a:solidFill>
                <a:schemeClr val="tx1"/>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5483210" y="5211676"/>
              <a:ext cx="988594" cy="646331"/>
            </a:xfrm>
            <a:prstGeom prst="rect">
              <a:avLst/>
            </a:prstGeom>
            <a:solidFill>
              <a:schemeClr val="bg1"/>
            </a:solidFill>
            <a:ln>
              <a:solidFill>
                <a:schemeClr val="tx1"/>
              </a:solidFill>
            </a:ln>
          </p:spPr>
          <p:txBody>
            <a:bodyPr wrap="none" lIns="36000" tIns="36000" rIns="36000" bIns="36000" rtlCol="0">
              <a:spAutoFit/>
            </a:bodyPr>
            <a:lstStyle/>
            <a:p>
              <a:pPr algn="ctr"/>
              <a:r>
                <a:rPr lang="en-US" dirty="0"/>
                <a:t>07:21</a:t>
              </a:r>
            </a:p>
            <a:p>
              <a:pPr algn="ctr"/>
              <a:r>
                <a:rPr lang="en-US" dirty="0"/>
                <a:t>local time</a:t>
              </a:r>
            </a:p>
          </p:txBody>
        </p:sp>
      </p:grpSp>
      <p:sp>
        <p:nvSpPr>
          <p:cNvPr id="2" name="Rectangle 1"/>
          <p:cNvSpPr/>
          <p:nvPr/>
        </p:nvSpPr>
        <p:spPr>
          <a:xfrm>
            <a:off x="5173131" y="1913467"/>
            <a:ext cx="828000" cy="2887133"/>
          </a:xfrm>
          <a:prstGeom prst="rect">
            <a:avLst/>
          </a:prstGeom>
          <a:solidFill>
            <a:srgbClr val="0080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8000"/>
                </a:solidFill>
              </a:rPr>
              <a:t>~ 9 </a:t>
            </a:r>
            <a:r>
              <a:rPr lang="en-US" dirty="0" err="1">
                <a:solidFill>
                  <a:srgbClr val="008000"/>
                </a:solidFill>
              </a:rPr>
              <a:t>hrs</a:t>
            </a:r>
            <a:endParaRPr lang="en-US" dirty="0">
              <a:solidFill>
                <a:srgbClr val="008000"/>
              </a:solidFill>
            </a:endParaRPr>
          </a:p>
        </p:txBody>
      </p:sp>
      <p:sp>
        <p:nvSpPr>
          <p:cNvPr id="16" name="Rectangle 15"/>
          <p:cNvSpPr/>
          <p:nvPr/>
        </p:nvSpPr>
        <p:spPr>
          <a:xfrm>
            <a:off x="5994271" y="1913467"/>
            <a:ext cx="971999" cy="2887133"/>
          </a:xfrm>
          <a:prstGeom prst="rect">
            <a:avLst/>
          </a:prstGeom>
          <a:solidFill>
            <a:srgbClr val="FF0000">
              <a:alpha val="5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18" name="Rectangle 17"/>
          <p:cNvSpPr/>
          <p:nvPr/>
        </p:nvSpPr>
        <p:spPr>
          <a:xfrm>
            <a:off x="6966270" y="1913467"/>
            <a:ext cx="1293538" cy="2887133"/>
          </a:xfrm>
          <a:prstGeom prst="rect">
            <a:avLst/>
          </a:prstGeom>
          <a:solidFill>
            <a:srgbClr val="FF660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6600"/>
                </a:solidFill>
              </a:rPr>
              <a:t>???</a:t>
            </a:r>
          </a:p>
        </p:txBody>
      </p:sp>
    </p:spTree>
    <p:extLst>
      <p:ext uri="{BB962C8B-B14F-4D97-AF65-F5344CB8AC3E}">
        <p14:creationId xmlns:p14="http://schemas.microsoft.com/office/powerpoint/2010/main" val="2885863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60242" y="203200"/>
            <a:ext cx="2283758" cy="1282700"/>
          </a:xfrm>
        </p:spPr>
        <p:txBody>
          <a:bodyPr>
            <a:normAutofit/>
          </a:bodyPr>
          <a:lstStyle/>
          <a:p>
            <a:r>
              <a:rPr lang="en-US" sz="2800"/>
              <a:t>Coseismic offsets</a:t>
            </a:r>
            <a:endParaRPr lang="en-US" sz="2800" dirty="0"/>
          </a:p>
        </p:txBody>
      </p:sp>
      <p:sp>
        <p:nvSpPr>
          <p:cNvPr id="3" name="Content Placeholder 2"/>
          <p:cNvSpPr>
            <a:spLocks noGrp="1"/>
          </p:cNvSpPr>
          <p:nvPr>
            <p:ph idx="1"/>
          </p:nvPr>
        </p:nvSpPr>
        <p:spPr>
          <a:xfrm>
            <a:off x="6832600" y="1485900"/>
            <a:ext cx="2311400" cy="4640263"/>
          </a:xfrm>
        </p:spPr>
        <p:txBody>
          <a:bodyPr>
            <a:normAutofit/>
          </a:bodyPr>
          <a:lstStyle/>
          <a:p>
            <a:pPr marL="177800" indent="-177800">
              <a:spcBef>
                <a:spcPts val="0"/>
              </a:spcBef>
            </a:pPr>
            <a:r>
              <a:rPr lang="en-US" dirty="0"/>
              <a:t>Offsets based on 2-days before and after earthquake.</a:t>
            </a:r>
          </a:p>
          <a:p>
            <a:pPr marL="177800" indent="-177800">
              <a:spcBef>
                <a:spcPts val="0"/>
              </a:spcBef>
            </a:pPr>
            <a:r>
              <a:rPr lang="en-US" dirty="0"/>
              <a:t>Two days used is reduce leakage of </a:t>
            </a:r>
            <a:r>
              <a:rPr lang="en-US" dirty="0" err="1"/>
              <a:t>postseismic</a:t>
            </a:r>
            <a:r>
              <a:rPr lang="en-US" dirty="0"/>
              <a:t> motions.</a:t>
            </a:r>
          </a:p>
          <a:p>
            <a:pPr marL="177800" indent="-177800">
              <a:spcBef>
                <a:spcPts val="0"/>
              </a:spcBef>
            </a:pPr>
            <a:r>
              <a:rPr lang="en-US" dirty="0"/>
              <a:t>Red Star is epicenter; blue circle is 60 km (15-20 seconds surface wave speed)</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3</a:t>
            </a:fld>
            <a:endParaRPr lang="en-US"/>
          </a:p>
        </p:txBody>
      </p:sp>
      <p:pic>
        <p:nvPicPr>
          <p:cNvPr id="8" name="Picture 7"/>
          <p:cNvPicPr>
            <a:picLocks noChangeAspect="1"/>
          </p:cNvPicPr>
          <p:nvPr/>
        </p:nvPicPr>
        <p:blipFill>
          <a:blip r:embed="rId2"/>
          <a:srcRect l="4248" t="25253" r="7843" b="9091"/>
          <a:stretch>
            <a:fillRect/>
          </a:stretch>
        </p:blipFill>
        <p:spPr>
          <a:xfrm>
            <a:off x="0" y="203200"/>
            <a:ext cx="6832600" cy="6604000"/>
          </a:xfrm>
          <a:prstGeom prst="rect">
            <a:avLst/>
          </a:prstGeom>
        </p:spPr>
      </p:pic>
    </p:spTree>
    <p:extLst>
      <p:ext uri="{BB962C8B-B14F-4D97-AF65-F5344CB8AC3E}">
        <p14:creationId xmlns:p14="http://schemas.microsoft.com/office/powerpoint/2010/main" val="915267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References</a:t>
            </a:r>
            <a:endParaRPr lang="en-US" dirty="0"/>
          </a:p>
        </p:txBody>
      </p:sp>
      <p:sp>
        <p:nvSpPr>
          <p:cNvPr id="7" name="Content Placeholder 6"/>
          <p:cNvSpPr>
            <a:spLocks noGrp="1"/>
          </p:cNvSpPr>
          <p:nvPr>
            <p:ph idx="1"/>
          </p:nvPr>
        </p:nvSpPr>
        <p:spPr/>
        <p:txBody>
          <a:bodyPr>
            <a:normAutofit/>
          </a:bodyPr>
          <a:lstStyle/>
          <a:p>
            <a:r>
              <a:rPr lang="en-US" sz="2000"/>
              <a:t>England, P. C., R. T. Walker, B. Fu and M. A. Floyd (2013), A bound on the viscosity of the Tibetan crust from the horizontality of palaeolake shorelines, </a:t>
            </a:r>
            <a:r>
              <a:rPr lang="en-US" sz="2000" i="1"/>
              <a:t>Earth Planet. Sci. Lett.</a:t>
            </a:r>
            <a:r>
              <a:rPr lang="en-US" sz="2000"/>
              <a:t>, </a:t>
            </a:r>
            <a:r>
              <a:rPr lang="en-US" sz="2000" i="1"/>
              <a:t>375</a:t>
            </a:r>
            <a:r>
              <a:rPr lang="en-US" sz="2000"/>
              <a:t>, 44–56, </a:t>
            </a:r>
            <a:r>
              <a:rPr lang="en-US" sz="2000">
                <a:hlinkClick r:id="rId2"/>
              </a:rPr>
              <a:t>doi:</a:t>
            </a:r>
            <a:r>
              <a:rPr lang="hr-HR" sz="2000">
                <a:hlinkClick r:id="rId2"/>
              </a:rPr>
              <a:t>10.1016/j.epsl.2013.05.001</a:t>
            </a:r>
            <a:r>
              <a:rPr lang="hr-HR" sz="2000"/>
              <a:t>.</a:t>
            </a:r>
          </a:p>
          <a:p>
            <a:r>
              <a:rPr lang="hr-HR" sz="2000"/>
              <a:t>Ryder, I., </a:t>
            </a:r>
            <a:r>
              <a:rPr lang="en-US" sz="2000"/>
              <a:t>A. Rietbrock, K. Kelson, R. Bürgmann, M. Floyd, A. Socquet, C. Vigny and D. Carrizo (2012), Large extensional aftershocks in the continental forearc triggered by the 2010 Maule earthquake, Chile, </a:t>
            </a:r>
            <a:r>
              <a:rPr lang="en-US" sz="2000" i="1"/>
              <a:t>Geophys. J. Int.</a:t>
            </a:r>
            <a:r>
              <a:rPr lang="en-US" sz="2000"/>
              <a:t>, </a:t>
            </a:r>
            <a:r>
              <a:rPr lang="en-US" sz="2000" i="1"/>
              <a:t>188</a:t>
            </a:r>
            <a:r>
              <a:rPr lang="en-US" sz="2000"/>
              <a:t>, 879–890, </a:t>
            </a:r>
            <a:r>
              <a:rPr lang="hr-HR" sz="2000">
                <a:hlinkClick r:id="rId3"/>
              </a:rPr>
              <a:t>doi:10.1111/j.1365-246X.2011.05321.x</a:t>
            </a:r>
            <a:r>
              <a:rPr lang="hr-HR" sz="2000"/>
              <a:t>.</a:t>
            </a:r>
            <a:endParaRPr lang="en-US" sz="2000"/>
          </a:p>
          <a:p>
            <a:endParaRPr lang="en-US" sz="2000" dirty="0"/>
          </a:p>
        </p:txBody>
      </p:sp>
      <p:sp>
        <p:nvSpPr>
          <p:cNvPr id="2" name="Date Placeholder 1"/>
          <p:cNvSpPr>
            <a:spLocks noGrp="1"/>
          </p:cNvSpPr>
          <p:nvPr>
            <p:ph type="dt" sz="half" idx="10"/>
          </p:nvPr>
        </p:nvSpPr>
        <p:spPr/>
        <p:txBody>
          <a:bodyPr/>
          <a:lstStyle/>
          <a:p>
            <a:r>
              <a:rPr lang="en-GB"/>
              <a:t>2018/07/04</a:t>
            </a:r>
            <a:endParaRPr lang="en-US"/>
          </a:p>
        </p:txBody>
      </p:sp>
      <p:sp>
        <p:nvSpPr>
          <p:cNvPr id="3" name="Footer Placeholder 2"/>
          <p:cNvSpPr>
            <a:spLocks noGrp="1"/>
          </p:cNvSpPr>
          <p:nvPr>
            <p:ph type="ftr" sz="quarter" idx="11"/>
          </p:nvPr>
        </p:nvSpPr>
        <p:spPr/>
        <p:txBody>
          <a:bodyPr/>
          <a:lstStyle/>
          <a:p>
            <a:r>
              <a:rPr lang="en-US"/>
              <a:t>Examples using track</a:t>
            </a:r>
          </a:p>
        </p:txBody>
      </p:sp>
      <p:sp>
        <p:nvSpPr>
          <p:cNvPr id="4" name="Slide Number Placeholder 3"/>
          <p:cNvSpPr>
            <a:spLocks noGrp="1"/>
          </p:cNvSpPr>
          <p:nvPr>
            <p:ph type="sldNum" sz="quarter" idx="12"/>
          </p:nvPr>
        </p:nvSpPr>
        <p:spPr/>
        <p:txBody>
          <a:bodyPr/>
          <a:lstStyle/>
          <a:p>
            <a:fld id="{CF50B320-61B2-A44D-909C-58325075B411}" type="slidenum">
              <a:rPr lang="en-US" smtClean="0"/>
              <a:t>39</a:t>
            </a:fld>
            <a:endParaRPr lang="en-US"/>
          </a:p>
        </p:txBody>
      </p:sp>
    </p:spTree>
    <p:extLst>
      <p:ext uri="{BB962C8B-B14F-4D97-AF65-F5344CB8AC3E}">
        <p14:creationId xmlns:p14="http://schemas.microsoft.com/office/powerpoint/2010/main" val="2569784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8200" y="582706"/>
            <a:ext cx="1858962" cy="1627094"/>
          </a:xfrm>
        </p:spPr>
        <p:txBody>
          <a:bodyPr>
            <a:normAutofit/>
          </a:bodyPr>
          <a:lstStyle/>
          <a:p>
            <a:r>
              <a:rPr lang="en-US" sz="3200"/>
              <a:t>Zoom around border</a:t>
            </a:r>
            <a:endParaRPr lang="en-US" sz="3200" dirty="0"/>
          </a:p>
        </p:txBody>
      </p:sp>
      <p:sp>
        <p:nvSpPr>
          <p:cNvPr id="3" name="Content Placeholder 2"/>
          <p:cNvSpPr>
            <a:spLocks noGrp="1"/>
          </p:cNvSpPr>
          <p:nvPr>
            <p:ph idx="1"/>
          </p:nvPr>
        </p:nvSpPr>
        <p:spPr>
          <a:xfrm>
            <a:off x="7092696" y="2209800"/>
            <a:ext cx="2112962" cy="4081463"/>
          </a:xfrm>
        </p:spPr>
        <p:txBody>
          <a:bodyPr>
            <a:normAutofit/>
          </a:bodyPr>
          <a:lstStyle/>
          <a:p>
            <a:pPr>
              <a:spcBef>
                <a:spcPts val="0"/>
              </a:spcBef>
            </a:pPr>
            <a:r>
              <a:rPr lang="en-US" dirty="0"/>
              <a:t>Sites near the epicenter. </a:t>
            </a:r>
          </a:p>
          <a:p>
            <a:pPr>
              <a:spcBef>
                <a:spcPts val="0"/>
              </a:spcBef>
            </a:pPr>
            <a:r>
              <a:rPr lang="en-US" dirty="0"/>
              <a:t>Blue circle is 60 km radius</a:t>
            </a:r>
          </a:p>
          <a:p>
            <a:pPr>
              <a:spcBef>
                <a:spcPts val="0"/>
              </a:spcBef>
            </a:pPr>
            <a:r>
              <a:rPr lang="en-US" dirty="0"/>
              <a:t>Displacements</a:t>
            </a:r>
            <a:br>
              <a:rPr lang="en-US" dirty="0"/>
            </a:br>
            <a:r>
              <a:rPr lang="en-US" dirty="0"/>
              <a:t>P494 200 mm</a:t>
            </a:r>
            <a:br>
              <a:rPr lang="en-US" dirty="0"/>
            </a:br>
            <a:r>
              <a:rPr lang="en-US" dirty="0"/>
              <a:t>P496 182 mm</a:t>
            </a:r>
            <a:br>
              <a:rPr lang="en-US" dirty="0"/>
            </a:br>
            <a:r>
              <a:rPr lang="en-US" dirty="0"/>
              <a:t>P497   97 mm</a:t>
            </a:r>
            <a:br>
              <a:rPr lang="en-US" dirty="0"/>
            </a:br>
            <a:r>
              <a:rPr lang="en-US" dirty="0"/>
              <a:t>…</a:t>
            </a:r>
            <a:br>
              <a:rPr lang="en-US" dirty="0"/>
            </a:br>
            <a:r>
              <a:rPr lang="en-US" dirty="0"/>
              <a:t>P491     9 mm</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4</a:t>
            </a:fld>
            <a:endParaRPr lang="en-US"/>
          </a:p>
        </p:txBody>
      </p:sp>
      <p:pic>
        <p:nvPicPr>
          <p:cNvPr id="8" name="Picture 7"/>
          <p:cNvPicPr>
            <a:picLocks noChangeAspect="1"/>
          </p:cNvPicPr>
          <p:nvPr/>
        </p:nvPicPr>
        <p:blipFill>
          <a:blip r:embed="rId2"/>
          <a:srcRect t="25000" r="7843" b="8586"/>
          <a:stretch>
            <a:fillRect/>
          </a:stretch>
        </p:blipFill>
        <p:spPr>
          <a:xfrm>
            <a:off x="25400" y="177800"/>
            <a:ext cx="7162800" cy="6680200"/>
          </a:xfrm>
          <a:prstGeom prst="rect">
            <a:avLst/>
          </a:prstGeom>
        </p:spPr>
      </p:pic>
    </p:spTree>
    <p:extLst>
      <p:ext uri="{BB962C8B-B14F-4D97-AF65-F5344CB8AC3E}">
        <p14:creationId xmlns:p14="http://schemas.microsoft.com/office/powerpoint/2010/main" val="722323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81800" y="582706"/>
            <a:ext cx="2362200" cy="1220694"/>
          </a:xfrm>
        </p:spPr>
        <p:txBody>
          <a:bodyPr>
            <a:noAutofit/>
          </a:bodyPr>
          <a:lstStyle/>
          <a:p>
            <a:r>
              <a:rPr lang="en-US" sz="3200"/>
              <a:t>High-rate GPS site download</a:t>
            </a:r>
            <a:endParaRPr lang="en-US" sz="3200" dirty="0"/>
          </a:p>
        </p:txBody>
      </p:sp>
      <p:sp>
        <p:nvSpPr>
          <p:cNvPr id="3" name="Content Placeholder 2"/>
          <p:cNvSpPr>
            <a:spLocks noGrp="1"/>
          </p:cNvSpPr>
          <p:nvPr>
            <p:ph idx="1"/>
          </p:nvPr>
        </p:nvSpPr>
        <p:spPr>
          <a:xfrm>
            <a:off x="6679184" y="2324100"/>
            <a:ext cx="2311400" cy="3802063"/>
          </a:xfrm>
        </p:spPr>
        <p:txBody>
          <a:bodyPr>
            <a:normAutofit/>
          </a:bodyPr>
          <a:lstStyle/>
          <a:p>
            <a:r>
              <a:rPr lang="en-US" dirty="0"/>
              <a:t>High rate data from these sites downloaded after event.</a:t>
            </a:r>
          </a:p>
          <a:p>
            <a:r>
              <a:rPr lang="en-US" dirty="0"/>
              <a:t>Most sites are 5-Hz; more distant sites are 1-Hz.</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dirty="0"/>
              <a:t>Examples using </a:t>
            </a:r>
            <a:r>
              <a:rPr lang="en-US" dirty="0">
                <a:ea typeface="Courier" charset="0"/>
                <a:cs typeface="Courier" charset="0"/>
              </a:rPr>
              <a:t>track</a:t>
            </a:r>
          </a:p>
        </p:txBody>
      </p:sp>
      <p:sp>
        <p:nvSpPr>
          <p:cNvPr id="6" name="Slide Number Placeholder 5"/>
          <p:cNvSpPr>
            <a:spLocks noGrp="1"/>
          </p:cNvSpPr>
          <p:nvPr>
            <p:ph type="sldNum" sz="quarter" idx="12"/>
          </p:nvPr>
        </p:nvSpPr>
        <p:spPr/>
        <p:txBody>
          <a:bodyPr/>
          <a:lstStyle/>
          <a:p>
            <a:fld id="{CF50B320-61B2-A44D-909C-58325075B411}" type="slidenum">
              <a:rPr lang="en-US" smtClean="0"/>
              <a:t>5</a:t>
            </a:fld>
            <a:endParaRPr lang="en-US"/>
          </a:p>
        </p:txBody>
      </p:sp>
      <p:pic>
        <p:nvPicPr>
          <p:cNvPr id="7" name="Picture 6"/>
          <p:cNvPicPr>
            <a:picLocks noChangeAspect="1"/>
          </p:cNvPicPr>
          <p:nvPr/>
        </p:nvPicPr>
        <p:blipFill>
          <a:blip r:embed="rId2"/>
          <a:srcRect l="4902" t="29545" r="7843" b="10101"/>
          <a:stretch>
            <a:fillRect/>
          </a:stretch>
        </p:blipFill>
        <p:spPr>
          <a:xfrm>
            <a:off x="0" y="393700"/>
            <a:ext cx="6781800" cy="6070600"/>
          </a:xfrm>
          <a:prstGeom prst="rect">
            <a:avLst/>
          </a:prstGeom>
        </p:spPr>
      </p:pic>
      <p:sp>
        <p:nvSpPr>
          <p:cNvPr id="8" name="TextBox 7"/>
          <p:cNvSpPr txBox="1"/>
          <p:nvPr/>
        </p:nvSpPr>
        <p:spPr>
          <a:xfrm>
            <a:off x="1828800" y="3429000"/>
            <a:ext cx="3997509" cy="338554"/>
          </a:xfrm>
          <a:prstGeom prst="rect">
            <a:avLst/>
          </a:prstGeom>
          <a:noFill/>
        </p:spPr>
        <p:txBody>
          <a:bodyPr wrap="none" rtlCol="0">
            <a:spAutoFit/>
          </a:bodyPr>
          <a:lstStyle/>
          <a:p>
            <a:r>
              <a:rPr lang="en-US" sz="1600" dirty="0">
                <a:solidFill>
                  <a:srgbClr val="000000"/>
                </a:solidFill>
              </a:rPr>
              <a:t>Reference site for high rate positioning</a:t>
            </a:r>
          </a:p>
        </p:txBody>
      </p:sp>
      <p:cxnSp>
        <p:nvCxnSpPr>
          <p:cNvPr id="10" name="Straight Arrow Connector 9"/>
          <p:cNvCxnSpPr/>
          <p:nvPr/>
        </p:nvCxnSpPr>
        <p:spPr>
          <a:xfrm rot="10800000" flipV="1">
            <a:off x="1511300" y="3767554"/>
            <a:ext cx="546100" cy="35994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676400" y="1803400"/>
            <a:ext cx="2159929" cy="369332"/>
          </a:xfrm>
          <a:prstGeom prst="rect">
            <a:avLst/>
          </a:prstGeom>
          <a:noFill/>
        </p:spPr>
        <p:txBody>
          <a:bodyPr wrap="none" rtlCol="0">
            <a:spAutoFit/>
          </a:bodyPr>
          <a:lstStyle/>
          <a:p>
            <a:r>
              <a:rPr lang="en-US" dirty="0">
                <a:solidFill>
                  <a:srgbClr val="000000"/>
                </a:solidFill>
              </a:rPr>
              <a:t>1Hz reference site</a:t>
            </a:r>
          </a:p>
        </p:txBody>
      </p:sp>
      <p:cxnSp>
        <p:nvCxnSpPr>
          <p:cNvPr id="13" name="Straight Arrow Connector 12"/>
          <p:cNvCxnSpPr/>
          <p:nvPr/>
        </p:nvCxnSpPr>
        <p:spPr>
          <a:xfrm>
            <a:off x="3836329" y="2097048"/>
            <a:ext cx="443571" cy="15136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156200" y="5486400"/>
            <a:ext cx="10541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59492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934200" y="582706"/>
            <a:ext cx="1981200" cy="1461994"/>
          </a:xfrm>
        </p:spPr>
        <p:txBody>
          <a:bodyPr>
            <a:normAutofit/>
          </a:bodyPr>
          <a:lstStyle/>
          <a:p>
            <a:r>
              <a:rPr lang="en-US" sz="3200"/>
              <a:t>Sites in coseismic region</a:t>
            </a:r>
            <a:endParaRPr lang="en-US" sz="3200" dirty="0"/>
          </a:p>
        </p:txBody>
      </p:sp>
      <p:sp>
        <p:nvSpPr>
          <p:cNvPr id="3" name="Content Placeholder 2"/>
          <p:cNvSpPr>
            <a:spLocks noGrp="1"/>
          </p:cNvSpPr>
          <p:nvPr>
            <p:ph idx="1"/>
          </p:nvPr>
        </p:nvSpPr>
        <p:spPr>
          <a:xfrm>
            <a:off x="6934200" y="2235200"/>
            <a:ext cx="1981200" cy="4121150"/>
          </a:xfrm>
        </p:spPr>
        <p:txBody>
          <a:bodyPr>
            <a:normAutofit/>
          </a:bodyPr>
          <a:lstStyle/>
          <a:p>
            <a:pPr marL="114300" indent="-114300">
              <a:spcBef>
                <a:spcPts val="0"/>
              </a:spcBef>
            </a:pPr>
            <a:r>
              <a:rPr lang="en-US" dirty="0"/>
              <a:t>Sites shown have 5-Hz data for 3-days before and after the earthquake</a:t>
            </a:r>
          </a:p>
          <a:p>
            <a:pPr marL="114300" indent="-114300">
              <a:spcBef>
                <a:spcPts val="0"/>
              </a:spcBef>
            </a:pPr>
            <a:r>
              <a:rPr lang="en-US" dirty="0"/>
              <a:t>Examine sequence of sites along US/Mexico border and North</a:t>
            </a:r>
          </a:p>
        </p:txBody>
      </p:sp>
      <p:sp>
        <p:nvSpPr>
          <p:cNvPr id="4" name="Date Placeholder 3"/>
          <p:cNvSpPr>
            <a:spLocks noGrp="1"/>
          </p:cNvSpPr>
          <p:nvPr>
            <p:ph type="dt" sz="half" idx="10"/>
          </p:nvPr>
        </p:nvSpPr>
        <p:spPr/>
        <p:txBody>
          <a:bodyPr/>
          <a:lstStyle/>
          <a:p>
            <a:r>
              <a:rPr lang="en-GB"/>
              <a:t>2018/07/04</a:t>
            </a:r>
            <a:endParaRPr lang="en-US"/>
          </a:p>
        </p:txBody>
      </p:sp>
      <p:sp>
        <p:nvSpPr>
          <p:cNvPr id="5" name="Footer Placeholder 4"/>
          <p:cNvSpPr>
            <a:spLocks noGrp="1"/>
          </p:cNvSpPr>
          <p:nvPr>
            <p:ph type="ftr" sz="quarter" idx="11"/>
          </p:nvPr>
        </p:nvSpPr>
        <p:spPr/>
        <p:txBody>
          <a:bodyPr/>
          <a:lstStyle/>
          <a:p>
            <a:r>
              <a:rPr lang="en-US"/>
              <a:t>Examples using track</a:t>
            </a:r>
          </a:p>
        </p:txBody>
      </p:sp>
      <p:sp>
        <p:nvSpPr>
          <p:cNvPr id="6" name="Slide Number Placeholder 5"/>
          <p:cNvSpPr>
            <a:spLocks noGrp="1"/>
          </p:cNvSpPr>
          <p:nvPr>
            <p:ph type="sldNum" sz="quarter" idx="12"/>
          </p:nvPr>
        </p:nvSpPr>
        <p:spPr/>
        <p:txBody>
          <a:bodyPr/>
          <a:lstStyle/>
          <a:p>
            <a:fld id="{CF50B320-61B2-A44D-909C-58325075B411}" type="slidenum">
              <a:rPr lang="en-US" smtClean="0"/>
              <a:t>6</a:t>
            </a:fld>
            <a:endParaRPr lang="en-US"/>
          </a:p>
        </p:txBody>
      </p:sp>
      <p:pic>
        <p:nvPicPr>
          <p:cNvPr id="7" name="Picture 6"/>
          <p:cNvPicPr>
            <a:picLocks noChangeAspect="1"/>
          </p:cNvPicPr>
          <p:nvPr/>
        </p:nvPicPr>
        <p:blipFill>
          <a:blip r:embed="rId3"/>
          <a:srcRect l="2941" t="25758" r="7843" b="10101"/>
          <a:stretch>
            <a:fillRect/>
          </a:stretch>
        </p:blipFill>
        <p:spPr>
          <a:xfrm>
            <a:off x="0" y="406400"/>
            <a:ext cx="6934200" cy="6451600"/>
          </a:xfrm>
          <a:prstGeom prst="rect">
            <a:avLst/>
          </a:prstGeom>
        </p:spPr>
      </p:pic>
      <p:sp>
        <p:nvSpPr>
          <p:cNvPr id="8" name="Rectangle 7"/>
          <p:cNvSpPr/>
          <p:nvPr/>
        </p:nvSpPr>
        <p:spPr>
          <a:xfrm>
            <a:off x="5448300" y="5719763"/>
            <a:ext cx="863600" cy="406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581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P496</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a:xfrm>
            <a:off x="3028950" y="6356351"/>
            <a:ext cx="3086100" cy="365125"/>
          </a:xfrm>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7</a:t>
            </a:fld>
            <a:endParaRPr lang="en-US"/>
          </a:p>
        </p:txBody>
      </p:sp>
      <p:pic>
        <p:nvPicPr>
          <p:cNvPr id="7" name="Picture 6"/>
          <p:cNvPicPr>
            <a:picLocks noChangeAspect="1"/>
          </p:cNvPicPr>
          <p:nvPr/>
        </p:nvPicPr>
        <p:blipFill>
          <a:blip r:embed="rId2"/>
          <a:stretch>
            <a:fillRect/>
          </a:stretch>
        </p:blipFill>
        <p:spPr>
          <a:xfrm>
            <a:off x="457200" y="1141319"/>
            <a:ext cx="8229600" cy="5499100"/>
          </a:xfrm>
          <a:prstGeom prst="rect">
            <a:avLst/>
          </a:prstGeom>
          <a:noFill/>
        </p:spPr>
      </p:pic>
    </p:spTree>
    <p:extLst>
      <p:ext uri="{BB962C8B-B14F-4D97-AF65-F5344CB8AC3E}">
        <p14:creationId xmlns:p14="http://schemas.microsoft.com/office/powerpoint/2010/main" val="735389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P494</a:t>
            </a:r>
          </a:p>
        </p:txBody>
      </p:sp>
      <p:sp>
        <p:nvSpPr>
          <p:cNvPr id="3" name="Date Placeholder 2"/>
          <p:cNvSpPr>
            <a:spLocks noGrp="1"/>
          </p:cNvSpPr>
          <p:nvPr>
            <p:ph type="dt" sz="half" idx="10"/>
          </p:nvPr>
        </p:nvSpPr>
        <p:spPr/>
        <p:txBody>
          <a:bodyPr/>
          <a:lstStyle/>
          <a:p>
            <a:r>
              <a:rPr lang="en-GB"/>
              <a:t>2018/07/04</a:t>
            </a:r>
            <a:endParaRPr lang="en-US"/>
          </a:p>
        </p:txBody>
      </p:sp>
      <p:sp>
        <p:nvSpPr>
          <p:cNvPr id="4" name="Footer Placeholder 3"/>
          <p:cNvSpPr>
            <a:spLocks noGrp="1"/>
          </p:cNvSpPr>
          <p:nvPr>
            <p:ph type="ftr" sz="quarter" idx="11"/>
          </p:nvPr>
        </p:nvSpPr>
        <p:spPr/>
        <p:txBody>
          <a:bodyPr/>
          <a:lstStyle/>
          <a:p>
            <a:r>
              <a:rPr lang="en-US"/>
              <a:t>Examples using track</a:t>
            </a:r>
          </a:p>
        </p:txBody>
      </p:sp>
      <p:sp>
        <p:nvSpPr>
          <p:cNvPr id="5" name="Slide Number Placeholder 4"/>
          <p:cNvSpPr>
            <a:spLocks noGrp="1"/>
          </p:cNvSpPr>
          <p:nvPr>
            <p:ph type="sldNum" sz="quarter" idx="12"/>
          </p:nvPr>
        </p:nvSpPr>
        <p:spPr/>
        <p:txBody>
          <a:bodyPr/>
          <a:lstStyle/>
          <a:p>
            <a:fld id="{CF50B320-61B2-A44D-909C-58325075B411}" type="slidenum">
              <a:rPr lang="en-US" smtClean="0"/>
              <a:t>8</a:t>
            </a:fld>
            <a:endParaRPr lang="en-US"/>
          </a:p>
        </p:txBody>
      </p:sp>
      <p:pic>
        <p:nvPicPr>
          <p:cNvPr id="7" name="Picture 6"/>
          <p:cNvPicPr>
            <a:picLocks noChangeAspect="1"/>
          </p:cNvPicPr>
          <p:nvPr/>
        </p:nvPicPr>
        <p:blipFill>
          <a:blip r:embed="rId2"/>
          <a:srcRect t="7620"/>
          <a:stretch>
            <a:fillRect/>
          </a:stretch>
        </p:blipFill>
        <p:spPr>
          <a:xfrm>
            <a:off x="428625" y="1098550"/>
            <a:ext cx="8293100" cy="5619750"/>
          </a:xfrm>
          <a:prstGeom prst="rect">
            <a:avLst/>
          </a:prstGeom>
          <a:noFill/>
        </p:spPr>
      </p:pic>
    </p:spTree>
    <p:extLst>
      <p:ext uri="{BB962C8B-B14F-4D97-AF65-F5344CB8AC3E}">
        <p14:creationId xmlns:p14="http://schemas.microsoft.com/office/powerpoint/2010/main" val="32740257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5059</TotalTime>
  <Words>2817</Words>
  <Application>Microsoft Macintosh PowerPoint</Application>
  <PresentationFormat>On-screen Show (4:3)</PresentationFormat>
  <Paragraphs>364</Paragraphs>
  <Slides>40</Slides>
  <Notes>17</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Calibri Light</vt:lpstr>
      <vt:lpstr>Courier</vt:lpstr>
      <vt:lpstr>Courier New</vt:lpstr>
      <vt:lpstr>Lucida Calligraphy</vt:lpstr>
      <vt:lpstr>Office Theme</vt:lpstr>
      <vt:lpstr>Examples using track</vt:lpstr>
      <vt:lpstr>Outline</vt:lpstr>
      <vt:lpstr>Example 1: GPS seismology</vt:lpstr>
      <vt:lpstr>Coseismic offsets</vt:lpstr>
      <vt:lpstr>Zoom around border</vt:lpstr>
      <vt:lpstr>High-rate GPS site download</vt:lpstr>
      <vt:lpstr>Sites in coseismic region</vt:lpstr>
      <vt:lpstr>P496</vt:lpstr>
      <vt:lpstr>P494</vt:lpstr>
      <vt:lpstr>P500</vt:lpstr>
      <vt:lpstr>P066</vt:lpstr>
      <vt:lpstr>P473</vt:lpstr>
      <vt:lpstr>P742</vt:lpstr>
      <vt:lpstr>Surface wave arrival at P725</vt:lpstr>
      <vt:lpstr>Example 2: Roving GPS (from England et al., 2013)</vt:lpstr>
      <vt:lpstr>Example 3: Rapid deformation (from Ryder et al., 2012)</vt:lpstr>
      <vt:lpstr>Example 3: Rapid deformation (from Ryder et al., 2012)</vt:lpstr>
      <vt:lpstr>Example 3: Preliminary run Constrained first runs for ambiguities</vt:lpstr>
      <vt:lpstr>Example 3: Final run Let the data freely define the noise</vt:lpstr>
      <vt:lpstr>Example 3: track alters perspective</vt:lpstr>
      <vt:lpstr>A good satellite in cview</vt:lpstr>
      <vt:lpstr>A satellite with some problems cview</vt:lpstr>
      <vt:lpstr>A problematic satellite in cview</vt:lpstr>
      <vt:lpstr>A problematic satellite in cview</vt:lpstr>
      <vt:lpstr>Example 4: Episodic and continuous deformation</vt:lpstr>
      <vt:lpstr>Building the static network</vt:lpstr>
      <vt:lpstr>Ice flow or bedrock?</vt:lpstr>
      <vt:lpstr>Ice flow or bedrock?</vt:lpstr>
      <vt:lpstr>Ice flow or bedrock?</vt:lpstr>
      <vt:lpstr>Ice flow or bedrock?</vt:lpstr>
      <vt:lpstr>Ice flow or bedrock?</vt:lpstr>
      <vt:lpstr>Ice flow or bedrock?</vt:lpstr>
      <vt:lpstr>Kinematic results using FALL, RAMG and BUMS as fixed sites*</vt:lpstr>
      <vt:lpstr>Experiment-specific constraints</vt:lpstr>
      <vt:lpstr>Example 5: Short-static occupations</vt:lpstr>
      <vt:lpstr>Example 5: Short-static occupations</vt:lpstr>
      <vt:lpstr>PowerPoint Presentation</vt:lpstr>
      <vt:lpstr>Example 6: Deciphering interference</vt:lpstr>
      <vt:lpstr>Example 6: A complex example</vt:lpstr>
      <vt:lpstr>References</vt:lpstr>
    </vt:vector>
  </TitlesOfParts>
  <Manager/>
  <Company>MIT</Company>
  <LinksUpToDate>false</LinksUpToDate>
  <SharedDoc>false</SharedDoc>
  <HyperlinkBase/>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Examples using track</dc:title>
  <dc:subject/>
  <dc:creator>M. Floyd</dc:creator>
  <cp:keywords/>
  <dc:description/>
  <cp:lastModifiedBy>Mike Floyd</cp:lastModifiedBy>
  <cp:revision>152</cp:revision>
  <cp:lastPrinted>2017-05-01T12:16:53Z</cp:lastPrinted>
  <dcterms:created xsi:type="dcterms:W3CDTF">2014-11-03T22:09:23Z</dcterms:created>
  <dcterms:modified xsi:type="dcterms:W3CDTF">2018-07-01T15:22:09Z</dcterms:modified>
  <cp:category/>
</cp:coreProperties>
</file>