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1"/>
  </p:notesMasterIdLst>
  <p:handoutMasterIdLst>
    <p:handoutMasterId r:id="rId12"/>
  </p:handoutMasterIdLst>
  <p:sldIdLst>
    <p:sldId id="272" r:id="rId2"/>
    <p:sldId id="271" r:id="rId3"/>
    <p:sldId id="264" r:id="rId4"/>
    <p:sldId id="258" r:id="rId5"/>
    <p:sldId id="259" r:id="rId6"/>
    <p:sldId id="260" r:id="rId7"/>
    <p:sldId id="275" r:id="rId8"/>
    <p:sldId id="273" r:id="rId9"/>
    <p:sldId id="27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960"/>
  </p:normalViewPr>
  <p:slideViewPr>
    <p:cSldViewPr snapToGrid="0" snapToObjects="1" showGuides="1">
      <p:cViewPr>
        <p:scale>
          <a:sx n="100" d="100"/>
          <a:sy n="100" d="100"/>
        </p:scale>
        <p:origin x="-216" y="-1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2017/11/29</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2D58D-FC07-9B4D-A46B-65ADA2758003}" type="slidenum">
              <a:rPr lang="en-US" smtClean="0"/>
              <a:t>‹#›</a:t>
            </a:fld>
            <a:endParaRPr lang="en-US"/>
          </a:p>
        </p:txBody>
      </p:sp>
    </p:spTree>
    <p:extLst>
      <p:ext uri="{BB962C8B-B14F-4D97-AF65-F5344CB8AC3E}">
        <p14:creationId xmlns:p14="http://schemas.microsoft.com/office/powerpoint/2010/main" val="12525729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2017/11/29</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Utility programs and scripts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01F4-9E81-3E47-8CC2-6452189A094B}" type="slidenum">
              <a:rPr lang="en-US" smtClean="0"/>
              <a:t>‹#›</a:t>
            </a:fld>
            <a:endParaRPr lang="en-US"/>
          </a:p>
        </p:txBody>
      </p:sp>
    </p:spTree>
    <p:extLst>
      <p:ext uri="{BB962C8B-B14F-4D97-AF65-F5344CB8AC3E}">
        <p14:creationId xmlns:p14="http://schemas.microsoft.com/office/powerpoint/2010/main" val="179421042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01F4-9E81-3E47-8CC2-6452189A094B}" type="slidenum">
              <a:rPr lang="en-US" smtClean="0"/>
              <a:t>0</a:t>
            </a:fld>
            <a:endParaRPr lang="en-US"/>
          </a:p>
        </p:txBody>
      </p:sp>
      <p:sp>
        <p:nvSpPr>
          <p:cNvPr id="5" name="Date Placeholder 4"/>
          <p:cNvSpPr>
            <a:spLocks noGrp="1"/>
          </p:cNvSpPr>
          <p:nvPr>
            <p:ph type="dt" idx="11"/>
          </p:nvPr>
        </p:nvSpPr>
        <p:spPr/>
        <p:txBody>
          <a:bodyPr/>
          <a:lstStyle/>
          <a:p>
            <a:r>
              <a:rPr lang="en-GB" smtClean="0"/>
              <a:t>2017/11/29</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12154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C2178-53EC-C646-8E95-1F9B14165AC7}" type="slidenum">
              <a:rPr lang="en-US" smtClean="0"/>
              <a:t>1</a:t>
            </a:fld>
            <a:endParaRPr lang="en-US"/>
          </a:p>
        </p:txBody>
      </p:sp>
      <p:sp>
        <p:nvSpPr>
          <p:cNvPr id="5" name="Date Placeholder 4"/>
          <p:cNvSpPr>
            <a:spLocks noGrp="1"/>
          </p:cNvSpPr>
          <p:nvPr>
            <p:ph type="dt" idx="11"/>
          </p:nvPr>
        </p:nvSpPr>
        <p:spPr/>
        <p:txBody>
          <a:bodyPr/>
          <a:lstStyle/>
          <a:p>
            <a:r>
              <a:rPr lang="en-GB" smtClean="0"/>
              <a:t>2017/11/29</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343300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F46601F4-9E81-3E47-8CC2-6452189A094B}" type="slidenum">
              <a:rPr lang="en-US" smtClean="0"/>
              <a:t>2</a:t>
            </a:fld>
            <a:endParaRPr lang="en-US"/>
          </a:p>
        </p:txBody>
      </p:sp>
    </p:spTree>
    <p:extLst>
      <p:ext uri="{BB962C8B-B14F-4D97-AF65-F5344CB8AC3E}">
        <p14:creationId xmlns:p14="http://schemas.microsoft.com/office/powerpoint/2010/main" val="2929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601F4-9E81-3E47-8CC2-6452189A094B}" type="slidenum">
              <a:rPr lang="en-US" smtClean="0"/>
              <a:t>3</a:t>
            </a:fld>
            <a:endParaRPr lang="en-US"/>
          </a:p>
        </p:txBody>
      </p:sp>
      <p:sp>
        <p:nvSpPr>
          <p:cNvPr id="5" name="Date Placeholder 4"/>
          <p:cNvSpPr>
            <a:spLocks noGrp="1"/>
          </p:cNvSpPr>
          <p:nvPr>
            <p:ph type="dt" idx="11"/>
          </p:nvPr>
        </p:nvSpPr>
        <p:spPr/>
        <p:txBody>
          <a:bodyPr/>
          <a:lstStyle/>
          <a:p>
            <a:r>
              <a:rPr lang="en-GB" smtClean="0"/>
              <a:t>2017/11/29</a:t>
            </a:r>
            <a:endParaRPr lang="en-US"/>
          </a:p>
        </p:txBody>
      </p:sp>
      <p:sp>
        <p:nvSpPr>
          <p:cNvPr id="6" name="Footer Placeholder 5"/>
          <p:cNvSpPr>
            <a:spLocks noGrp="1"/>
          </p:cNvSpPr>
          <p:nvPr>
            <p:ph type="ftr" sz="quarter" idx="12"/>
          </p:nvPr>
        </p:nvSpPr>
        <p:spPr/>
        <p:txBody>
          <a:bodyPr/>
          <a:lstStyle/>
          <a:p>
            <a:r>
              <a:rPr lang="en-US" smtClean="0"/>
              <a:t>Utility programs and scripts</a:t>
            </a:r>
            <a:endParaRPr lang="en-US"/>
          </a:p>
        </p:txBody>
      </p:sp>
    </p:spTree>
    <p:extLst>
      <p:ext uri="{BB962C8B-B14F-4D97-AF65-F5344CB8AC3E}">
        <p14:creationId xmlns:p14="http://schemas.microsoft.com/office/powerpoint/2010/main" val="211722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2017/11/29</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2017/11/29</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2017/11/29</a:t>
            </a:r>
            <a:endParaRPr lang="en-US"/>
          </a:p>
        </p:txBody>
      </p:sp>
      <p:sp>
        <p:nvSpPr>
          <p:cNvPr id="4" name="Footer Placeholder 3"/>
          <p:cNvSpPr>
            <a:spLocks noGrp="1"/>
          </p:cNvSpPr>
          <p:nvPr>
            <p:ph type="ftr" sz="quarter" idx="11"/>
          </p:nvPr>
        </p:nvSpPr>
        <p:spPr/>
        <p:txBody>
          <a:bodyPr/>
          <a:lstStyle/>
          <a:p>
            <a:r>
              <a:rPr lang="en-US" smtClean="0"/>
              <a:t>Utility programs and scripts</a:t>
            </a:r>
            <a:endParaRPr lang="en-US"/>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2017/11/29</a:t>
            </a:r>
            <a:endParaRPr lang="en-US"/>
          </a:p>
        </p:txBody>
      </p:sp>
      <p:sp>
        <p:nvSpPr>
          <p:cNvPr id="3" name="Footer Placeholder 2"/>
          <p:cNvSpPr>
            <a:spLocks noGrp="1"/>
          </p:cNvSpPr>
          <p:nvPr>
            <p:ph type="ftr" sz="quarter" idx="11"/>
          </p:nvPr>
        </p:nvSpPr>
        <p:spPr/>
        <p:txBody>
          <a:bodyPr/>
          <a:lstStyle/>
          <a:p>
            <a:r>
              <a:rPr lang="en-US" smtClean="0"/>
              <a:t>Utility programs and scripts</a:t>
            </a:r>
            <a:endParaRPr lang="en-US"/>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2017/11/29</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2017/11/29</a:t>
            </a:r>
            <a:endParaRPr lang="en-US"/>
          </a:p>
        </p:txBody>
      </p:sp>
      <p:sp>
        <p:nvSpPr>
          <p:cNvPr id="6" name="Footer Placeholder 5"/>
          <p:cNvSpPr>
            <a:spLocks noGrp="1"/>
          </p:cNvSpPr>
          <p:nvPr>
            <p:ph type="ftr" sz="quarter" idx="11"/>
          </p:nvPr>
        </p:nvSpPr>
        <p:spPr/>
        <p:txBody>
          <a:bodyPr/>
          <a:lstStyle/>
          <a:p>
            <a:r>
              <a:rPr lang="en-US" smtClean="0"/>
              <a:t>Utility programs and scripts</a:t>
            </a:r>
            <a:endParaRPr lang="en-US"/>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2017/11/29</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Utility programs and scripts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D97B1B-8A45-BA41-B693-2A0016DA625F}" type="slidenum">
              <a:rPr lang="en-US" smtClean="0"/>
              <a:t>‹#›</a:t>
            </a:fld>
            <a:endParaRPr lang="en-US"/>
          </a:p>
        </p:txBody>
      </p:sp>
    </p:spTree>
    <p:extLst>
      <p:ext uri="{BB962C8B-B14F-4D97-AF65-F5344CB8AC3E}">
        <p14:creationId xmlns:p14="http://schemas.microsoft.com/office/powerpoint/2010/main" val="153336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Utility </a:t>
            </a:r>
            <a:r>
              <a:rPr lang="en-US" dirty="0" smtClean="0"/>
              <a:t>programs </a:t>
            </a:r>
            <a:r>
              <a:rPr lang="en-US" dirty="0"/>
              <a:t>and </a:t>
            </a:r>
            <a:r>
              <a:rPr lang="en-US" dirty="0" smtClean="0"/>
              <a:t>scripts </a:t>
            </a:r>
            <a:endParaRPr lang="en-US" dirty="0">
              <a:latin typeface="Courier"/>
              <a:cs typeface="Courier"/>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3675" y="862878"/>
            <a:ext cx="2304288" cy="866407"/>
          </a:xfrm>
          <a:prstGeom prst="rect">
            <a:avLst/>
          </a:prstGeom>
        </p:spPr>
      </p:pic>
      <p:pic>
        <p:nvPicPr>
          <p:cNvPr id="10" name="Picture 9" descr="MIT-logo-with-spelling-web-red-gray-design1-larg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003" y="1114868"/>
            <a:ext cx="1599993" cy="362429"/>
          </a:xfrm>
          <a:prstGeom prst="rect">
            <a:avLst/>
          </a:prstGeom>
        </p:spPr>
      </p:pic>
      <p:pic>
        <p:nvPicPr>
          <p:cNvPr id="11" name="Picture 10" descr="unavco-logo-red-black-shadow.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33145" y="1073036"/>
            <a:ext cx="2085328" cy="521332"/>
          </a:xfrm>
          <a:prstGeom prst="rect">
            <a:avLst/>
          </a:prstGeom>
        </p:spPr>
      </p:pic>
      <p:pic>
        <p:nvPicPr>
          <p:cNvPr id="12" name="Picture 2" descr="ttps://upload.wikimedia.org/wikipedia/en/d/dc/Addis_Ababa_University_logo.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42816" y="162836"/>
            <a:ext cx="658368" cy="7495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tp://geoprisms.org/wpdemo/wp-content/uploads/2014/06/cropped-GeoPRISMS_favicon_transp.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324070" y="882082"/>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tp://www.rcuk.ac.uk/RCUK-prod/assets/image/GCRFfullcolour.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059517" y="1080024"/>
            <a:ext cx="763864" cy="439985"/>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15"/>
          <p:cNvSpPr>
            <a:spLocks noGrp="1"/>
          </p:cNvSpPr>
          <p:nvPr>
            <p:ph type="subTitle" idx="1"/>
          </p:nvPr>
        </p:nvSpPr>
        <p:spPr>
          <a:xfrm>
            <a:off x="1143000" y="3983038"/>
            <a:ext cx="6858000" cy="1655762"/>
          </a:xfrm>
        </p:spPr>
        <p:txBody>
          <a:bodyPr>
            <a:noAutofit/>
          </a:bodyPr>
          <a:lstStyle/>
          <a:p>
            <a:pPr lvl="0" defTabSz="914400">
              <a:spcBef>
                <a:spcPts val="1000"/>
              </a:spcBef>
              <a:defRPr/>
            </a:pPr>
            <a:r>
              <a:rPr lang="en-US" sz="2800" dirty="0" smtClean="0">
                <a:solidFill>
                  <a:srgbClr val="A5A5A5"/>
                </a:solidFill>
              </a:rPr>
              <a:t>M. A. Floyd</a:t>
            </a:r>
            <a:r>
              <a:rPr lang="en-US" sz="2000" dirty="0">
                <a:solidFill>
                  <a:srgbClr val="A5A5A5"/>
                </a:solidFill>
              </a:rPr>
              <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a:t>
            </a:r>
            <a:r>
              <a:rPr lang="en-US" dirty="0" smtClean="0">
                <a:solidFill>
                  <a:srgbClr val="A5A5A5"/>
                </a:solidFill>
              </a:rPr>
              <a:t>GAMIT/GLOBK and </a:t>
            </a:r>
            <a:r>
              <a:rPr lang="en-US" dirty="0" smtClean="0">
                <a:solidFill>
                  <a:srgbClr val="A5A5A5"/>
                </a:solidFill>
                <a:latin typeface="Courier" charset="0"/>
                <a:ea typeface="Courier" charset="0"/>
                <a:cs typeface="Courier" charset="0"/>
              </a:rPr>
              <a:t>track</a:t>
            </a:r>
            <a:r>
              <a:rPr lang="en-US" dirty="0">
                <a:solidFill>
                  <a:srgbClr val="A5A5A5"/>
                </a:solidFill>
              </a:rPr>
              <a:t/>
            </a:r>
            <a:br>
              <a:rPr lang="en-US" dirty="0">
                <a:solidFill>
                  <a:srgbClr val="A5A5A5"/>
                </a:solidFill>
              </a:rPr>
            </a:br>
            <a:r>
              <a:rPr lang="en-US" dirty="0" smtClean="0">
                <a:solidFill>
                  <a:srgbClr val="A5A5A5"/>
                </a:solidFill>
              </a:rPr>
              <a:t>Addis Ababa University, Ethiopia</a:t>
            </a:r>
            <a:r>
              <a:rPr lang="en-US" dirty="0">
                <a:solidFill>
                  <a:srgbClr val="A5A5A5"/>
                </a:solidFill>
              </a:rPr>
              <a:t/>
            </a:r>
            <a:br>
              <a:rPr lang="en-US" dirty="0">
                <a:solidFill>
                  <a:srgbClr val="A5A5A5"/>
                </a:solidFill>
              </a:rPr>
            </a:br>
            <a:r>
              <a:rPr lang="en-US" dirty="0">
                <a:solidFill>
                  <a:srgbClr val="A5A5A5"/>
                </a:solidFill>
              </a:rPr>
              <a:t>24–25 </a:t>
            </a:r>
            <a:r>
              <a:rPr lang="en-US" dirty="0" smtClean="0">
                <a:solidFill>
                  <a:srgbClr val="A5A5A5"/>
                </a:solidFill>
              </a:rPr>
              <a:t>&amp; 27–29 November 2017</a:t>
            </a:r>
          </a:p>
          <a:p>
            <a:pPr lvl="0" defTabSz="914400">
              <a:spcBef>
                <a:spcPts val="1000"/>
              </a:spcBef>
              <a:defRPr/>
            </a:pPr>
            <a:r>
              <a:rPr lang="en-US" dirty="0">
                <a:solidFill>
                  <a:srgbClr val="A5A5A5"/>
                </a:solidFill>
              </a:rPr>
              <a:t>http</a:t>
            </a:r>
            <a:r>
              <a:rPr lang="en-US" dirty="0" smtClean="0">
                <a:solidFill>
                  <a:srgbClr val="A5A5A5"/>
                </a:solidFill>
              </a:rPr>
              <a:t>://</a:t>
            </a:r>
            <a:r>
              <a:rPr lang="en-US" dirty="0" err="1" smtClean="0">
                <a:solidFill>
                  <a:srgbClr val="A5A5A5"/>
                </a:solidFill>
              </a:rPr>
              <a:t>geoweb.mit.edu</a:t>
            </a:r>
            <a:r>
              <a:rPr lang="en-US" dirty="0" smtClean="0">
                <a:solidFill>
                  <a:srgbClr val="A5A5A5"/>
                </a:solidFill>
              </a:rPr>
              <a:t>/</a:t>
            </a:r>
            <a:r>
              <a:rPr lang="en-US" dirty="0">
                <a:solidFill>
                  <a:srgbClr val="A5A5A5"/>
                </a:solidFill>
              </a:rPr>
              <a:t>~</a:t>
            </a:r>
            <a:r>
              <a:rPr lang="en-US" dirty="0" err="1" smtClean="0">
                <a:solidFill>
                  <a:srgbClr val="A5A5A5"/>
                </a:solidFill>
              </a:rPr>
              <a:t>floyd</a:t>
            </a:r>
            <a:r>
              <a:rPr lang="en-US" dirty="0" smtClean="0">
                <a:solidFill>
                  <a:srgbClr val="A5A5A5"/>
                </a:solidFill>
              </a:rPr>
              <a:t>/courses/gg/201711_AAU/</a:t>
            </a:r>
            <a:endParaRPr lang="en-US" dirty="0">
              <a:solidFill>
                <a:srgbClr val="A5A5A5"/>
              </a:solidFill>
            </a:endParaRP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r>
              <a:rPr lang="en-US" sz="1200" dirty="0" smtClean="0">
                <a:solidFill>
                  <a:srgbClr val="A5A5A5"/>
                </a:solidFill>
              </a:rPr>
              <a:t>)</a:t>
            </a:r>
            <a:endParaRPr lang="en-US" sz="2000" dirty="0">
              <a:solidFill>
                <a:srgbClr val="A5A5A5"/>
              </a:solidFill>
            </a:endParaRPr>
          </a:p>
        </p:txBody>
      </p:sp>
    </p:spTree>
    <p:extLst>
      <p:ext uri="{BB962C8B-B14F-4D97-AF65-F5344CB8AC3E}">
        <p14:creationId xmlns:p14="http://schemas.microsoft.com/office/powerpoint/2010/main" val="142797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Outline</a:t>
            </a:r>
            <a:endParaRPr lang="en-US" sz="3600" dirty="0"/>
          </a:p>
        </p:txBody>
      </p:sp>
      <p:sp>
        <p:nvSpPr>
          <p:cNvPr id="6" name="Content Placeholder 5"/>
          <p:cNvSpPr>
            <a:spLocks noGrp="1"/>
          </p:cNvSpPr>
          <p:nvPr>
            <p:ph idx="1"/>
          </p:nvPr>
        </p:nvSpPr>
        <p:spPr/>
        <p:txBody>
          <a:bodyPr/>
          <a:lstStyle/>
          <a:p>
            <a:r>
              <a:rPr lang="en-US" dirty="0"/>
              <a:t>Organizing/pre-processing</a:t>
            </a:r>
          </a:p>
          <a:p>
            <a:r>
              <a:rPr lang="en-US" dirty="0"/>
              <a:t>Part of </a:t>
            </a:r>
            <a:r>
              <a:rPr lang="en-US" dirty="0" err="1">
                <a:latin typeface="Courier" charset="0"/>
                <a:ea typeface="Courier" charset="0"/>
                <a:cs typeface="Courier" charset="0"/>
              </a:rPr>
              <a:t>sh_gamit</a:t>
            </a:r>
            <a:endParaRPr lang="en-US" dirty="0">
              <a:latin typeface="Courier" charset="0"/>
              <a:ea typeface="Courier" charset="0"/>
              <a:cs typeface="Courier" charset="0"/>
            </a:endParaRPr>
          </a:p>
          <a:p>
            <a:r>
              <a:rPr lang="en-US" dirty="0"/>
              <a:t>Evaluating results</a:t>
            </a:r>
          </a:p>
          <a:p>
            <a:r>
              <a:rPr lang="en-US" dirty="0" smtClean="0"/>
              <a:t>Visualization</a:t>
            </a:r>
            <a:endParaRPr lang="en-US" dirty="0"/>
          </a:p>
        </p:txBody>
      </p:sp>
      <p:sp>
        <p:nvSpPr>
          <p:cNvPr id="7" name="Date Placeholder 6"/>
          <p:cNvSpPr>
            <a:spLocks noGrp="1"/>
          </p:cNvSpPr>
          <p:nvPr>
            <p:ph type="dt" sz="half" idx="10"/>
          </p:nvPr>
        </p:nvSpPr>
        <p:spPr/>
        <p:txBody>
          <a:bodyPr/>
          <a:lstStyle/>
          <a:p>
            <a:r>
              <a:rPr lang="en-GB" smtClean="0"/>
              <a:t>2017/11/29</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1</a:t>
            </a:fld>
            <a:endParaRPr lang="en-US"/>
          </a:p>
        </p:txBody>
      </p:sp>
    </p:spTree>
    <p:extLst>
      <p:ext uri="{BB962C8B-B14F-4D97-AF65-F5344CB8AC3E}">
        <p14:creationId xmlns:p14="http://schemas.microsoft.com/office/powerpoint/2010/main" val="35718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 to scripts</a:t>
            </a:r>
            <a:endParaRPr lang="en-US" dirty="0"/>
          </a:p>
        </p:txBody>
      </p:sp>
      <p:sp>
        <p:nvSpPr>
          <p:cNvPr id="3" name="Content Placeholder 2"/>
          <p:cNvSpPr>
            <a:spLocks noGrp="1"/>
          </p:cNvSpPr>
          <p:nvPr>
            <p:ph idx="1"/>
          </p:nvPr>
        </p:nvSpPr>
        <p:spPr/>
        <p:txBody>
          <a:bodyPr>
            <a:normAutofit/>
          </a:bodyPr>
          <a:lstStyle/>
          <a:p>
            <a:r>
              <a:rPr lang="en-US" dirty="0" smtClean="0"/>
              <a:t>There are many scripts in the ~/gg/com directory and we recommend you look at all these scripts over time because they often contain useful guides as to how to do certain tasks</a:t>
            </a:r>
          </a:p>
          <a:p>
            <a:pPr lvl="1"/>
            <a:r>
              <a:rPr lang="en-US" dirty="0" smtClean="0"/>
              <a:t>Look at the programs used in the scripts because these show you the sequences and inputs needed for different tasks</a:t>
            </a:r>
          </a:p>
          <a:p>
            <a:pPr lvl="1"/>
            <a:r>
              <a:rPr lang="en-US" dirty="0" smtClean="0"/>
              <a:t>Scripting methods are useful when you want to automate tasks or allow easy re-generation of results to your own specifications</a:t>
            </a:r>
          </a:p>
          <a:p>
            <a:pPr lvl="1"/>
            <a:r>
              <a:rPr lang="en-US" dirty="0" smtClean="0"/>
              <a:t>Look for templates that show how different tasks can be accomplished</a:t>
            </a:r>
          </a:p>
          <a:p>
            <a:r>
              <a:rPr lang="en-US" dirty="0" smtClean="0"/>
              <a:t>~/gg/</a:t>
            </a:r>
            <a:r>
              <a:rPr lang="en-US" dirty="0" err="1" smtClean="0"/>
              <a:t>kf</a:t>
            </a:r>
            <a:r>
              <a:rPr lang="en-US" dirty="0" smtClean="0"/>
              <a:t>/</a:t>
            </a:r>
            <a:r>
              <a:rPr lang="en-US" dirty="0" err="1" smtClean="0"/>
              <a:t>utils</a:t>
            </a:r>
            <a:r>
              <a:rPr lang="en-US" dirty="0" smtClean="0"/>
              <a:t>/ and ~/gg/</a:t>
            </a:r>
            <a:r>
              <a:rPr lang="en-US" dirty="0" err="1" smtClean="0"/>
              <a:t>gamit</a:t>
            </a:r>
            <a:r>
              <a:rPr lang="en-US" dirty="0" smtClean="0"/>
              <a:t>/</a:t>
            </a:r>
            <a:r>
              <a:rPr lang="en-US" dirty="0" err="1" smtClean="0"/>
              <a:t>utils</a:t>
            </a:r>
            <a:r>
              <a:rPr lang="en-US" dirty="0" smtClean="0"/>
              <a:t>/ contain programs invoked by the scripts in ~/gg/com/ or run directly from a command line.</a:t>
            </a:r>
          </a:p>
          <a:p>
            <a:r>
              <a:rPr lang="en-US" dirty="0" smtClean="0"/>
              <a:t>Both the shell scripts and the utility programs are self-documenting, invoked by typing the name without any arguments</a:t>
            </a:r>
          </a:p>
          <a:p>
            <a:endParaRPr lang="en-US" dirty="0"/>
          </a:p>
        </p:txBody>
      </p:sp>
      <p:sp>
        <p:nvSpPr>
          <p:cNvPr id="7" name="Date Placeholder 6"/>
          <p:cNvSpPr>
            <a:spLocks noGrp="1"/>
          </p:cNvSpPr>
          <p:nvPr>
            <p:ph type="dt" sz="half" idx="10"/>
          </p:nvPr>
        </p:nvSpPr>
        <p:spPr/>
        <p:txBody>
          <a:bodyPr/>
          <a:lstStyle/>
          <a:p>
            <a:r>
              <a:rPr lang="en-GB" smtClean="0"/>
              <a:t>2017/11/29</a:t>
            </a:r>
            <a:endParaRPr lang="en-US"/>
          </a:p>
        </p:txBody>
      </p:sp>
      <p:sp>
        <p:nvSpPr>
          <p:cNvPr id="8" name="Footer Placeholder 7"/>
          <p:cNvSpPr>
            <a:spLocks noGrp="1"/>
          </p:cNvSpPr>
          <p:nvPr>
            <p:ph type="ftr" sz="quarter" idx="11"/>
          </p:nvPr>
        </p:nvSpPr>
        <p:spPr/>
        <p:txBody>
          <a:bodyPr/>
          <a:lstStyle/>
          <a:p>
            <a:r>
              <a:rPr lang="en-US" smtClean="0"/>
              <a:t>Utility programs and scripts</a:t>
            </a:r>
            <a:endParaRPr lang="en-US"/>
          </a:p>
        </p:txBody>
      </p:sp>
      <p:sp>
        <p:nvSpPr>
          <p:cNvPr id="9" name="Slide Number Placeholder 8"/>
          <p:cNvSpPr>
            <a:spLocks noGrp="1"/>
          </p:cNvSpPr>
          <p:nvPr>
            <p:ph type="sldNum" sz="quarter" idx="12"/>
          </p:nvPr>
        </p:nvSpPr>
        <p:spPr/>
        <p:txBody>
          <a:bodyPr/>
          <a:lstStyle/>
          <a:p>
            <a:fld id="{37D97B1B-8A45-BA41-B693-2A0016DA625F}" type="slidenum">
              <a:rPr lang="en-US" smtClean="0"/>
              <a:t>2</a:t>
            </a:fld>
            <a:endParaRPr lang="en-US"/>
          </a:p>
        </p:txBody>
      </p:sp>
    </p:spTree>
    <p:extLst>
      <p:ext uri="{BB962C8B-B14F-4D97-AF65-F5344CB8AC3E}">
        <p14:creationId xmlns:p14="http://schemas.microsoft.com/office/powerpoint/2010/main" val="75648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5363" name="Rectangle 3"/>
          <p:cNvSpPr>
            <a:spLocks noGrp="1" noChangeArrowheads="1"/>
          </p:cNvSpPr>
          <p:nvPr>
            <p:ph idx="1"/>
          </p:nvPr>
        </p:nvSpPr>
        <p:spPr/>
        <p:txBody>
          <a:bodyPr>
            <a:normAutofit lnSpcReduction="10000"/>
          </a:bodyPr>
          <a:lstStyle/>
          <a:p>
            <a:pPr marL="0" indent="0">
              <a:buNone/>
            </a:pPr>
            <a:r>
              <a:rPr lang="en-US" dirty="0" smtClean="0"/>
              <a:t>Organization/Pre-processing</a:t>
            </a:r>
          </a:p>
          <a:p>
            <a:r>
              <a:rPr lang="en-US" dirty="0" err="1" smtClean="0">
                <a:latin typeface="Courier" charset="0"/>
                <a:ea typeface="Courier" charset="0"/>
                <a:cs typeface="Courier" charset="0"/>
              </a:rPr>
              <a:t>sh_get_times</a:t>
            </a:r>
            <a:r>
              <a:rPr lang="en-US" dirty="0" smtClean="0"/>
              <a:t>: List start/stop times for all RINEX files</a:t>
            </a:r>
          </a:p>
          <a:p>
            <a:r>
              <a:rPr lang="en-US" dirty="0" err="1" smtClean="0">
                <a:latin typeface="Courier" charset="0"/>
                <a:ea typeface="Courier" charset="0"/>
                <a:cs typeface="Courier" charset="0"/>
              </a:rPr>
              <a:t>sh_upd_stnfo</a:t>
            </a:r>
            <a:r>
              <a:rPr lang="en-US" dirty="0" smtClean="0"/>
              <a:t>: Add entries to </a:t>
            </a:r>
            <a:r>
              <a:rPr lang="en-US" dirty="0" err="1" smtClean="0"/>
              <a:t>station.info</a:t>
            </a:r>
            <a:r>
              <a:rPr lang="en-US" dirty="0" smtClean="0"/>
              <a:t> from RINEX headers</a:t>
            </a:r>
          </a:p>
          <a:p>
            <a:r>
              <a:rPr lang="en-US" dirty="0" err="1" smtClean="0">
                <a:latin typeface="Courier" charset="0"/>
                <a:ea typeface="Courier" charset="0"/>
                <a:cs typeface="Courier" charset="0"/>
              </a:rPr>
              <a:t>doy</a:t>
            </a:r>
            <a:r>
              <a:rPr lang="en-US" dirty="0" smtClean="0"/>
              <a:t>: Convert between DOY, YYMMDD, JD, MJD, GPSW</a:t>
            </a:r>
          </a:p>
          <a:p>
            <a:r>
              <a:rPr lang="en-US" dirty="0" err="1" smtClean="0">
                <a:latin typeface="Courier" charset="0"/>
                <a:ea typeface="Courier" charset="0"/>
                <a:cs typeface="Courier" charset="0"/>
              </a:rPr>
              <a:t>convertc</a:t>
            </a:r>
            <a:r>
              <a:rPr lang="en-US" dirty="0" smtClean="0"/>
              <a:t>: Transform coordinates (</a:t>
            </a:r>
            <a:r>
              <a:rPr lang="en-US" dirty="0"/>
              <a:t>C</a:t>
            </a:r>
            <a:r>
              <a:rPr lang="en-US" dirty="0" smtClean="0"/>
              <a:t>artesian/geodetic/spherical)</a:t>
            </a:r>
          </a:p>
          <a:p>
            <a:r>
              <a:rPr lang="en-US" dirty="0" err="1" smtClean="0">
                <a:latin typeface="Courier" charset="0"/>
                <a:ea typeface="Courier" charset="0"/>
                <a:cs typeface="Courier" charset="0"/>
              </a:rPr>
              <a:t>glist</a:t>
            </a:r>
            <a:r>
              <a:rPr lang="en-US" dirty="0" smtClean="0"/>
              <a:t>: List sites for h-files in </a:t>
            </a:r>
            <a:r>
              <a:rPr lang="en-US" dirty="0" err="1" smtClean="0"/>
              <a:t>gdl</a:t>
            </a:r>
            <a:r>
              <a:rPr lang="en-US" dirty="0" smtClean="0"/>
              <a:t>-file</a:t>
            </a:r>
            <a:r>
              <a:rPr lang="en-US" dirty="0"/>
              <a:t>,</a:t>
            </a:r>
            <a:r>
              <a:rPr lang="en-US" dirty="0" smtClean="0"/>
              <a:t> check coordinates</a:t>
            </a:r>
            <a:r>
              <a:rPr lang="en-US" dirty="0"/>
              <a:t> </a:t>
            </a:r>
            <a:r>
              <a:rPr lang="en-US" dirty="0" smtClean="0"/>
              <a:t>and models</a:t>
            </a:r>
          </a:p>
          <a:p>
            <a:r>
              <a:rPr lang="en-US" dirty="0" err="1" smtClean="0">
                <a:latin typeface="Courier" charset="0"/>
                <a:ea typeface="Courier" charset="0"/>
                <a:cs typeface="Courier" charset="0"/>
              </a:rPr>
              <a:t>cortran</a:t>
            </a:r>
            <a:r>
              <a:rPr lang="en-US" dirty="0" smtClean="0"/>
              <a:t>/</a:t>
            </a:r>
            <a:r>
              <a:rPr lang="en-US" dirty="0" err="1" smtClean="0">
                <a:latin typeface="Courier" charset="0"/>
                <a:ea typeface="Courier" charset="0"/>
                <a:cs typeface="Courier" charset="0"/>
              </a:rPr>
              <a:t>convertc</a:t>
            </a:r>
            <a:r>
              <a:rPr lang="en-US" dirty="0" smtClean="0"/>
              <a:t>: Translate coordinate types and file formats </a:t>
            </a:r>
          </a:p>
          <a:p>
            <a:r>
              <a:rPr lang="en-US" dirty="0" err="1" smtClean="0">
                <a:latin typeface="Courier" charset="0"/>
                <a:ea typeface="Courier" charset="0"/>
                <a:cs typeface="Courier" charset="0"/>
              </a:rPr>
              <a:t>corcom</a:t>
            </a:r>
            <a:r>
              <a:rPr lang="en-US" dirty="0" smtClean="0"/>
              <a:t>: Rotate an </a:t>
            </a:r>
            <a:r>
              <a:rPr lang="en-US" dirty="0" err="1" smtClean="0"/>
              <a:t>apr</a:t>
            </a:r>
            <a:r>
              <a:rPr lang="en-US" dirty="0"/>
              <a:t>-</a:t>
            </a:r>
            <a:r>
              <a:rPr lang="en-US" dirty="0" smtClean="0"/>
              <a:t>file to a different plate frame</a:t>
            </a:r>
          </a:p>
          <a:p>
            <a:r>
              <a:rPr lang="en-US" dirty="0" err="1" smtClean="0">
                <a:latin typeface="Courier" charset="0"/>
                <a:ea typeface="Courier" charset="0"/>
                <a:cs typeface="Courier" charset="0"/>
              </a:rPr>
              <a:t>unify_apr</a:t>
            </a:r>
            <a:r>
              <a:rPr lang="en-US" dirty="0" smtClean="0"/>
              <a:t>: Set equal velocities/coordinates for </a:t>
            </a:r>
            <a:r>
              <a:rPr lang="en-US" dirty="0" err="1" smtClean="0">
                <a:latin typeface="Courier" charset="0"/>
                <a:ea typeface="Courier" charset="0"/>
                <a:cs typeface="Courier" charset="0"/>
              </a:rPr>
              <a:t>glorg</a:t>
            </a:r>
            <a:r>
              <a:rPr lang="en-US" dirty="0" smtClean="0"/>
              <a:t> equates</a:t>
            </a:r>
          </a:p>
          <a:p>
            <a:r>
              <a:rPr lang="en-US" dirty="0" smtClean="0">
                <a:latin typeface="Courier" charset="0"/>
                <a:ea typeface="Courier" charset="0"/>
                <a:cs typeface="Courier" charset="0"/>
              </a:rPr>
              <a:t>glist2cmd</a:t>
            </a:r>
            <a:r>
              <a:rPr lang="en-US" dirty="0" smtClean="0"/>
              <a:t>: Create a “</a:t>
            </a:r>
            <a:r>
              <a:rPr lang="en-US" dirty="0" err="1" smtClean="0"/>
              <a:t>use_site</a:t>
            </a:r>
            <a:r>
              <a:rPr lang="en-US" dirty="0" smtClean="0"/>
              <a:t>” list from a </a:t>
            </a:r>
            <a:r>
              <a:rPr lang="en-US" dirty="0" err="1" smtClean="0">
                <a:latin typeface="Courier" charset="0"/>
                <a:ea typeface="Courier" charset="0"/>
                <a:cs typeface="Courier" charset="0"/>
              </a:rPr>
              <a:t>glist</a:t>
            </a:r>
            <a:r>
              <a:rPr lang="en-US" dirty="0" smtClean="0"/>
              <a:t> summary file</a:t>
            </a:r>
          </a:p>
          <a:p>
            <a:r>
              <a:rPr lang="en-US" dirty="0" smtClean="0">
                <a:latin typeface="Courier" charset="0"/>
                <a:ea typeface="Courier" charset="0"/>
                <a:cs typeface="Courier" charset="0"/>
              </a:rPr>
              <a:t>vel2stab</a:t>
            </a:r>
            <a:r>
              <a:rPr lang="en-US" dirty="0" smtClean="0"/>
              <a:t>: Create a “</a:t>
            </a:r>
            <a:r>
              <a:rPr lang="en-US" dirty="0" err="1" smtClean="0"/>
              <a:t>stab_site</a:t>
            </a:r>
            <a:r>
              <a:rPr lang="en-US" dirty="0" smtClean="0"/>
              <a:t>” list from a velocity org-file</a:t>
            </a:r>
          </a:p>
          <a:p>
            <a:r>
              <a:rPr lang="en-US" dirty="0" smtClean="0">
                <a:latin typeface="Courier" charset="0"/>
                <a:ea typeface="Courier" charset="0"/>
                <a:cs typeface="Courier" charset="0"/>
              </a:rPr>
              <a:t>sh_dos2unix</a:t>
            </a:r>
            <a:r>
              <a:rPr lang="en-US" dirty="0" smtClean="0"/>
              <a:t>: Remove the extra CR from each line of a file</a:t>
            </a:r>
          </a:p>
          <a:p>
            <a:endParaRPr lang="en-US" dirty="0"/>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3</a:t>
            </a:fld>
            <a:endParaRPr lang="en-US"/>
          </a:p>
        </p:txBody>
      </p:sp>
    </p:spTree>
    <p:extLst>
      <p:ext uri="{BB962C8B-B14F-4D97-AF65-F5344CB8AC3E}">
        <p14:creationId xmlns:p14="http://schemas.microsoft.com/office/powerpoint/2010/main" val="44334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6387" name="Rectangle 3"/>
          <p:cNvSpPr>
            <a:spLocks noGrp="1" noChangeArrowheads="1"/>
          </p:cNvSpPr>
          <p:nvPr>
            <p:ph idx="1"/>
          </p:nvPr>
        </p:nvSpPr>
        <p:spPr/>
        <p:txBody>
          <a:bodyPr>
            <a:normAutofit lnSpcReduction="10000"/>
          </a:bodyPr>
          <a:lstStyle/>
          <a:p>
            <a:pPr marL="0" indent="0">
              <a:buNone/>
            </a:pPr>
            <a:r>
              <a:rPr lang="en-US" dirty="0" smtClean="0"/>
              <a:t>Scripts used by </a:t>
            </a:r>
            <a:r>
              <a:rPr lang="en-US" dirty="0" err="1" smtClean="0">
                <a:latin typeface="Courier" charset="0"/>
                <a:ea typeface="Courier" charset="0"/>
                <a:cs typeface="Courier" charset="0"/>
              </a:rPr>
              <a:t>sh_gamit</a:t>
            </a:r>
            <a:r>
              <a:rPr lang="en-US" dirty="0" smtClean="0"/>
              <a:t> but also useful as stand-alone</a:t>
            </a:r>
          </a:p>
          <a:p>
            <a:r>
              <a:rPr lang="en-US" dirty="0" err="1" smtClean="0">
                <a:latin typeface="Courier" charset="0"/>
                <a:ea typeface="Courier" charset="0"/>
                <a:cs typeface="Courier" charset="0"/>
              </a:rPr>
              <a:t>sh_get_rinex</a:t>
            </a:r>
            <a:r>
              <a:rPr lang="en-US" dirty="0" smtClean="0"/>
              <a:t>: ftp a RINEX “o” file from remote archives (see </a:t>
            </a:r>
            <a:r>
              <a:rPr lang="en-US" dirty="0" err="1" smtClean="0"/>
              <a:t>ftp_info</a:t>
            </a:r>
            <a:r>
              <a:rPr lang="en-US" dirty="0" smtClean="0"/>
              <a:t>)</a:t>
            </a:r>
          </a:p>
          <a:p>
            <a:r>
              <a:rPr lang="en-US" dirty="0" smtClean="0">
                <a:latin typeface="Courier" charset="0"/>
                <a:ea typeface="Courier" charset="0"/>
                <a:cs typeface="Courier" charset="0"/>
              </a:rPr>
              <a:t>sh_crx2rnx</a:t>
            </a:r>
            <a:r>
              <a:rPr lang="en-US" dirty="0" smtClean="0"/>
              <a:t>: convert to/from RINEX/</a:t>
            </a:r>
            <a:r>
              <a:rPr lang="en-US" dirty="0" err="1" smtClean="0"/>
              <a:t>Hatanaka</a:t>
            </a:r>
            <a:r>
              <a:rPr lang="en-US" dirty="0" smtClean="0"/>
              <a:t> </a:t>
            </a:r>
          </a:p>
          <a:p>
            <a:r>
              <a:rPr lang="en-US" dirty="0" err="1" smtClean="0">
                <a:latin typeface="Courier" charset="0"/>
                <a:ea typeface="Courier" charset="0"/>
                <a:cs typeface="Courier" charset="0"/>
              </a:rPr>
              <a:t>sh_get_nav</a:t>
            </a:r>
            <a:r>
              <a:rPr lang="en-US" dirty="0" smtClean="0"/>
              <a:t>: ftp a RINEX “n” file from remote archives</a:t>
            </a:r>
          </a:p>
          <a:p>
            <a:r>
              <a:rPr lang="en-US" dirty="0" err="1" smtClean="0">
                <a:latin typeface="Courier" charset="0"/>
                <a:ea typeface="Courier" charset="0"/>
                <a:cs typeface="Courier" charset="0"/>
              </a:rPr>
              <a:t>sh_get_met</a:t>
            </a:r>
            <a:r>
              <a:rPr lang="en-US" dirty="0" smtClean="0"/>
              <a:t>: ftp a RINEX “m” file from remote archives</a:t>
            </a:r>
          </a:p>
          <a:p>
            <a:r>
              <a:rPr lang="en-US" dirty="0" err="1">
                <a:latin typeface="Courier" charset="0"/>
                <a:ea typeface="Courier" charset="0"/>
                <a:cs typeface="Courier" charset="0"/>
              </a:rPr>
              <a:t>s</a:t>
            </a:r>
            <a:r>
              <a:rPr lang="en-US" dirty="0" err="1" smtClean="0">
                <a:latin typeface="Courier" charset="0"/>
                <a:ea typeface="Courier" charset="0"/>
                <a:cs typeface="Courier" charset="0"/>
              </a:rPr>
              <a:t>h_get_ionex</a:t>
            </a:r>
            <a:r>
              <a:rPr lang="en-US" dirty="0" smtClean="0"/>
              <a:t>: ftp a RINEX “</a:t>
            </a:r>
            <a:r>
              <a:rPr lang="en-US" dirty="0" err="1" smtClean="0"/>
              <a:t>i</a:t>
            </a:r>
            <a:r>
              <a:rPr lang="en-US" dirty="0" smtClean="0"/>
              <a:t>” (IONEX) file</a:t>
            </a:r>
          </a:p>
          <a:p>
            <a:r>
              <a:rPr lang="en-US" dirty="0" err="1" smtClean="0">
                <a:latin typeface="Courier" charset="0"/>
                <a:ea typeface="Courier" charset="0"/>
                <a:cs typeface="Courier" charset="0"/>
              </a:rPr>
              <a:t>sh_get_hfiles</a:t>
            </a:r>
            <a:r>
              <a:rPr lang="en-US" dirty="0" smtClean="0"/>
              <a:t>: ftp h-files from MIT/SOPAC</a:t>
            </a:r>
          </a:p>
          <a:p>
            <a:r>
              <a:rPr lang="en-US" dirty="0" err="1" smtClean="0">
                <a:latin typeface="Courier" charset="0"/>
                <a:ea typeface="Courier" charset="0"/>
                <a:cs typeface="Courier" charset="0"/>
              </a:rPr>
              <a:t>sh_update_eop</a:t>
            </a:r>
            <a:r>
              <a:rPr lang="en-US" dirty="0" smtClean="0"/>
              <a:t>: ftp an EOP file from IERS, create </a:t>
            </a:r>
            <a:r>
              <a:rPr lang="en-US" dirty="0" err="1" smtClean="0"/>
              <a:t>pmu</a:t>
            </a:r>
            <a:r>
              <a:rPr lang="en-US" dirty="0" smtClean="0"/>
              <a:t>, ut1., </a:t>
            </a:r>
            <a:r>
              <a:rPr lang="en-US" dirty="0" err="1" smtClean="0"/>
              <a:t>wob</a:t>
            </a:r>
            <a:r>
              <a:rPr lang="en-US" dirty="0" smtClean="0"/>
              <a:t>.</a:t>
            </a:r>
          </a:p>
          <a:p>
            <a:r>
              <a:rPr lang="en-US" dirty="0" err="1" smtClean="0">
                <a:latin typeface="Courier" charset="0"/>
                <a:ea typeface="Courier" charset="0"/>
                <a:cs typeface="Courier" charset="0"/>
              </a:rPr>
              <a:t>sh_get_orbits</a:t>
            </a:r>
            <a:r>
              <a:rPr lang="en-US" dirty="0" smtClean="0"/>
              <a:t>: ftp a g-file or SP3 file from remote archives</a:t>
            </a:r>
          </a:p>
          <a:p>
            <a:r>
              <a:rPr lang="en-US" dirty="0" smtClean="0">
                <a:latin typeface="Courier" charset="0"/>
                <a:ea typeface="Courier" charset="0"/>
                <a:cs typeface="Courier" charset="0"/>
              </a:rPr>
              <a:t>sh_sp3fit</a:t>
            </a:r>
            <a:r>
              <a:rPr lang="en-US" dirty="0" smtClean="0"/>
              <a:t>: create a g- or t-file from an SP3 file (1–3 days)</a:t>
            </a:r>
          </a:p>
          <a:p>
            <a:pPr lvl="1"/>
            <a:r>
              <a:rPr lang="en-US" dirty="0" smtClean="0"/>
              <a:t>Called by </a:t>
            </a:r>
            <a:r>
              <a:rPr lang="en-US" dirty="0" err="1" smtClean="0">
                <a:latin typeface="Courier" charset="0"/>
                <a:ea typeface="Courier" charset="0"/>
                <a:cs typeface="Courier" charset="0"/>
              </a:rPr>
              <a:t>sh_get_orbits</a:t>
            </a:r>
            <a:endParaRPr lang="en-US" dirty="0" smtClean="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4</a:t>
            </a:fld>
            <a:endParaRPr lang="en-US"/>
          </a:p>
        </p:txBody>
      </p:sp>
    </p:spTree>
    <p:extLst>
      <p:ext uri="{BB962C8B-B14F-4D97-AF65-F5344CB8AC3E}">
        <p14:creationId xmlns:p14="http://schemas.microsoft.com/office/powerpoint/2010/main" val="287578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dirty="0" smtClean="0"/>
              <a:t>GAMIT/GLOBK utilities</a:t>
            </a:r>
            <a:endParaRPr lang="en-US" dirty="0"/>
          </a:p>
        </p:txBody>
      </p:sp>
      <p:sp>
        <p:nvSpPr>
          <p:cNvPr id="17411" name="Rectangle 3"/>
          <p:cNvSpPr>
            <a:spLocks noGrp="1" noChangeArrowheads="1"/>
          </p:cNvSpPr>
          <p:nvPr>
            <p:ph idx="1"/>
          </p:nvPr>
        </p:nvSpPr>
        <p:spPr/>
        <p:txBody>
          <a:bodyPr>
            <a:normAutofit fontScale="85000" lnSpcReduction="20000"/>
          </a:bodyPr>
          <a:lstStyle/>
          <a:p>
            <a:pPr marL="0" indent="0">
              <a:buNone/>
            </a:pPr>
            <a:r>
              <a:rPr lang="en-US" dirty="0" smtClean="0"/>
              <a:t>Evaluating results</a:t>
            </a:r>
          </a:p>
          <a:p>
            <a:r>
              <a:rPr lang="en-US" dirty="0" err="1" smtClean="0">
                <a:latin typeface="Courier" charset="0"/>
                <a:ea typeface="Courier" charset="0"/>
                <a:cs typeface="Courier" charset="0"/>
              </a:rPr>
              <a:t>sh_oneway</a:t>
            </a:r>
            <a:r>
              <a:rPr lang="en-US" dirty="0" smtClean="0"/>
              <a:t>: Plot phase residuals (sky map; vs elevation) [GMT]</a:t>
            </a:r>
          </a:p>
          <a:p>
            <a:r>
              <a:rPr lang="en-US" dirty="0" err="1" smtClean="0">
                <a:latin typeface="Courier" charset="0"/>
                <a:ea typeface="Courier" charset="0"/>
                <a:cs typeface="Courier" charset="0"/>
              </a:rPr>
              <a:t>sh_plotelmean</a:t>
            </a:r>
            <a:r>
              <a:rPr lang="en-US" dirty="0" smtClean="0"/>
              <a:t>: Elevation angles average residuals plots [GMT]</a:t>
            </a:r>
          </a:p>
          <a:p>
            <a:r>
              <a:rPr lang="en-US" dirty="0" err="1" smtClean="0">
                <a:latin typeface="Courier" charset="0"/>
                <a:ea typeface="Courier" charset="0"/>
                <a:cs typeface="Courier" charset="0"/>
              </a:rPr>
              <a:t>cview</a:t>
            </a:r>
            <a:r>
              <a:rPr lang="en-US" dirty="0" smtClean="0"/>
              <a:t>: Display and manipulate phase residuals [X-windows]</a:t>
            </a:r>
          </a:p>
          <a:p>
            <a:r>
              <a:rPr lang="en-US" dirty="0" err="1" smtClean="0">
                <a:latin typeface="Courier" charset="0"/>
                <a:ea typeface="Courier" charset="0"/>
                <a:cs typeface="Courier" charset="0"/>
              </a:rPr>
              <a:t>sh_plot_pos</a:t>
            </a:r>
            <a:r>
              <a:rPr lang="en-US" dirty="0" smtClean="0"/>
              <a:t>: Plot coordinate times series  [GMT]</a:t>
            </a:r>
          </a:p>
          <a:p>
            <a:r>
              <a:rPr lang="en-US" dirty="0" err="1" smtClean="0">
                <a:latin typeface="Courier" charset="0"/>
                <a:ea typeface="Courier" charset="0"/>
                <a:cs typeface="Courier" charset="0"/>
              </a:rPr>
              <a:t>sh_tshist</a:t>
            </a:r>
            <a:r>
              <a:rPr lang="en-US" dirty="0" smtClean="0"/>
              <a:t>: Plot histogram of time-series statistics [GMT]</a:t>
            </a:r>
          </a:p>
          <a:p>
            <a:r>
              <a:rPr lang="en-US" dirty="0" err="1" smtClean="0">
                <a:latin typeface="Courier" charset="0"/>
                <a:ea typeface="Courier" charset="0"/>
                <a:cs typeface="Courier" charset="0"/>
              </a:rPr>
              <a:t>tsview</a:t>
            </a:r>
            <a:r>
              <a:rPr lang="en-US" dirty="0" smtClean="0"/>
              <a:t>: Display and manipulate coordinate time series [MATLAB]</a:t>
            </a:r>
          </a:p>
          <a:p>
            <a:r>
              <a:rPr lang="en-US" dirty="0" err="1" smtClean="0">
                <a:latin typeface="Courier" charset="0"/>
                <a:ea typeface="Courier" charset="0"/>
                <a:cs typeface="Courier" charset="0"/>
              </a:rPr>
              <a:t>sh_plotvel</a:t>
            </a:r>
            <a:r>
              <a:rPr lang="en-US" dirty="0" smtClean="0"/>
              <a:t>: Plot velocity maps [GMT]</a:t>
            </a:r>
          </a:p>
          <a:p>
            <a:r>
              <a:rPr lang="en-US" dirty="0" err="1" smtClean="0">
                <a:latin typeface="Courier" charset="0"/>
                <a:ea typeface="Courier" charset="0"/>
                <a:cs typeface="Courier" charset="0"/>
              </a:rPr>
              <a:t>sh_map_elements</a:t>
            </a:r>
            <a:r>
              <a:rPr lang="en-US" dirty="0" smtClean="0"/>
              <a:t>, </a:t>
            </a:r>
            <a:r>
              <a:rPr lang="en-US" dirty="0" err="1" smtClean="0">
                <a:latin typeface="Courier" charset="0"/>
                <a:ea typeface="Courier" charset="0"/>
                <a:cs typeface="Courier" charset="0"/>
              </a:rPr>
              <a:t>sh_map_calif</a:t>
            </a:r>
            <a:r>
              <a:rPr lang="en-US" dirty="0" smtClean="0"/>
              <a:t>, </a:t>
            </a:r>
            <a:r>
              <a:rPr lang="en-US" dirty="0" err="1" smtClean="0">
                <a:latin typeface="Courier" charset="0"/>
                <a:ea typeface="Courier" charset="0"/>
                <a:cs typeface="Courier" charset="0"/>
              </a:rPr>
              <a:t>sh_map_balkans</a:t>
            </a:r>
            <a:r>
              <a:rPr lang="en-US" dirty="0" smtClean="0"/>
              <a:t>, etc. [GMT]</a:t>
            </a:r>
          </a:p>
          <a:p>
            <a:r>
              <a:rPr lang="en-US" dirty="0" err="1" smtClean="0">
                <a:latin typeface="Courier" charset="0"/>
                <a:ea typeface="Courier" charset="0"/>
                <a:cs typeface="Courier" charset="0"/>
              </a:rPr>
              <a:t>velview</a:t>
            </a:r>
            <a:r>
              <a:rPr lang="en-US" dirty="0" smtClean="0"/>
              <a:t>: Display and manipulate velocity maps [MATLAB]</a:t>
            </a:r>
          </a:p>
          <a:p>
            <a:r>
              <a:rPr lang="en-US" dirty="0" err="1" smtClean="0">
                <a:latin typeface="Courier" charset="0"/>
                <a:ea typeface="Courier" charset="0"/>
                <a:cs typeface="Courier" charset="0"/>
              </a:rPr>
              <a:t>sh_velhist</a:t>
            </a:r>
            <a:r>
              <a:rPr lang="en-US" dirty="0" smtClean="0"/>
              <a:t>: Plot histogram of velocity statistics</a:t>
            </a:r>
          </a:p>
          <a:p>
            <a:r>
              <a:rPr lang="en-US" dirty="0" smtClean="0">
                <a:latin typeface="Courier" charset="0"/>
                <a:ea typeface="Courier" charset="0"/>
                <a:cs typeface="Courier" charset="0"/>
              </a:rPr>
              <a:t>sh_org2vel</a:t>
            </a:r>
            <a:r>
              <a:rPr lang="en-US" dirty="0" smtClean="0"/>
              <a:t>: Extract plate-referenced velocities from </a:t>
            </a:r>
            <a:r>
              <a:rPr lang="en-US" dirty="0" err="1" smtClean="0">
                <a:latin typeface="Courier" charset="0"/>
                <a:ea typeface="Courier" charset="0"/>
                <a:cs typeface="Courier" charset="0"/>
              </a:rPr>
              <a:t>glorg</a:t>
            </a:r>
            <a:r>
              <a:rPr lang="en-US" dirty="0" smtClean="0"/>
              <a:t> print file</a:t>
            </a:r>
          </a:p>
          <a:p>
            <a:r>
              <a:rPr lang="en-US" dirty="0" err="1" smtClean="0">
                <a:latin typeface="Courier" charset="0"/>
                <a:ea typeface="Courier" charset="0"/>
                <a:cs typeface="Courier" charset="0"/>
              </a:rPr>
              <a:t>tscon</a:t>
            </a:r>
            <a:r>
              <a:rPr lang="en-US" dirty="0" smtClean="0"/>
              <a:t>: Rotate “.</a:t>
            </a:r>
            <a:r>
              <a:rPr lang="en-US" dirty="0" err="1" smtClean="0"/>
              <a:t>pos</a:t>
            </a:r>
            <a:r>
              <a:rPr lang="en-US" dirty="0" smtClean="0"/>
              <a:t>”-files into new reference frame rather than rerun </a:t>
            </a:r>
            <a:r>
              <a:rPr lang="en-US" dirty="0" err="1" smtClean="0">
                <a:latin typeface="Courier" charset="0"/>
                <a:ea typeface="Courier" charset="0"/>
                <a:cs typeface="Courier" charset="0"/>
              </a:rPr>
              <a:t>glred</a:t>
            </a:r>
            <a:r>
              <a:rPr lang="en-US" dirty="0" smtClean="0"/>
              <a:t>/</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r>
              <a:rPr lang="en-US" dirty="0" err="1" smtClean="0">
                <a:latin typeface="Courier" charset="0"/>
                <a:ea typeface="Courier" charset="0"/>
                <a:cs typeface="Courier" charset="0"/>
              </a:rPr>
              <a:t>velrot</a:t>
            </a:r>
            <a:r>
              <a:rPr lang="en-US" dirty="0" smtClean="0"/>
              <a:t>: Combine velocity fields from different analyses</a:t>
            </a:r>
          </a:p>
          <a:p>
            <a:endParaRPr lang="en-US" dirty="0"/>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5</a:t>
            </a:fld>
            <a:endParaRPr lang="en-US"/>
          </a:p>
        </p:txBody>
      </p:sp>
    </p:spTree>
    <p:extLst>
      <p:ext uri="{BB962C8B-B14F-4D97-AF65-F5344CB8AC3E}">
        <p14:creationId xmlns:p14="http://schemas.microsoft.com/office/powerpoint/2010/main" val="382320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t</a:t>
            </a:r>
            <a:r>
              <a:rPr lang="en-US" dirty="0" err="1" smtClean="0"/>
              <a:t>scon</a:t>
            </a:r>
            <a:r>
              <a:rPr lang="en-US" dirty="0" smtClean="0"/>
              <a:t> to redefine reference frame</a:t>
            </a:r>
            <a:endParaRPr lang="en-US" dirty="0"/>
          </a:p>
        </p:txBody>
      </p:sp>
      <p:sp>
        <p:nvSpPr>
          <p:cNvPr id="3" name="Content Placeholder 2"/>
          <p:cNvSpPr>
            <a:spLocks noGrp="1"/>
          </p:cNvSpPr>
          <p:nvPr>
            <p:ph idx="1"/>
          </p:nvPr>
        </p:nvSpPr>
        <p:spPr/>
        <p:txBody>
          <a:bodyPr>
            <a:normAutofit/>
          </a:bodyPr>
          <a:lstStyle/>
          <a:p>
            <a:r>
              <a:rPr lang="en-US" dirty="0" err="1" smtClean="0"/>
              <a:t>apr</a:t>
            </a:r>
            <a:r>
              <a:rPr lang="en-US" dirty="0" smtClean="0"/>
              <a:t>-file for your chosen reference frame may be specified in </a:t>
            </a:r>
            <a:r>
              <a:rPr lang="en-US" dirty="0" err="1" smtClean="0">
                <a:latin typeface="Courier" charset="0"/>
                <a:ea typeface="Courier" charset="0"/>
                <a:cs typeface="Courier" charset="0"/>
              </a:rPr>
              <a:t>glorg</a:t>
            </a:r>
            <a:r>
              <a:rPr lang="en-US" dirty="0" smtClean="0"/>
              <a:t> command file</a:t>
            </a:r>
          </a:p>
          <a:p>
            <a:r>
              <a:rPr lang="en-US" dirty="0" smtClean="0"/>
              <a:t>But if we want to put time series in different reference frames without rerunning </a:t>
            </a:r>
            <a:r>
              <a:rPr lang="en-US" dirty="0" err="1" smtClean="0">
                <a:latin typeface="Courier" charset="0"/>
                <a:ea typeface="Courier" charset="0"/>
                <a:cs typeface="Courier" charset="0"/>
              </a:rPr>
              <a:t>glred</a:t>
            </a:r>
            <a:r>
              <a:rPr lang="en-US" dirty="0" smtClean="0"/>
              <a:t>, we can use </a:t>
            </a:r>
            <a:r>
              <a:rPr lang="en-US" dirty="0" err="1" smtClean="0">
                <a:latin typeface="Courier" charset="0"/>
                <a:ea typeface="Courier" charset="0"/>
                <a:cs typeface="Courier" charset="0"/>
              </a:rPr>
              <a:t>tscon</a:t>
            </a:r>
            <a:endParaRPr lang="en-US" dirty="0" smtClean="0">
              <a:latin typeface="Courier" charset="0"/>
              <a:ea typeface="Courier" charset="0"/>
              <a:cs typeface="Courier" charset="0"/>
            </a:endParaRPr>
          </a:p>
          <a:p>
            <a:r>
              <a:rPr lang="en-US" dirty="0" err="1">
                <a:latin typeface="Courier" charset="0"/>
                <a:ea typeface="Courier" charset="0"/>
                <a:cs typeface="Courier" charset="0"/>
              </a:rPr>
              <a:t>t</a:t>
            </a:r>
            <a:r>
              <a:rPr lang="en-US" dirty="0" err="1" smtClean="0">
                <a:latin typeface="Courier" charset="0"/>
                <a:ea typeface="Courier" charset="0"/>
                <a:cs typeface="Courier" charset="0"/>
              </a:rPr>
              <a:t>scon</a:t>
            </a:r>
            <a:r>
              <a:rPr lang="en-US" dirty="0" smtClean="0"/>
              <a:t> works in much the same way as </a:t>
            </a:r>
            <a:r>
              <a:rPr lang="en-US" dirty="0" err="1" smtClean="0">
                <a:latin typeface="Courier" charset="0"/>
                <a:ea typeface="Courier" charset="0"/>
                <a:cs typeface="Courier" charset="0"/>
              </a:rPr>
              <a:t>glorg</a:t>
            </a:r>
            <a:r>
              <a:rPr lang="en-US" dirty="0" smtClean="0"/>
              <a:t> and has a command file that uses a few </a:t>
            </a:r>
            <a:r>
              <a:rPr lang="en-US" dirty="0" err="1" smtClean="0">
                <a:latin typeface="Courier" charset="0"/>
                <a:ea typeface="Courier" charset="0"/>
                <a:cs typeface="Courier" charset="0"/>
              </a:rPr>
              <a:t>globk</a:t>
            </a:r>
            <a:r>
              <a:rPr lang="en-US" dirty="0" smtClean="0"/>
              <a:t>/</a:t>
            </a:r>
            <a:r>
              <a:rPr lang="en-US" dirty="0" err="1" smtClean="0">
                <a:latin typeface="Courier" charset="0"/>
                <a:ea typeface="Courier" charset="0"/>
                <a:cs typeface="Courier" charset="0"/>
              </a:rPr>
              <a:t>glorg</a:t>
            </a:r>
            <a:r>
              <a:rPr lang="en-US" dirty="0" smtClean="0"/>
              <a:t> options</a:t>
            </a:r>
          </a:p>
          <a:p>
            <a:pPr lvl="1"/>
            <a:r>
              <a:rPr lang="en-US" dirty="0" err="1">
                <a:latin typeface="Courier" charset="0"/>
                <a:ea typeface="Courier" charset="0"/>
                <a:cs typeface="Courier" charset="0"/>
              </a:rPr>
              <a:t>t</a:t>
            </a:r>
            <a:r>
              <a:rPr lang="en-US" dirty="0" err="1" smtClean="0">
                <a:latin typeface="Courier" charset="0"/>
                <a:ea typeface="Courier" charset="0"/>
                <a:cs typeface="Courier" charset="0"/>
              </a:rPr>
              <a:t>scon</a:t>
            </a:r>
            <a:r>
              <a:rPr lang="en-US" dirty="0" smtClean="0"/>
              <a:t> will not be able to use the full covariance matrix (with inter-site spatial correlations) that is available to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pPr lvl="1"/>
            <a:r>
              <a:rPr lang="en-US" dirty="0" smtClean="0"/>
              <a:t>Remember to read in as many </a:t>
            </a:r>
            <a:r>
              <a:rPr lang="en-US" dirty="0" err="1" smtClean="0"/>
              <a:t>pos</a:t>
            </a:r>
            <a:r>
              <a:rPr lang="en-US" dirty="0" smtClean="0"/>
              <a:t>-files as possible so that as many stabilization sites as possible are available! You cannot rotate only one time series because the (network) stabilization is done in the same way as </a:t>
            </a:r>
            <a:r>
              <a:rPr lang="en-US" dirty="0" err="1" smtClean="0">
                <a:latin typeface="Courier" charset="0"/>
                <a:ea typeface="Courier" charset="0"/>
                <a:cs typeface="Courier" charset="0"/>
              </a:rPr>
              <a:t>glorg</a:t>
            </a:r>
            <a:endParaRPr lang="en-US"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smtClean="0"/>
              <a:t>2017/11/29</a:t>
            </a:r>
            <a:endParaRPr lang="en-US"/>
          </a:p>
        </p:txBody>
      </p:sp>
      <p:sp>
        <p:nvSpPr>
          <p:cNvPr id="5" name="Footer Placeholder 4"/>
          <p:cNvSpPr>
            <a:spLocks noGrp="1"/>
          </p:cNvSpPr>
          <p:nvPr>
            <p:ph type="ftr" sz="quarter" idx="11"/>
          </p:nvPr>
        </p:nvSpPr>
        <p:spPr/>
        <p:txBody>
          <a:bodyPr/>
          <a:lstStyle/>
          <a:p>
            <a:r>
              <a:rPr lang="en-US" smtClean="0"/>
              <a:t>Utility programs and scripts</a:t>
            </a:r>
            <a:endParaRPr lang="en-US"/>
          </a:p>
        </p:txBody>
      </p:sp>
      <p:sp>
        <p:nvSpPr>
          <p:cNvPr id="6" name="Slide Number Placeholder 5"/>
          <p:cNvSpPr>
            <a:spLocks noGrp="1"/>
          </p:cNvSpPr>
          <p:nvPr>
            <p:ph type="sldNum" sz="quarter" idx="12"/>
          </p:nvPr>
        </p:nvSpPr>
        <p:spPr/>
        <p:txBody>
          <a:bodyPr/>
          <a:lstStyle/>
          <a:p>
            <a:fld id="{37D97B1B-8A45-BA41-B693-2A0016DA625F}" type="slidenum">
              <a:rPr lang="en-US" smtClean="0"/>
              <a:t>6</a:t>
            </a:fld>
            <a:endParaRPr lang="en-US"/>
          </a:p>
        </p:txBody>
      </p:sp>
    </p:spTree>
    <p:extLst>
      <p:ext uri="{BB962C8B-B14F-4D97-AF65-F5344CB8AC3E}">
        <p14:creationId xmlns:p14="http://schemas.microsoft.com/office/powerpoint/2010/main" val="19600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h_plot_track</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smtClean="0"/>
              <a:t>Reads track “NEU”, “DHU” </a:t>
            </a:r>
            <a:r>
              <a:rPr lang="en-US" dirty="0"/>
              <a:t>or </a:t>
            </a:r>
            <a:r>
              <a:rPr lang="en-US" dirty="0" smtClean="0"/>
              <a:t>“XYZ” output file</a:t>
            </a:r>
          </a:p>
          <a:p>
            <a:r>
              <a:rPr lang="en-US" dirty="0" smtClean="0"/>
              <a:t>May add subplot to view evolution of </a:t>
            </a:r>
            <a:r>
              <a:rPr lang="en-US" dirty="0"/>
              <a:t>atmospheric delay</a:t>
            </a:r>
          </a:p>
        </p:txBody>
      </p:sp>
      <p:pic>
        <p:nvPicPr>
          <p:cNvPr id="5" name="Content Placeholder 4" descr="04lf.DHU.04lf.LC.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2881" y="1825625"/>
            <a:ext cx="3798737" cy="4351338"/>
          </a:xfrm>
        </p:spPr>
      </p:pic>
      <p:sp>
        <p:nvSpPr>
          <p:cNvPr id="8" name="Date Placeholder 7"/>
          <p:cNvSpPr>
            <a:spLocks noGrp="1"/>
          </p:cNvSpPr>
          <p:nvPr>
            <p:ph type="dt" sz="half" idx="10"/>
          </p:nvPr>
        </p:nvSpPr>
        <p:spPr/>
        <p:txBody>
          <a:bodyPr/>
          <a:lstStyle/>
          <a:p>
            <a:r>
              <a:rPr lang="en-GB" smtClean="0"/>
              <a:t>2017/11/29</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7</a:t>
            </a:fld>
            <a:endParaRPr lang="en-US"/>
          </a:p>
        </p:txBody>
      </p:sp>
    </p:spTree>
    <p:extLst>
      <p:ext uri="{BB962C8B-B14F-4D97-AF65-F5344CB8AC3E}">
        <p14:creationId xmlns:p14="http://schemas.microsoft.com/office/powerpoint/2010/main" val="174428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h_kml</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smtClean="0"/>
              <a:t>Script for converting several formats of result into KML format for viewing in Google Earth</a:t>
            </a:r>
          </a:p>
          <a:p>
            <a:pPr lvl="1"/>
            <a:r>
              <a:rPr lang="en-US" dirty="0" err="1" smtClean="0">
                <a:latin typeface="Courier" charset="0"/>
                <a:ea typeface="Courier" charset="0"/>
                <a:cs typeface="Courier" charset="0"/>
              </a:rPr>
              <a:t>glist</a:t>
            </a:r>
            <a:r>
              <a:rPr lang="en-US" dirty="0" smtClean="0"/>
              <a:t> (may also be used with time slider)</a:t>
            </a:r>
          </a:p>
          <a:p>
            <a:pPr lvl="1"/>
            <a:r>
              <a:rPr lang="en-US" dirty="0" smtClean="0"/>
              <a:t>“.org”-file / “.</a:t>
            </a:r>
            <a:r>
              <a:rPr lang="en-US" dirty="0" err="1" smtClean="0"/>
              <a:t>vel</a:t>
            </a:r>
            <a:r>
              <a:rPr lang="en-US" dirty="0" smtClean="0"/>
              <a:t>”-file</a:t>
            </a:r>
          </a:p>
          <a:p>
            <a:pPr lvl="1"/>
            <a:r>
              <a:rPr lang="en-US" dirty="0">
                <a:latin typeface="Courier" charset="0"/>
                <a:ea typeface="Courier" charset="0"/>
                <a:cs typeface="Courier" charset="0"/>
              </a:rPr>
              <a:t>t</a:t>
            </a:r>
            <a:r>
              <a:rPr lang="en-US" dirty="0" smtClean="0">
                <a:latin typeface="Courier" charset="0"/>
                <a:ea typeface="Courier" charset="0"/>
                <a:cs typeface="Courier" charset="0"/>
              </a:rPr>
              <a:t>rack</a:t>
            </a:r>
            <a:r>
              <a:rPr lang="en-US" dirty="0" smtClean="0"/>
              <a:t> “GEOD”-format output file</a:t>
            </a:r>
            <a:endParaRPr lang="en-US" dirty="0"/>
          </a:p>
        </p:txBody>
      </p:sp>
      <p:pic>
        <p:nvPicPr>
          <p:cNvPr id="5" name="Content Placeholder 4"/>
          <p:cNvPicPr>
            <a:picLocks noGrp="1" noChangeAspect="1"/>
          </p:cNvPicPr>
          <p:nvPr>
            <p:ph sz="half" idx="2"/>
          </p:nvPr>
        </p:nvPicPr>
        <p:blipFill>
          <a:blip r:embed="rId2"/>
          <a:stretch>
            <a:fillRect/>
          </a:stretch>
        </p:blipFill>
        <p:spPr>
          <a:xfrm>
            <a:off x="4629150" y="2646729"/>
            <a:ext cx="3886200" cy="2709129"/>
          </a:xfrm>
        </p:spPr>
      </p:pic>
      <p:sp>
        <p:nvSpPr>
          <p:cNvPr id="8" name="Date Placeholder 7"/>
          <p:cNvSpPr>
            <a:spLocks noGrp="1"/>
          </p:cNvSpPr>
          <p:nvPr>
            <p:ph type="dt" sz="half" idx="10"/>
          </p:nvPr>
        </p:nvSpPr>
        <p:spPr/>
        <p:txBody>
          <a:bodyPr/>
          <a:lstStyle/>
          <a:p>
            <a:r>
              <a:rPr lang="en-GB" smtClean="0"/>
              <a:t>2017/11/29</a:t>
            </a:r>
            <a:endParaRPr lang="en-US"/>
          </a:p>
        </p:txBody>
      </p:sp>
      <p:sp>
        <p:nvSpPr>
          <p:cNvPr id="9" name="Footer Placeholder 8"/>
          <p:cNvSpPr>
            <a:spLocks noGrp="1"/>
          </p:cNvSpPr>
          <p:nvPr>
            <p:ph type="ftr" sz="quarter" idx="11"/>
          </p:nvPr>
        </p:nvSpPr>
        <p:spPr/>
        <p:txBody>
          <a:bodyPr/>
          <a:lstStyle/>
          <a:p>
            <a:r>
              <a:rPr lang="en-US" smtClean="0"/>
              <a:t>Utility programs and scripts</a:t>
            </a:r>
            <a:endParaRPr lang="en-US"/>
          </a:p>
        </p:txBody>
      </p:sp>
      <p:sp>
        <p:nvSpPr>
          <p:cNvPr id="10" name="Slide Number Placeholder 9"/>
          <p:cNvSpPr>
            <a:spLocks noGrp="1"/>
          </p:cNvSpPr>
          <p:nvPr>
            <p:ph type="sldNum" sz="quarter" idx="12"/>
          </p:nvPr>
        </p:nvSpPr>
        <p:spPr/>
        <p:txBody>
          <a:bodyPr/>
          <a:lstStyle/>
          <a:p>
            <a:fld id="{37D97B1B-8A45-BA41-B693-2A0016DA625F}" type="slidenum">
              <a:rPr lang="en-US" smtClean="0"/>
              <a:t>8</a:t>
            </a:fld>
            <a:endParaRPr lang="en-US"/>
          </a:p>
        </p:txBody>
      </p:sp>
    </p:spTree>
    <p:extLst>
      <p:ext uri="{BB962C8B-B14F-4D97-AF65-F5344CB8AC3E}">
        <p14:creationId xmlns:p14="http://schemas.microsoft.com/office/powerpoint/2010/main" val="418537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6545</TotalTime>
  <Words>780</Words>
  <Application>Microsoft Macintosh PowerPoint</Application>
  <PresentationFormat>On-screen Show (4:3)</PresentationFormat>
  <Paragraphs>107</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vt:lpstr>
      <vt:lpstr>Courier New</vt:lpstr>
      <vt:lpstr>Office Theme</vt:lpstr>
      <vt:lpstr>Utility programs and scripts </vt:lpstr>
      <vt:lpstr>Outline</vt:lpstr>
      <vt:lpstr>Guide to scripts</vt:lpstr>
      <vt:lpstr>GAMIT/GLOBK utilities</vt:lpstr>
      <vt:lpstr>GAMIT/GLOBK utilities</vt:lpstr>
      <vt:lpstr>GAMIT/GLOBK utilities</vt:lpstr>
      <vt:lpstr>tscon to redefine reference frame</vt:lpstr>
      <vt:lpstr>sh_plot_track</vt:lpstr>
      <vt:lpstr>sh_kml</vt:lpstr>
    </vt:vector>
  </TitlesOfParts>
  <Manager/>
  <Company>MIT</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GAMIT/GLOBK utilities and scripts</dc:title>
  <dc:subject/>
  <dc:creator>T. Herring</dc:creator>
  <cp:keywords/>
  <dc:description/>
  <cp:lastModifiedBy>Michael Floyd</cp:lastModifiedBy>
  <cp:revision>53</cp:revision>
  <cp:lastPrinted>2017-05-05T13:35:18Z</cp:lastPrinted>
  <dcterms:created xsi:type="dcterms:W3CDTF">2011-08-03T18:08:11Z</dcterms:created>
  <dcterms:modified xsi:type="dcterms:W3CDTF">2017-11-29T05:58:13Z</dcterms:modified>
  <cp:category/>
</cp:coreProperties>
</file>