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1" r:id="rId1"/>
  </p:sldMasterIdLst>
  <p:notesMasterIdLst>
    <p:notesMasterId r:id="rId40"/>
  </p:notesMasterIdLst>
  <p:handoutMasterIdLst>
    <p:handoutMasterId r:id="rId41"/>
  </p:handoutMasterIdLst>
  <p:sldIdLst>
    <p:sldId id="307" r:id="rId2"/>
    <p:sldId id="302" r:id="rId3"/>
    <p:sldId id="303" r:id="rId4"/>
    <p:sldId id="304" r:id="rId5"/>
    <p:sldId id="305" r:id="rId6"/>
    <p:sldId id="306" r:id="rId7"/>
    <p:sldId id="280" r:id="rId8"/>
    <p:sldId id="286" r:id="rId9"/>
    <p:sldId id="259" r:id="rId10"/>
    <p:sldId id="281" r:id="rId11"/>
    <p:sldId id="282" r:id="rId12"/>
    <p:sldId id="283" r:id="rId13"/>
    <p:sldId id="284" r:id="rId14"/>
    <p:sldId id="285" r:id="rId15"/>
    <p:sldId id="287" r:id="rId16"/>
    <p:sldId id="260" r:id="rId17"/>
    <p:sldId id="261" r:id="rId18"/>
    <p:sldId id="262" r:id="rId19"/>
    <p:sldId id="279" r:id="rId20"/>
    <p:sldId id="263" r:id="rId21"/>
    <p:sldId id="267" r:id="rId22"/>
    <p:sldId id="264" r:id="rId23"/>
    <p:sldId id="265" r:id="rId24"/>
    <p:sldId id="266" r:id="rId25"/>
    <p:sldId id="308" r:id="rId26"/>
    <p:sldId id="310" r:id="rId27"/>
    <p:sldId id="277" r:id="rId28"/>
    <p:sldId id="299" r:id="rId29"/>
    <p:sldId id="300" r:id="rId30"/>
    <p:sldId id="301" r:id="rId31"/>
    <p:sldId id="269" r:id="rId32"/>
    <p:sldId id="270" r:id="rId33"/>
    <p:sldId id="271" r:id="rId34"/>
    <p:sldId id="272" r:id="rId35"/>
    <p:sldId id="273" r:id="rId36"/>
    <p:sldId id="274" r:id="rId37"/>
    <p:sldId id="275" r:id="rId38"/>
    <p:sldId id="276"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66" autoAdjust="0"/>
    <p:restoredTop sz="93960"/>
  </p:normalViewPr>
  <p:slideViewPr>
    <p:cSldViewPr snapToGrid="0" snapToObjects="1">
      <p:cViewPr>
        <p:scale>
          <a:sx n="100" d="100"/>
          <a:sy n="100" d="100"/>
        </p:scale>
        <p:origin x="-216" y="-10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GB" smtClean="0"/>
              <a:t>2017/07/18</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Reference frames</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46B8FC-1EB1-384E-A1B3-609802FCE17F}" type="slidenum">
              <a:rPr lang="en-US" smtClean="0"/>
              <a:t>‹#›</a:t>
            </a:fld>
            <a:endParaRPr lang="en-US"/>
          </a:p>
        </p:txBody>
      </p:sp>
    </p:spTree>
    <p:extLst>
      <p:ext uri="{BB962C8B-B14F-4D97-AF65-F5344CB8AC3E}">
        <p14:creationId xmlns:p14="http://schemas.microsoft.com/office/powerpoint/2010/main" val="241576183"/>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GB" smtClean="0"/>
              <a:t>2017/07/18</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Reference frames</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DFF480-85F6-C44C-BAC1-3BFF6B7034C5}" type="slidenum">
              <a:rPr lang="en-US" smtClean="0"/>
              <a:t>‹#›</a:t>
            </a:fld>
            <a:endParaRPr lang="en-US"/>
          </a:p>
        </p:txBody>
      </p:sp>
    </p:spTree>
    <p:extLst>
      <p:ext uri="{BB962C8B-B14F-4D97-AF65-F5344CB8AC3E}">
        <p14:creationId xmlns:p14="http://schemas.microsoft.com/office/powerpoint/2010/main" val="3110746606"/>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GB" smtClean="0"/>
              <a:t>2017/07/18</a:t>
            </a:r>
            <a:endParaRPr lang="en-US"/>
          </a:p>
        </p:txBody>
      </p:sp>
      <p:sp>
        <p:nvSpPr>
          <p:cNvPr id="5" name="Footer Placeholder 4"/>
          <p:cNvSpPr>
            <a:spLocks noGrp="1"/>
          </p:cNvSpPr>
          <p:nvPr>
            <p:ph type="ftr" sz="quarter" idx="11"/>
          </p:nvPr>
        </p:nvSpPr>
        <p:spPr/>
        <p:txBody>
          <a:bodyPr/>
          <a:lstStyle/>
          <a:p>
            <a:r>
              <a:rPr lang="en-US" smtClean="0"/>
              <a:t>Fundamentals of GPS for geodesy</a:t>
            </a:r>
            <a:endParaRPr lang="en-US"/>
          </a:p>
        </p:txBody>
      </p:sp>
      <p:sp>
        <p:nvSpPr>
          <p:cNvPr id="6" name="Slide Number Placeholder 5"/>
          <p:cNvSpPr>
            <a:spLocks noGrp="1"/>
          </p:cNvSpPr>
          <p:nvPr>
            <p:ph type="sldNum" sz="quarter" idx="12"/>
          </p:nvPr>
        </p:nvSpPr>
        <p:spPr/>
        <p:txBody>
          <a:bodyPr/>
          <a:lstStyle/>
          <a:p>
            <a:fld id="{6957184E-D10D-BF4B-A747-73FB678F7FF1}" type="slidenum">
              <a:rPr lang="en-US" smtClean="0"/>
              <a:t>0</a:t>
            </a:fld>
            <a:endParaRPr lang="en-US"/>
          </a:p>
        </p:txBody>
      </p:sp>
    </p:spTree>
    <p:extLst>
      <p:ext uri="{BB962C8B-B14F-4D97-AF65-F5344CB8AC3E}">
        <p14:creationId xmlns:p14="http://schemas.microsoft.com/office/powerpoint/2010/main" val="659358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summary guide</a:t>
            </a:r>
            <a:r>
              <a:rPr lang="en-US" baseline="0" dirty="0" smtClean="0"/>
              <a:t> to maintaining a robust stabilization.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26</a:t>
            </a:fld>
            <a:endParaRPr lang="en-US"/>
          </a:p>
        </p:txBody>
      </p:sp>
      <p:sp>
        <p:nvSpPr>
          <p:cNvPr id="5" name="Date Placeholder 4"/>
          <p:cNvSpPr>
            <a:spLocks noGrp="1"/>
          </p:cNvSpPr>
          <p:nvPr>
            <p:ph type="dt" idx="11"/>
          </p:nvPr>
        </p:nvSpPr>
        <p:spPr/>
        <p:txBody>
          <a:bodyPr/>
          <a:lstStyle/>
          <a:p>
            <a:r>
              <a:rPr lang="en-GB" smtClean="0"/>
              <a:t>2017/07/18</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842674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a:t>
            </a:r>
            <a:r>
              <a:rPr lang="en-US" baseline="0" dirty="0" smtClean="0"/>
              <a:t> and Blue lines merge to make purple.  </a:t>
            </a:r>
            <a:r>
              <a:rPr lang="en-US" baseline="0" dirty="0" err="1" smtClean="0"/>
              <a:t>Apr_scale</a:t>
            </a:r>
            <a:r>
              <a:rPr lang="en-US" baseline="0" dirty="0" smtClean="0"/>
              <a:t> in global command file and scale in </a:t>
            </a:r>
            <a:r>
              <a:rPr lang="en-US" baseline="0" dirty="0" err="1" smtClean="0"/>
              <a:t>pos_org</a:t>
            </a:r>
            <a:r>
              <a:rPr lang="en-US" baseline="0" dirty="0" smtClean="0"/>
              <a:t> command.  Results generated with </a:t>
            </a:r>
            <a:r>
              <a:rPr lang="en-US" baseline="0" dirty="0" err="1" smtClean="0"/>
              <a:t>tscon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4DFF480-85F6-C44C-BAC1-3BFF6B7034C5}" type="slidenum">
              <a:rPr lang="en-US" smtClean="0"/>
              <a:t>29</a:t>
            </a:fld>
            <a:endParaRPr lang="en-US"/>
          </a:p>
        </p:txBody>
      </p:sp>
      <p:sp>
        <p:nvSpPr>
          <p:cNvPr id="5" name="Date Placeholder 4"/>
          <p:cNvSpPr>
            <a:spLocks noGrp="1"/>
          </p:cNvSpPr>
          <p:nvPr>
            <p:ph type="dt" idx="11"/>
          </p:nvPr>
        </p:nvSpPr>
        <p:spPr/>
        <p:txBody>
          <a:bodyPr/>
          <a:lstStyle/>
          <a:p>
            <a:r>
              <a:rPr lang="en-GB" smtClean="0"/>
              <a:t>2017/07/18</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925797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defining the frame in the velocity solution, the important thing is usually to visualize motion a way most useful for interpretation. Even if there is little or no redundancy in the stabilization site set, you’ve still got a consistent frame because you are estimating only one set of frame parameters.  There will be no distortion of internal strain.</a:t>
            </a:r>
          </a:p>
          <a:p>
            <a:r>
              <a:rPr lang="en-US" baseline="0" dirty="0" smtClean="0"/>
              <a:t>When defining the frame for a time series, you have to work to be sure that it’s being done consistently for each epoch.</a:t>
            </a:r>
          </a:p>
          <a:p>
            <a:r>
              <a:rPr lang="en-US" baseline="0" dirty="0" smtClean="0"/>
              <a:t>In the next few slides, </a:t>
            </a:r>
            <a:r>
              <a:rPr lang="en-US" baseline="0" dirty="0" err="1" smtClean="0"/>
              <a:t>we’lll</a:t>
            </a:r>
            <a:r>
              <a:rPr lang="en-US" baseline="0" dirty="0" smtClean="0"/>
              <a:t> look at examples, first for velocity, then for time series.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30</a:t>
            </a:fld>
            <a:endParaRPr lang="en-US"/>
          </a:p>
        </p:txBody>
      </p:sp>
      <p:sp>
        <p:nvSpPr>
          <p:cNvPr id="5" name="Date Placeholder 4"/>
          <p:cNvSpPr>
            <a:spLocks noGrp="1"/>
          </p:cNvSpPr>
          <p:nvPr>
            <p:ph type="dt" idx="11"/>
          </p:nvPr>
        </p:nvSpPr>
        <p:spPr/>
        <p:txBody>
          <a:bodyPr/>
          <a:lstStyle/>
          <a:p>
            <a:r>
              <a:rPr lang="en-GB" smtClean="0"/>
              <a:t>2017/07/18</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3546178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way of expressing your solution relative to a major plate by specifying these </a:t>
            </a:r>
            <a:r>
              <a:rPr lang="en-US" baseline="0" dirty="0" err="1" smtClean="0"/>
              <a:t>apr</a:t>
            </a:r>
            <a:r>
              <a:rPr lang="en-US" baseline="0" dirty="0" smtClean="0"/>
              <a:t>-file in the </a:t>
            </a:r>
            <a:r>
              <a:rPr lang="en-US" baseline="0" dirty="0" err="1" smtClean="0"/>
              <a:t>apr_file</a:t>
            </a:r>
            <a:r>
              <a:rPr lang="en-US" baseline="0" dirty="0" smtClean="0"/>
              <a:t> commands of </a:t>
            </a:r>
            <a:r>
              <a:rPr lang="en-US" baseline="0" dirty="0" err="1" smtClean="0"/>
              <a:t>glorg</a:t>
            </a:r>
            <a:r>
              <a:rPr lang="en-US" baseline="0" dirty="0" smtClean="0"/>
              <a:t>. But still be sure </a:t>
            </a:r>
            <a:r>
              <a:rPr lang="en-US" baseline="0" dirty="0" err="1" smtClean="0"/>
              <a:t>globk</a:t>
            </a:r>
            <a:r>
              <a:rPr lang="en-US" baseline="0" dirty="0" smtClean="0"/>
              <a:t> run is consistent with GAMIT processing, i.e. orbits and EOPs defined in ITRF2008-NNR.</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31</a:t>
            </a:fld>
            <a:endParaRPr lang="en-US"/>
          </a:p>
        </p:txBody>
      </p:sp>
      <p:sp>
        <p:nvSpPr>
          <p:cNvPr id="5" name="Date Placeholder 4"/>
          <p:cNvSpPr>
            <a:spLocks noGrp="1"/>
          </p:cNvSpPr>
          <p:nvPr>
            <p:ph type="dt" idx="11"/>
          </p:nvPr>
        </p:nvSpPr>
        <p:spPr/>
        <p:txBody>
          <a:bodyPr/>
          <a:lstStyle/>
          <a:p>
            <a:r>
              <a:rPr lang="en-GB" smtClean="0"/>
              <a:t>2017/07/18</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2109704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Assign_plate</a:t>
            </a:r>
            <a:r>
              <a:rPr lang="en-US" dirty="0" smtClean="0"/>
              <a:t> assigns</a:t>
            </a:r>
            <a:r>
              <a:rPr lang="en-US" baseline="0" dirty="0" smtClean="0"/>
              <a:t> sites to plate but they are not used in estimation.</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32</a:t>
            </a:fld>
            <a:endParaRPr lang="en-US"/>
          </a:p>
        </p:txBody>
      </p:sp>
      <p:sp>
        <p:nvSpPr>
          <p:cNvPr id="5" name="Date Placeholder 4"/>
          <p:cNvSpPr>
            <a:spLocks noGrp="1"/>
          </p:cNvSpPr>
          <p:nvPr>
            <p:ph type="dt" idx="11"/>
          </p:nvPr>
        </p:nvSpPr>
        <p:spPr/>
        <p:txBody>
          <a:bodyPr/>
          <a:lstStyle/>
          <a:p>
            <a:r>
              <a:rPr lang="en-GB" smtClean="0"/>
              <a:t>2017/07/18</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let’s look at an example of representation of velocity-solution stabilization for visualization</a:t>
            </a:r>
            <a:r>
              <a:rPr lang="en-US" baseline="0" dirty="0" smtClean="0"/>
              <a:t> and interpretation.</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33</a:t>
            </a:fld>
            <a:endParaRPr lang="en-US"/>
          </a:p>
        </p:txBody>
      </p:sp>
      <p:sp>
        <p:nvSpPr>
          <p:cNvPr id="5" name="Date Placeholder 4"/>
          <p:cNvSpPr>
            <a:spLocks noGrp="1"/>
          </p:cNvSpPr>
          <p:nvPr>
            <p:ph type="dt" idx="11"/>
          </p:nvPr>
        </p:nvSpPr>
        <p:spPr/>
        <p:txBody>
          <a:bodyPr/>
          <a:lstStyle/>
          <a:p>
            <a:r>
              <a:rPr lang="en-GB" smtClean="0"/>
              <a:t>2017/07/18</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 major velocity gradients are still</a:t>
            </a:r>
            <a:r>
              <a:rPr lang="en-US" baseline="0" dirty="0" smtClean="0"/>
              <a:t> present: right-lateral shear across the North Anatolia fault and extension into the Aegean Sea, left-lateral shear and dilation around Rhodes.</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34</a:t>
            </a:fld>
            <a:endParaRPr lang="en-US"/>
          </a:p>
        </p:txBody>
      </p:sp>
      <p:sp>
        <p:nvSpPr>
          <p:cNvPr id="5" name="Date Placeholder 4"/>
          <p:cNvSpPr>
            <a:spLocks noGrp="1"/>
          </p:cNvSpPr>
          <p:nvPr>
            <p:ph type="dt" idx="11"/>
          </p:nvPr>
        </p:nvSpPr>
        <p:spPr/>
        <p:txBody>
          <a:bodyPr/>
          <a:lstStyle/>
          <a:p>
            <a:r>
              <a:rPr lang="en-GB" smtClean="0"/>
              <a:t>2017/07/18</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2273185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an example of potential problems with time series stabilization.  The picture shows the full network. We’ll look at what happens when you use various subsets of these stations for stabilization.</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35</a:t>
            </a:fld>
            <a:endParaRPr lang="en-US"/>
          </a:p>
        </p:txBody>
      </p:sp>
      <p:sp>
        <p:nvSpPr>
          <p:cNvPr id="5" name="Date Placeholder 4"/>
          <p:cNvSpPr>
            <a:spLocks noGrp="1"/>
          </p:cNvSpPr>
          <p:nvPr>
            <p:ph type="dt" idx="11"/>
          </p:nvPr>
        </p:nvSpPr>
        <p:spPr/>
        <p:txBody>
          <a:bodyPr/>
          <a:lstStyle/>
          <a:p>
            <a:r>
              <a:rPr lang="en-GB" smtClean="0"/>
              <a:t>2017/07/18</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838336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time series plots show</a:t>
            </a:r>
            <a:r>
              <a:rPr lang="en-US" baseline="0" dirty="0" smtClean="0"/>
              <a:t> the repeatability over 40 days for two sites, DRAO and BRMU., for the case where we have 9 stabilization sites on most days, but only  6 on day  176.  In this case, even the 6 sites are well enough distributed and well enough behaved that day 176 is sill well stabilized.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36</a:t>
            </a:fld>
            <a:endParaRPr lang="en-US"/>
          </a:p>
        </p:txBody>
      </p:sp>
      <p:sp>
        <p:nvSpPr>
          <p:cNvPr id="5" name="Date Placeholder 4"/>
          <p:cNvSpPr>
            <a:spLocks noGrp="1"/>
          </p:cNvSpPr>
          <p:nvPr>
            <p:ph type="dt" idx="11"/>
          </p:nvPr>
        </p:nvSpPr>
        <p:spPr/>
        <p:txBody>
          <a:bodyPr/>
          <a:lstStyle/>
          <a:p>
            <a:r>
              <a:rPr lang="en-GB" smtClean="0"/>
              <a:t>2017/07/18</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4046257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case, however, the 6-site</a:t>
            </a:r>
            <a:r>
              <a:rPr lang="en-US" baseline="0" dirty="0" smtClean="0"/>
              <a:t> network is adequate for the core of the network (DRAO, but not for the edge (BRMU).  On days when BRMU is in the stabilization, it </a:t>
            </a:r>
            <a:r>
              <a:rPr lang="en-US" baseline="0" dirty="0" err="1" smtClean="0"/>
              <a:t>aborbs</a:t>
            </a:r>
            <a:r>
              <a:rPr lang="en-US" baseline="0" dirty="0" smtClean="0"/>
              <a:t> all the </a:t>
            </a:r>
            <a:r>
              <a:rPr lang="en-US" baseline="0" dirty="0" err="1" smtClean="0"/>
              <a:t>rotatioin</a:t>
            </a:r>
            <a:r>
              <a:rPr lang="en-US" baseline="0" dirty="0" smtClean="0"/>
              <a:t> and have a tiny </a:t>
            </a:r>
            <a:r>
              <a:rPr lang="en-US" baseline="0" dirty="0" err="1" smtClean="0"/>
              <a:t>gimas</a:t>
            </a:r>
            <a:r>
              <a:rPr lang="en-US" baseline="0" dirty="0" smtClean="0"/>
              <a:t>, and on other days, it gets removed and has outliers with large </a:t>
            </a:r>
            <a:r>
              <a:rPr lang="en-US" baseline="0" dirty="0" err="1" smtClean="0"/>
              <a:t>sigmas</a:t>
            </a:r>
            <a:r>
              <a:rPr lang="en-US" baseline="0" dirty="0" smtClean="0"/>
              <a:t>. </a:t>
            </a:r>
            <a:r>
              <a:rPr lang="en-US" dirty="0" smtClean="0"/>
              <a:t>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37</a:t>
            </a:fld>
            <a:endParaRPr lang="en-US"/>
          </a:p>
        </p:txBody>
      </p:sp>
      <p:sp>
        <p:nvSpPr>
          <p:cNvPr id="5" name="Date Placeholder 4"/>
          <p:cNvSpPr>
            <a:spLocks noGrp="1"/>
          </p:cNvSpPr>
          <p:nvPr>
            <p:ph type="dt" idx="11"/>
          </p:nvPr>
        </p:nvSpPr>
        <p:spPr/>
        <p:txBody>
          <a:bodyPr/>
          <a:lstStyle/>
          <a:p>
            <a:r>
              <a:rPr lang="en-GB" smtClean="0"/>
              <a:t>2017/07/18</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702835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GB" smtClean="0"/>
              <a:t>2017/07/18</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C4DFF480-85F6-C44C-BAC1-3BFF6B7034C5}" type="slidenum">
              <a:rPr lang="en-US" smtClean="0"/>
              <a:t>1</a:t>
            </a:fld>
            <a:endParaRPr lang="en-US"/>
          </a:p>
        </p:txBody>
      </p:sp>
    </p:spTree>
    <p:extLst>
      <p:ext uri="{BB962C8B-B14F-4D97-AF65-F5344CB8AC3E}">
        <p14:creationId xmlns:p14="http://schemas.microsoft.com/office/powerpoint/2010/main" val="2039764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GB" smtClean="0"/>
              <a:t>2017/07/18</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C4DFF480-85F6-C44C-BAC1-3BFF6B7034C5}" type="slidenum">
              <a:rPr lang="en-US" smtClean="0"/>
              <a:t>2</a:t>
            </a:fld>
            <a:endParaRPr lang="en-US"/>
          </a:p>
        </p:txBody>
      </p:sp>
    </p:spTree>
    <p:extLst>
      <p:ext uri="{BB962C8B-B14F-4D97-AF65-F5344CB8AC3E}">
        <p14:creationId xmlns:p14="http://schemas.microsoft.com/office/powerpoint/2010/main" val="828287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Dong D., T. A. Herring, and R. W. King, Estimating Regional Deformation from a Combination of Space and Terrestrial Geodetic Data, </a:t>
            </a:r>
            <a:r>
              <a:rPr lang="en-US" sz="1200" i="1" kern="1200" dirty="0" smtClean="0">
                <a:solidFill>
                  <a:schemeClr val="tx1"/>
                </a:solidFill>
                <a:latin typeface="+mn-lt"/>
                <a:ea typeface="+mn-ea"/>
                <a:cs typeface="+mn-cs"/>
              </a:rPr>
              <a:t>J. Geodesy, 72, 200–214, 1998.</a:t>
            </a:r>
            <a:endParaRPr lang="en-US" dirty="0" smtClean="0"/>
          </a:p>
          <a:p>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8</a:t>
            </a:fld>
            <a:endParaRPr lang="en-US"/>
          </a:p>
        </p:txBody>
      </p:sp>
      <p:sp>
        <p:nvSpPr>
          <p:cNvPr id="5" name="Date Placeholder 4"/>
          <p:cNvSpPr>
            <a:spLocks noGrp="1"/>
          </p:cNvSpPr>
          <p:nvPr>
            <p:ph type="dt" idx="11"/>
          </p:nvPr>
        </p:nvSpPr>
        <p:spPr/>
        <p:txBody>
          <a:bodyPr/>
          <a:lstStyle/>
          <a:p>
            <a:r>
              <a:rPr lang="en-GB" smtClean="0"/>
              <a:t>2017/07/18</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3588354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key point here is that maintaining</a:t>
            </a:r>
            <a:r>
              <a:rPr lang="en-US" baseline="0" dirty="0" smtClean="0"/>
              <a:t> a </a:t>
            </a:r>
            <a:r>
              <a:rPr lang="en-US" b="1" baseline="0" dirty="0" smtClean="0"/>
              <a:t>consistent </a:t>
            </a:r>
            <a:r>
              <a:rPr lang="en-US" baseline="0" dirty="0" smtClean="0"/>
              <a:t>frame in your velocity solution but particularly in your time series, is important for getting a geodetic robust result, the manner by which this done and the frame in which it is realized need not be the frame of primary </a:t>
            </a:r>
            <a:r>
              <a:rPr lang="en-US" b="1" baseline="0" dirty="0" smtClean="0"/>
              <a:t>physical </a:t>
            </a:r>
            <a:r>
              <a:rPr lang="en-US" baseline="0" dirty="0" smtClean="0"/>
              <a:t>interest. The maintenance of a consistent frame is what we accomplish through “stabilization” in </a:t>
            </a:r>
            <a:r>
              <a:rPr lang="en-US" baseline="0" dirty="0" err="1" smtClean="0"/>
              <a:t>glorg</a:t>
            </a:r>
            <a:r>
              <a:rPr lang="en-US" baseline="0" dirty="0" smtClean="0"/>
              <a:t>.  Relating this frame to a plate or block can be done afterward with a different set of sites.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15</a:t>
            </a:fld>
            <a:endParaRPr lang="en-US"/>
          </a:p>
        </p:txBody>
      </p:sp>
      <p:sp>
        <p:nvSpPr>
          <p:cNvPr id="5" name="Date Placeholder 4"/>
          <p:cNvSpPr>
            <a:spLocks noGrp="1"/>
          </p:cNvSpPr>
          <p:nvPr>
            <p:ph type="dt" idx="11"/>
          </p:nvPr>
        </p:nvSpPr>
        <p:spPr/>
        <p:txBody>
          <a:bodyPr/>
          <a:lstStyle/>
          <a:p>
            <a:r>
              <a:rPr lang="en-GB" smtClean="0"/>
              <a:t>2017/07/18</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1695703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preferred method</a:t>
            </a:r>
            <a:r>
              <a:rPr lang="en-US" baseline="0" dirty="0" smtClean="0"/>
              <a:t>. Must be careful due to </a:t>
            </a:r>
            <a:r>
              <a:rPr lang="en-US" baseline="0" dirty="0" err="1" smtClean="0"/>
              <a:t>glorg’s</a:t>
            </a:r>
            <a:r>
              <a:rPr lang="en-US" baseline="0" dirty="0" smtClean="0"/>
              <a:t> iterative removal or poorly fitting sites that the ultimate solution still has enough redundancy and stabilization power. Look through first hundred lines or so of . Can change statistics in </a:t>
            </a:r>
            <a:r>
              <a:rPr lang="en-US" baseline="0" dirty="0" err="1" smtClean="0"/>
              <a:t>cnd_hgtv</a:t>
            </a:r>
            <a:r>
              <a:rPr lang="en-US" baseline="0" dirty="0" smtClean="0"/>
              <a:t> and </a:t>
            </a:r>
            <a:r>
              <a:rPr lang="en-US" baseline="0" dirty="0" err="1" smtClean="0"/>
              <a:t>stab_it</a:t>
            </a:r>
            <a:r>
              <a:rPr lang="en-US" baseline="0" dirty="0" smtClean="0"/>
              <a:t> to control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17</a:t>
            </a:fld>
            <a:endParaRPr lang="en-US"/>
          </a:p>
        </p:txBody>
      </p:sp>
      <p:sp>
        <p:nvSpPr>
          <p:cNvPr id="5" name="Date Placeholder 4"/>
          <p:cNvSpPr>
            <a:spLocks noGrp="1"/>
          </p:cNvSpPr>
          <p:nvPr>
            <p:ph type="dt" idx="11"/>
          </p:nvPr>
        </p:nvSpPr>
        <p:spPr/>
        <p:txBody>
          <a:bodyPr/>
          <a:lstStyle/>
          <a:p>
            <a:r>
              <a:rPr lang="en-GB" smtClean="0"/>
              <a:t>2017/07/18</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“hierarchy” feature of the </a:t>
            </a:r>
            <a:r>
              <a:rPr lang="en-US" dirty="0" err="1" smtClean="0"/>
              <a:t>stab_site</a:t>
            </a:r>
            <a:r>
              <a:rPr lang="en-US" dirty="0" smtClean="0"/>
              <a:t> list</a:t>
            </a:r>
            <a:r>
              <a:rPr lang="en-US" baseline="0" dirty="0" smtClean="0"/>
              <a:t> allows you to specify alternative sites in each geography region, depending on which sites are available.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19</a:t>
            </a:fld>
            <a:endParaRPr lang="en-US"/>
          </a:p>
        </p:txBody>
      </p:sp>
      <p:sp>
        <p:nvSpPr>
          <p:cNvPr id="5" name="Date Placeholder 4"/>
          <p:cNvSpPr>
            <a:spLocks noGrp="1"/>
          </p:cNvSpPr>
          <p:nvPr>
            <p:ph type="dt" idx="11"/>
          </p:nvPr>
        </p:nvSpPr>
        <p:spPr/>
        <p:txBody>
          <a:bodyPr/>
          <a:lstStyle/>
          <a:p>
            <a:r>
              <a:rPr lang="en-GB" smtClean="0"/>
              <a:t>2017/07/18</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1241387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selecting</a:t>
            </a:r>
            <a:r>
              <a:rPr lang="en-US" baseline="0" dirty="0" smtClean="0"/>
              <a:t> sites to process with your local data of interest, look first to include sites from the IGS core network.</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22</a:t>
            </a:fld>
            <a:endParaRPr lang="en-US"/>
          </a:p>
        </p:txBody>
      </p:sp>
      <p:sp>
        <p:nvSpPr>
          <p:cNvPr id="5" name="Date Placeholder 4"/>
          <p:cNvSpPr>
            <a:spLocks noGrp="1"/>
          </p:cNvSpPr>
          <p:nvPr>
            <p:ph type="dt" idx="11"/>
          </p:nvPr>
        </p:nvSpPr>
        <p:spPr/>
        <p:txBody>
          <a:bodyPr/>
          <a:lstStyle/>
          <a:p>
            <a:r>
              <a:rPr lang="en-GB" smtClean="0"/>
              <a:t>2017/07/18</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1018446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IGS core network sites are not available, too sparse or do not</a:t>
            </a:r>
            <a:r>
              <a:rPr lang="en-US" baseline="0" dirty="0" smtClean="0"/>
              <a:t> exist at the epoch of your measurements, try </a:t>
            </a:r>
            <a:r>
              <a:rPr lang="en-US" baseline="0" dirty="0" err="1" smtClean="0"/>
              <a:t>densifying</a:t>
            </a:r>
            <a:r>
              <a:rPr lang="en-US" baseline="0" dirty="0" smtClean="0"/>
              <a:t> your stabilizing network with all the IGS reference frame sites (the IGS core network is a sub-set of this).</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23</a:t>
            </a:fld>
            <a:endParaRPr lang="en-US"/>
          </a:p>
        </p:txBody>
      </p:sp>
      <p:sp>
        <p:nvSpPr>
          <p:cNvPr id="5" name="Date Placeholder 4"/>
          <p:cNvSpPr>
            <a:spLocks noGrp="1"/>
          </p:cNvSpPr>
          <p:nvPr>
            <p:ph type="dt" idx="11"/>
          </p:nvPr>
        </p:nvSpPr>
        <p:spPr/>
        <p:txBody>
          <a:bodyPr/>
          <a:lstStyle/>
          <a:p>
            <a:r>
              <a:rPr lang="en-GB" smtClean="0"/>
              <a:t>2017/07/18</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3078894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GB" smtClean="0"/>
              <a:t>2017/07/18</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GB" smtClean="0"/>
              <a:t>2017/07/18</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GB" smtClean="0"/>
              <a:t>2017/07/18</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8" name="Shape 8"/>
          <p:cNvSpPr>
            <a:spLocks noGrp="1"/>
          </p:cNvSpPr>
          <p:nvPr>
            <p:ph type="title"/>
          </p:nvPr>
        </p:nvSpPr>
        <p:spPr>
          <a:prstGeom prst="rect">
            <a:avLst/>
          </a:prstGeom>
        </p:spPr>
        <p:txBody>
          <a:bodyPr>
            <a:normAutofit/>
          </a:bodyPr>
          <a:lstStyle>
            <a:lvl1pPr algn="l">
              <a:defRPr sz="4000"/>
            </a:lvl1pPr>
          </a:lstStyle>
          <a:p>
            <a:pPr lvl="0">
              <a:defRPr sz="1800"/>
            </a:pPr>
            <a:r>
              <a:rPr sz="5900" dirty="0"/>
              <a:t>Title Text</a:t>
            </a:r>
          </a:p>
        </p:txBody>
      </p:sp>
      <p:sp>
        <p:nvSpPr>
          <p:cNvPr id="9" name="Shape 9"/>
          <p:cNvSpPr>
            <a:spLocks noGrp="1"/>
          </p:cNvSpPr>
          <p:nvPr>
            <p:ph type="body" idx="1"/>
          </p:nvPr>
        </p:nvSpPr>
        <p:spPr>
          <a:prstGeom prst="rect">
            <a:avLst/>
          </a:prstGeom>
        </p:spPr>
        <p:txBody>
          <a:bodyPr/>
          <a:lstStyle/>
          <a:p>
            <a:pPr lvl="0">
              <a:defRPr sz="1800"/>
            </a:pPr>
            <a:r>
              <a:rPr sz="3000"/>
              <a:t>Body Level One</a:t>
            </a:r>
          </a:p>
          <a:p>
            <a:pPr lvl="1">
              <a:defRPr sz="1800"/>
            </a:pPr>
            <a:r>
              <a:rPr sz="3000"/>
              <a:t>Body Level Two</a:t>
            </a:r>
          </a:p>
          <a:p>
            <a:pPr lvl="2">
              <a:defRPr sz="1800"/>
            </a:pPr>
            <a:r>
              <a:rPr sz="3000"/>
              <a:t>Body Level Three</a:t>
            </a:r>
          </a:p>
          <a:p>
            <a:pPr lvl="3">
              <a:defRPr sz="1800"/>
            </a:pPr>
            <a:r>
              <a:rPr sz="3000"/>
              <a:t>Body Level Four</a:t>
            </a:r>
          </a:p>
          <a:p>
            <a:pPr lvl="4">
              <a:defRPr sz="1800"/>
            </a:pPr>
            <a:r>
              <a:rPr sz="3000"/>
              <a:t>Body Level Five</a:t>
            </a:r>
          </a:p>
        </p:txBody>
      </p:sp>
      <p:sp>
        <p:nvSpPr>
          <p:cNvPr id="2" name="Date Placeholder 1"/>
          <p:cNvSpPr>
            <a:spLocks noGrp="1"/>
          </p:cNvSpPr>
          <p:nvPr>
            <p:ph type="dt" sz="half" idx="10"/>
          </p:nvPr>
        </p:nvSpPr>
        <p:spPr/>
        <p:txBody>
          <a:bodyPr/>
          <a:lstStyle>
            <a:lvl1pPr>
              <a:defRPr sz="900"/>
            </a:lvl1pPr>
          </a:lstStyle>
          <a:p>
            <a:r>
              <a:rPr lang="en-GB" smtClean="0"/>
              <a:t>2017/07/18</a:t>
            </a:r>
            <a:endParaRPr lang="en-US" dirty="0"/>
          </a:p>
        </p:txBody>
      </p:sp>
      <p:sp>
        <p:nvSpPr>
          <p:cNvPr id="3" name="Footer Placeholder 2"/>
          <p:cNvSpPr>
            <a:spLocks noGrp="1"/>
          </p:cNvSpPr>
          <p:nvPr>
            <p:ph type="ftr" sz="quarter" idx="11"/>
          </p:nvPr>
        </p:nvSpPr>
        <p:spPr/>
        <p:txBody>
          <a:bodyPr/>
          <a:lstStyle>
            <a:lvl1pPr>
              <a:defRPr sz="900"/>
            </a:lvl1pPr>
          </a:lstStyle>
          <a:p>
            <a:r>
              <a:rPr lang="en-US" smtClean="0"/>
              <a:t>Reference frames</a:t>
            </a:r>
            <a:endParaRPr lang="en-US" dirty="0"/>
          </a:p>
        </p:txBody>
      </p:sp>
      <p:sp>
        <p:nvSpPr>
          <p:cNvPr id="4" name="Slide Number Placeholder 3"/>
          <p:cNvSpPr>
            <a:spLocks noGrp="1"/>
          </p:cNvSpPr>
          <p:nvPr>
            <p:ph type="sldNum" sz="quarter" idx="12"/>
          </p:nvPr>
        </p:nvSpPr>
        <p:spPr/>
        <p:txBody>
          <a:bodyPr/>
          <a:lstStyle>
            <a:lvl1pPr>
              <a:defRPr sz="900"/>
            </a:lvl1pPr>
          </a:lstStyle>
          <a:p>
            <a:fld id="{B5AA1FA8-B090-4D48-B0EE-5DA1BF2BA795}" type="slidenum">
              <a:rPr lang="en-US" smtClean="0"/>
              <a:pPr/>
              <a:t>‹#›</a:t>
            </a:fld>
            <a:endParaRPr lang="en-US" dirty="0"/>
          </a:p>
        </p:txBody>
      </p:sp>
    </p:spTree>
    <p:extLst>
      <p:ext uri="{BB962C8B-B14F-4D97-AF65-F5344CB8AC3E}">
        <p14:creationId xmlns:p14="http://schemas.microsoft.com/office/powerpoint/2010/main" val="22381529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GB" smtClean="0"/>
              <a:t>2017/07/18</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GB" smtClean="0"/>
              <a:t>2017/07/18</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GB" smtClean="0"/>
              <a:t>2017/07/18</a:t>
            </a:r>
            <a:endParaRPr lang="en-US"/>
          </a:p>
        </p:txBody>
      </p:sp>
      <p:sp>
        <p:nvSpPr>
          <p:cNvPr id="6" name="Footer Placeholder 5"/>
          <p:cNvSpPr>
            <a:spLocks noGrp="1"/>
          </p:cNvSpPr>
          <p:nvPr>
            <p:ph type="ftr" sz="quarter" idx="11"/>
          </p:nvPr>
        </p:nvSpPr>
        <p:spPr/>
        <p:txBody>
          <a:bodyPr/>
          <a:lstStyle/>
          <a:p>
            <a:r>
              <a:rPr lang="en-US" smtClean="0"/>
              <a:t>Reference frames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GB" smtClean="0"/>
              <a:t>2017/07/18</a:t>
            </a:r>
            <a:endParaRPr lang="en-US"/>
          </a:p>
        </p:txBody>
      </p:sp>
      <p:sp>
        <p:nvSpPr>
          <p:cNvPr id="8" name="Footer Placeholder 7"/>
          <p:cNvSpPr>
            <a:spLocks noGrp="1"/>
          </p:cNvSpPr>
          <p:nvPr>
            <p:ph type="ftr" sz="quarter" idx="11"/>
          </p:nvPr>
        </p:nvSpPr>
        <p:spPr/>
        <p:txBody>
          <a:bodyPr/>
          <a:lstStyle/>
          <a:p>
            <a:r>
              <a:rPr lang="en-US" smtClean="0"/>
              <a:t>Reference frames</a:t>
            </a:r>
            <a:endParaRPr lang="en-US"/>
          </a:p>
        </p:txBody>
      </p:sp>
      <p:sp>
        <p:nvSpPr>
          <p:cNvPr id="9" name="Slide Number Placeholder 8"/>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GB" smtClean="0"/>
              <a:t>2017/07/18</a:t>
            </a:r>
            <a:endParaRPr lang="en-US"/>
          </a:p>
        </p:txBody>
      </p:sp>
      <p:sp>
        <p:nvSpPr>
          <p:cNvPr id="4" name="Footer Placeholder 3"/>
          <p:cNvSpPr>
            <a:spLocks noGrp="1"/>
          </p:cNvSpPr>
          <p:nvPr>
            <p:ph type="ftr" sz="quarter" idx="11"/>
          </p:nvPr>
        </p:nvSpPr>
        <p:spPr/>
        <p:txBody>
          <a:bodyPr/>
          <a:lstStyle/>
          <a:p>
            <a:r>
              <a:rPr lang="en-US" smtClean="0"/>
              <a:t>Reference frames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smtClean="0"/>
              <a:t>2017/07/18</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GB" smtClean="0"/>
              <a:t>2017/07/18</a:t>
            </a:r>
            <a:endParaRPr lang="en-US"/>
          </a:p>
        </p:txBody>
      </p:sp>
      <p:sp>
        <p:nvSpPr>
          <p:cNvPr id="6" name="Footer Placeholder 5"/>
          <p:cNvSpPr>
            <a:spLocks noGrp="1"/>
          </p:cNvSpPr>
          <p:nvPr>
            <p:ph type="ftr" sz="quarter" idx="11"/>
          </p:nvPr>
        </p:nvSpPr>
        <p:spPr/>
        <p:txBody>
          <a:bodyPr/>
          <a:lstStyle/>
          <a:p>
            <a:r>
              <a:rPr lang="en-US" smtClean="0"/>
              <a:t>Reference frames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GB" smtClean="0"/>
              <a:t>2017/07/18</a:t>
            </a:r>
            <a:endParaRPr lang="en-US"/>
          </a:p>
        </p:txBody>
      </p:sp>
      <p:sp>
        <p:nvSpPr>
          <p:cNvPr id="6" name="Footer Placeholder 5"/>
          <p:cNvSpPr>
            <a:spLocks noGrp="1"/>
          </p:cNvSpPr>
          <p:nvPr>
            <p:ph type="ftr" sz="quarter" idx="11"/>
          </p:nvPr>
        </p:nvSpPr>
        <p:spPr/>
        <p:txBody>
          <a:bodyPr/>
          <a:lstStyle/>
          <a:p>
            <a:r>
              <a:rPr lang="en-US" smtClean="0"/>
              <a:t>Reference frames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GB" smtClean="0"/>
              <a:t>2017/07/18</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Reference frames</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AA1FA8-B090-4D48-B0EE-5DA1BF2BA795}" type="slidenum">
              <a:rPr lang="en-US" smtClean="0"/>
              <a:t>‹#›</a:t>
            </a:fld>
            <a:endParaRPr lang="en-US"/>
          </a:p>
        </p:txBody>
      </p:sp>
    </p:spTree>
    <p:extLst>
      <p:ext uri="{BB962C8B-B14F-4D97-AF65-F5344CB8AC3E}">
        <p14:creationId xmlns:p14="http://schemas.microsoft.com/office/powerpoint/2010/main" val="144116688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7.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15.png"/><Relationship Id="rId8"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jpeg"/><Relationship Id="rId5" Type="http://schemas.openxmlformats.org/officeDocument/2006/relationships/image" Target="../media/image28.jpe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9.jpeg"/><Relationship Id="rId5" Type="http://schemas.openxmlformats.org/officeDocument/2006/relationships/image" Target="../media/image30.jpe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Reference frames</a:t>
            </a:r>
          </a:p>
        </p:txBody>
      </p:sp>
      <p:pic>
        <p:nvPicPr>
          <p:cNvPr id="6" name="Picture 5" descr="MIT-logo-with-spelling-web-red-gray-design1-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300" y="315619"/>
            <a:ext cx="1599993" cy="362429"/>
          </a:xfrm>
          <a:prstGeom prst="rect">
            <a:avLst/>
          </a:prstGeom>
        </p:spPr>
      </p:pic>
      <p:sp>
        <p:nvSpPr>
          <p:cNvPr id="7" name="Subtitle 15"/>
          <p:cNvSpPr>
            <a:spLocks noGrp="1"/>
          </p:cNvSpPr>
          <p:nvPr>
            <p:ph type="subTitle" idx="1"/>
          </p:nvPr>
        </p:nvSpPr>
        <p:spPr>
          <a:xfrm>
            <a:off x="1143000" y="3602038"/>
            <a:ext cx="6858000" cy="1655762"/>
          </a:xfrm>
        </p:spPr>
        <p:txBody>
          <a:bodyPr>
            <a:noAutofit/>
          </a:bodyPr>
          <a:lstStyle/>
          <a:p>
            <a:pPr lvl="0" defTabSz="914400">
              <a:spcBef>
                <a:spcPts val="1000"/>
              </a:spcBef>
              <a:defRPr/>
            </a:pPr>
            <a:r>
              <a:rPr lang="en-US" sz="2800" dirty="0" smtClean="0">
                <a:solidFill>
                  <a:srgbClr val="A5A5A5"/>
                </a:solidFill>
              </a:rPr>
              <a:t>M. A. Floyd</a:t>
            </a:r>
            <a:r>
              <a:rPr lang="en-US" sz="2000" dirty="0">
                <a:solidFill>
                  <a:srgbClr val="A5A5A5"/>
                </a:solidFill>
              </a:rPr>
              <a:t/>
            </a:r>
            <a:br>
              <a:rPr lang="en-US" sz="2000" dirty="0">
                <a:solidFill>
                  <a:srgbClr val="A5A5A5"/>
                </a:solidFill>
              </a:rPr>
            </a:br>
            <a:r>
              <a:rPr lang="en-US" i="1" dirty="0">
                <a:solidFill>
                  <a:srgbClr val="A5A5A5"/>
                </a:solidFill>
              </a:rPr>
              <a:t>Massachusetts Institute of Technology, Cambridge, MA, USA</a:t>
            </a:r>
            <a:endParaRPr lang="en-US" sz="2000" i="1" dirty="0">
              <a:solidFill>
                <a:srgbClr val="A5A5A5"/>
              </a:solidFill>
            </a:endParaRPr>
          </a:p>
          <a:p>
            <a:pPr lvl="0" defTabSz="914400">
              <a:spcBef>
                <a:spcPts val="1000"/>
              </a:spcBef>
              <a:defRPr/>
            </a:pPr>
            <a:r>
              <a:rPr lang="en-US" dirty="0">
                <a:solidFill>
                  <a:srgbClr val="A5A5A5"/>
                </a:solidFill>
              </a:rPr>
              <a:t>GPS Data Processing and Analysis with </a:t>
            </a:r>
            <a:r>
              <a:rPr lang="en-US" dirty="0" smtClean="0">
                <a:solidFill>
                  <a:srgbClr val="A5A5A5"/>
                </a:solidFill>
              </a:rPr>
              <a:t>GAMIT/GLOBK</a:t>
            </a:r>
            <a:r>
              <a:rPr lang="en-US" dirty="0">
                <a:solidFill>
                  <a:srgbClr val="A5A5A5"/>
                </a:solidFill>
              </a:rPr>
              <a:t/>
            </a:r>
            <a:br>
              <a:rPr lang="en-US" dirty="0">
                <a:solidFill>
                  <a:srgbClr val="A5A5A5"/>
                </a:solidFill>
              </a:rPr>
            </a:br>
            <a:r>
              <a:rPr lang="en-US" dirty="0" smtClean="0">
                <a:solidFill>
                  <a:srgbClr val="A5A5A5"/>
                </a:solidFill>
              </a:rPr>
              <a:t>Earth Observatory of Singapore</a:t>
            </a:r>
            <a:r>
              <a:rPr lang="en-US" dirty="0">
                <a:solidFill>
                  <a:srgbClr val="A5A5A5"/>
                </a:solidFill>
              </a:rPr>
              <a:t/>
            </a:r>
            <a:br>
              <a:rPr lang="en-US" dirty="0">
                <a:solidFill>
                  <a:srgbClr val="A5A5A5"/>
                </a:solidFill>
              </a:rPr>
            </a:br>
            <a:r>
              <a:rPr lang="en-US" dirty="0" smtClean="0">
                <a:solidFill>
                  <a:srgbClr val="A5A5A5"/>
                </a:solidFill>
              </a:rPr>
              <a:t>17–21 July 2017</a:t>
            </a:r>
          </a:p>
          <a:p>
            <a:pPr lvl="0" defTabSz="914400">
              <a:spcBef>
                <a:spcPts val="1000"/>
              </a:spcBef>
              <a:defRPr/>
            </a:pPr>
            <a:r>
              <a:rPr lang="en-US" dirty="0">
                <a:solidFill>
                  <a:srgbClr val="A5A5A5"/>
                </a:solidFill>
              </a:rPr>
              <a:t>http</a:t>
            </a:r>
            <a:r>
              <a:rPr lang="en-US" dirty="0" smtClean="0">
                <a:solidFill>
                  <a:srgbClr val="A5A5A5"/>
                </a:solidFill>
              </a:rPr>
              <a:t>://</a:t>
            </a:r>
            <a:r>
              <a:rPr lang="en-US" dirty="0" err="1" smtClean="0">
                <a:solidFill>
                  <a:srgbClr val="A5A5A5"/>
                </a:solidFill>
              </a:rPr>
              <a:t>geoweb.mit.edu</a:t>
            </a:r>
            <a:r>
              <a:rPr lang="en-US" dirty="0" smtClean="0">
                <a:solidFill>
                  <a:srgbClr val="A5A5A5"/>
                </a:solidFill>
              </a:rPr>
              <a:t>/</a:t>
            </a:r>
            <a:r>
              <a:rPr lang="en-US" dirty="0">
                <a:solidFill>
                  <a:srgbClr val="A5A5A5"/>
                </a:solidFill>
              </a:rPr>
              <a:t>~</a:t>
            </a:r>
            <a:r>
              <a:rPr lang="en-US" dirty="0" err="1" smtClean="0">
                <a:solidFill>
                  <a:srgbClr val="A5A5A5"/>
                </a:solidFill>
              </a:rPr>
              <a:t>floyd</a:t>
            </a:r>
            <a:r>
              <a:rPr lang="en-US" dirty="0" smtClean="0">
                <a:solidFill>
                  <a:srgbClr val="A5A5A5"/>
                </a:solidFill>
              </a:rPr>
              <a:t>/courses/gg/201707_EOS</a:t>
            </a:r>
            <a:r>
              <a:rPr lang="en-US" dirty="0" smtClean="0">
                <a:solidFill>
                  <a:srgbClr val="A5A5A5"/>
                </a:solidFill>
              </a:rPr>
              <a:t>/</a:t>
            </a:r>
            <a:endParaRPr lang="en-US" dirty="0">
              <a:solidFill>
                <a:srgbClr val="A5A5A5"/>
              </a:solidFill>
            </a:endParaRPr>
          </a:p>
          <a:p>
            <a:pPr lvl="0" defTabSz="914400">
              <a:spcBef>
                <a:spcPts val="1000"/>
              </a:spcBef>
              <a:defRPr/>
            </a:pPr>
            <a:r>
              <a:rPr lang="en-US" sz="1200" dirty="0">
                <a:solidFill>
                  <a:srgbClr val="A5A5A5"/>
                </a:solidFill>
              </a:rPr>
              <a:t>Material from R. W. King, T. A. Herring, M. A. Floyd (MIT) and S. C. </a:t>
            </a:r>
            <a:r>
              <a:rPr lang="en-US" sz="1200" dirty="0" err="1">
                <a:solidFill>
                  <a:srgbClr val="A5A5A5"/>
                </a:solidFill>
              </a:rPr>
              <a:t>McClusky</a:t>
            </a:r>
            <a:r>
              <a:rPr lang="en-US" sz="1200" dirty="0">
                <a:solidFill>
                  <a:srgbClr val="A5A5A5"/>
                </a:solidFill>
              </a:rPr>
              <a:t> (now at ANU</a:t>
            </a:r>
            <a:r>
              <a:rPr lang="en-US" sz="1200" dirty="0" smtClean="0">
                <a:solidFill>
                  <a:srgbClr val="A5A5A5"/>
                </a:solidFill>
              </a:rPr>
              <a:t>)</a:t>
            </a:r>
            <a:endParaRPr lang="en-US" sz="2000" dirty="0">
              <a:solidFill>
                <a:srgbClr val="A5A5A5"/>
              </a:solidFill>
            </a:endParaRPr>
          </a:p>
        </p:txBody>
      </p:sp>
      <p:pic>
        <p:nvPicPr>
          <p:cNvPr id="8" name="Picture 7" descr="arth Observatory of Singap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117" y="0"/>
            <a:ext cx="1509043" cy="679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85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a:spLocks noGrp="1"/>
          </p:cNvSpPr>
          <p:nvPr>
            <p:ph type="title"/>
          </p:nvPr>
        </p:nvSpPr>
        <p:spPr/>
        <p:txBody>
          <a:bodyPr>
            <a:normAutofit/>
          </a:bodyPr>
          <a:lstStyle>
            <a:lvl1pPr>
              <a:defRPr sz="8300">
                <a:solidFill>
                  <a:srgbClr val="007754"/>
                </a:solidFill>
              </a:defRPr>
            </a:lvl1pPr>
          </a:lstStyle>
          <a:p>
            <a:pPr lvl="0" algn="ctr"/>
            <a:r>
              <a:rPr lang="en-US" sz="3300" dirty="0" smtClean="0">
                <a:solidFill>
                  <a:schemeClr val="tx1"/>
                </a:solidFill>
              </a:rPr>
              <a:t>Reference frame implementation</a:t>
            </a:r>
            <a:endParaRPr lang="en-US" sz="3300" dirty="0">
              <a:solidFill>
                <a:schemeClr val="tx1"/>
              </a:solidFill>
            </a:endParaRPr>
          </a:p>
        </p:txBody>
      </p:sp>
      <p:sp>
        <p:nvSpPr>
          <p:cNvPr id="228" name="Shape 228"/>
          <p:cNvSpPr>
            <a:spLocks noGrp="1"/>
          </p:cNvSpPr>
          <p:nvPr>
            <p:ph idx="1"/>
          </p:nvPr>
        </p:nvSpPr>
        <p:spPr/>
        <p:txBody>
          <a:bodyPr/>
          <a:lstStyle/>
          <a:p>
            <a:r>
              <a:rPr lang="en-US" dirty="0" smtClean="0"/>
              <a:t>Any vector may be mapped from one coordinate system to another by the application of</a:t>
            </a:r>
          </a:p>
          <a:p>
            <a:pPr lvl="1"/>
            <a:r>
              <a:rPr lang="en-US" dirty="0" smtClean="0"/>
              <a:t>Translation (affects position of co-ordinate origin)</a:t>
            </a:r>
          </a:p>
          <a:p>
            <a:pPr lvl="1"/>
            <a:r>
              <a:rPr lang="en-US" dirty="0" smtClean="0"/>
              <a:t>Rotation (affects orientation of co-ordinate axes)</a:t>
            </a:r>
          </a:p>
          <a:p>
            <a:pPr lvl="1"/>
            <a:r>
              <a:rPr lang="en-US" dirty="0" smtClean="0"/>
              <a:t>Scale (affects length of co-ordinate axes and maps into heights in the network)</a:t>
            </a:r>
            <a:endParaRPr lang="en-US" dirty="0"/>
          </a:p>
        </p:txBody>
      </p:sp>
      <p:sp>
        <p:nvSpPr>
          <p:cNvPr id="2" name="Date Placeholder 1"/>
          <p:cNvSpPr>
            <a:spLocks noGrp="1"/>
          </p:cNvSpPr>
          <p:nvPr>
            <p:ph type="dt" sz="half" idx="10"/>
          </p:nvPr>
        </p:nvSpPr>
        <p:spPr/>
        <p:txBody>
          <a:bodyPr/>
          <a:lstStyle/>
          <a:p>
            <a:r>
              <a:rPr lang="en-GB" smtClean="0"/>
              <a:t>2017/07/18</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9</a:t>
            </a:fld>
            <a:endParaRPr lang="en-US"/>
          </a:p>
        </p:txBody>
      </p:sp>
    </p:spTree>
    <p:extLst>
      <p:ext uri="{BB962C8B-B14F-4D97-AF65-F5344CB8AC3E}">
        <p14:creationId xmlns:p14="http://schemas.microsoft.com/office/powerpoint/2010/main" val="896716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p:cNvSpPr>
          <p:nvPr>
            <p:ph type="title"/>
          </p:nvPr>
        </p:nvSpPr>
        <p:spPr/>
        <p:txBody>
          <a:bodyPr/>
          <a:lstStyle>
            <a:lvl1pPr>
              <a:defRPr>
                <a:solidFill>
                  <a:srgbClr val="007754"/>
                </a:solidFill>
              </a:defRPr>
            </a:lvl1pPr>
          </a:lstStyle>
          <a:p>
            <a:pPr lvl="0" algn="ctr"/>
            <a:r>
              <a:rPr lang="en-US" dirty="0" smtClean="0">
                <a:solidFill>
                  <a:srgbClr val="000000"/>
                </a:solidFill>
              </a:rPr>
              <a:t>1: Translation</a:t>
            </a:r>
            <a:endParaRPr lang="en-US" dirty="0">
              <a:solidFill>
                <a:srgbClr val="000000"/>
              </a:solidFill>
            </a:endParaRPr>
          </a:p>
        </p:txBody>
      </p:sp>
      <p:sp>
        <p:nvSpPr>
          <p:cNvPr id="2" name="Date Placeholder 1"/>
          <p:cNvSpPr>
            <a:spLocks noGrp="1"/>
          </p:cNvSpPr>
          <p:nvPr>
            <p:ph type="dt" sz="half" idx="10"/>
          </p:nvPr>
        </p:nvSpPr>
        <p:spPr/>
        <p:txBody>
          <a:bodyPr/>
          <a:lstStyle/>
          <a:p>
            <a:r>
              <a:rPr lang="en-GB" smtClean="0"/>
              <a:t>2017/07/18</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10</a:t>
            </a:fld>
            <a:endParaRPr lang="en-US"/>
          </a:p>
        </p:txBody>
      </p:sp>
      <p:sp>
        <p:nvSpPr>
          <p:cNvPr id="262" name="Shape 262"/>
          <p:cNvSpPr/>
          <p:nvPr/>
        </p:nvSpPr>
        <p:spPr>
          <a:xfrm flipH="1">
            <a:off x="2213658" y="3068484"/>
            <a:ext cx="894246" cy="466485"/>
          </a:xfrm>
          <a:prstGeom prst="line">
            <a:avLst/>
          </a:prstGeom>
          <a:ln w="38100" cap="rnd">
            <a:solidFill/>
            <a:custDash>
              <a:ds d="100000" sp="200000"/>
            </a:custDash>
            <a:miter lim="400000"/>
            <a:headEnd type="stealth"/>
          </a:ln>
        </p:spPr>
        <p:txBody>
          <a:bodyPr lIns="35717" tIns="35717" rIns="35717" bIns="35717" anchor="ctr"/>
          <a:lstStyle/>
          <a:p>
            <a:pPr defTabSz="321457">
              <a:defRPr sz="1200">
                <a:latin typeface="Helvetica"/>
                <a:ea typeface="Helvetica"/>
                <a:cs typeface="Helvetica"/>
                <a:sym typeface="Helvetica"/>
              </a:defRPr>
            </a:pPr>
            <a:endParaRPr/>
          </a:p>
        </p:txBody>
      </p:sp>
      <p:grpSp>
        <p:nvGrpSpPr>
          <p:cNvPr id="269" name="Group 269"/>
          <p:cNvGrpSpPr/>
          <p:nvPr/>
        </p:nvGrpSpPr>
        <p:grpSpPr>
          <a:xfrm>
            <a:off x="1387450" y="2329371"/>
            <a:ext cx="2053981" cy="3060833"/>
            <a:chOff x="0" y="0"/>
            <a:chExt cx="2921216" cy="4353184"/>
          </a:xfrm>
        </p:grpSpPr>
        <p:sp>
          <p:nvSpPr>
            <p:cNvPr id="263" name="Shape 263"/>
            <p:cNvSpPr/>
            <p:nvPr/>
          </p:nvSpPr>
          <p:spPr>
            <a:xfrm flipH="1">
              <a:off x="134689" y="398471"/>
              <a:ext cx="11" cy="2536758"/>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264" name="Shape 264"/>
            <p:cNvSpPr/>
            <p:nvPr/>
          </p:nvSpPr>
          <p:spPr>
            <a:xfrm flipH="1">
              <a:off x="147768" y="2035292"/>
              <a:ext cx="2383779" cy="867615"/>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265" name="Shape 265"/>
            <p:cNvSpPr/>
            <p:nvPr/>
          </p:nvSpPr>
          <p:spPr>
            <a:xfrm flipH="1" flipV="1">
              <a:off x="127375" y="2898177"/>
              <a:ext cx="2028003" cy="1170873"/>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pic>
          <p:nvPicPr>
            <p:cNvPr id="266" name="droppedImage.pdf"/>
            <p:cNvPicPr/>
            <p:nvPr/>
          </p:nvPicPr>
          <p:blipFill>
            <a:blip r:embed="rId2">
              <a:extLst/>
            </a:blip>
            <a:stretch>
              <a:fillRect/>
            </a:stretch>
          </p:blipFill>
          <p:spPr>
            <a:xfrm>
              <a:off x="2214778" y="4009511"/>
              <a:ext cx="362767" cy="343674"/>
            </a:xfrm>
            <a:prstGeom prst="rect">
              <a:avLst/>
            </a:prstGeom>
            <a:ln w="12700" cap="flat">
              <a:noFill/>
              <a:miter lim="400000"/>
            </a:ln>
            <a:effectLst/>
          </p:spPr>
        </p:pic>
        <p:pic>
          <p:nvPicPr>
            <p:cNvPr id="267" name="droppedImage.pdf"/>
            <p:cNvPicPr/>
            <p:nvPr/>
          </p:nvPicPr>
          <p:blipFill>
            <a:blip r:embed="rId3">
              <a:extLst/>
            </a:blip>
            <a:stretch>
              <a:fillRect/>
            </a:stretch>
          </p:blipFill>
          <p:spPr>
            <a:xfrm>
              <a:off x="2577543" y="1699269"/>
              <a:ext cx="343674" cy="477324"/>
            </a:xfrm>
            <a:prstGeom prst="rect">
              <a:avLst/>
            </a:prstGeom>
            <a:ln w="12700" cap="flat">
              <a:noFill/>
              <a:miter lim="400000"/>
            </a:ln>
            <a:effectLst/>
          </p:spPr>
        </p:pic>
        <p:pic>
          <p:nvPicPr>
            <p:cNvPr id="268" name="droppedImage.pdf"/>
            <p:cNvPicPr/>
            <p:nvPr/>
          </p:nvPicPr>
          <p:blipFill>
            <a:blip r:embed="rId4">
              <a:extLst/>
            </a:blip>
            <a:stretch>
              <a:fillRect/>
            </a:stretch>
          </p:blipFill>
          <p:spPr>
            <a:xfrm>
              <a:off x="0" y="0"/>
              <a:ext cx="305487" cy="343673"/>
            </a:xfrm>
            <a:prstGeom prst="rect">
              <a:avLst/>
            </a:prstGeom>
            <a:ln w="12700" cap="flat">
              <a:noFill/>
              <a:miter lim="400000"/>
            </a:ln>
            <a:effectLst/>
          </p:spPr>
        </p:pic>
      </p:grpSp>
      <p:sp>
        <p:nvSpPr>
          <p:cNvPr id="270" name="Shape 270"/>
          <p:cNvSpPr/>
          <p:nvPr/>
        </p:nvSpPr>
        <p:spPr>
          <a:xfrm>
            <a:off x="2155403" y="3550687"/>
            <a:ext cx="44648" cy="4464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ln w="25400">
            <a:solidFill/>
            <a:miter lim="400000"/>
          </a:ln>
        </p:spPr>
        <p:txBody>
          <a:bodyPr lIns="0" tIns="0" rIns="0" bIns="0" anchor="ctr"/>
          <a:lstStyle/>
          <a:p>
            <a:pPr lvl="0">
              <a:defRPr sz="4000">
                <a:solidFill>
                  <a:srgbClr val="007754"/>
                </a:solidFill>
                <a:effectLst>
                  <a:outerShdw blurRad="38100" dist="12700" dir="5400000" rotWithShape="0">
                    <a:srgbClr val="000000">
                      <a:alpha val="50000"/>
                    </a:srgbClr>
                  </a:outerShdw>
                </a:effectLst>
              </a:defRPr>
            </a:pPr>
            <a:endParaRPr/>
          </a:p>
        </p:txBody>
      </p:sp>
      <p:sp>
        <p:nvSpPr>
          <p:cNvPr id="271" name="Shape 271"/>
          <p:cNvSpPr/>
          <p:nvPr/>
        </p:nvSpPr>
        <p:spPr>
          <a:xfrm flipH="1">
            <a:off x="1476747" y="3564219"/>
            <a:ext cx="707361" cy="802046"/>
          </a:xfrm>
          <a:prstGeom prst="line">
            <a:avLst/>
          </a:prstGeom>
          <a:ln w="38100">
            <a:solidFill/>
            <a:custDash>
              <a:ds d="200000" sp="200000"/>
            </a:custDash>
            <a:miter lim="400000"/>
          </a:ln>
        </p:spPr>
        <p:txBody>
          <a:bodyPr lIns="0" tIns="0" rIns="0" bIns="0" anchor="ctr"/>
          <a:lstStyle/>
          <a:p>
            <a:pPr defTabSz="321457">
              <a:defRPr sz="1200">
                <a:latin typeface="Helvetica"/>
                <a:ea typeface="Helvetica"/>
                <a:cs typeface="Helvetica"/>
                <a:sym typeface="Helvetica"/>
              </a:defRPr>
            </a:pPr>
            <a:endParaRPr/>
          </a:p>
        </p:txBody>
      </p:sp>
      <p:sp>
        <p:nvSpPr>
          <p:cNvPr id="272" name="Shape 272"/>
          <p:cNvSpPr/>
          <p:nvPr/>
        </p:nvSpPr>
        <p:spPr>
          <a:xfrm flipH="1">
            <a:off x="1476116" y="3078440"/>
            <a:ext cx="1625806" cy="1283264"/>
          </a:xfrm>
          <a:prstGeom prst="line">
            <a:avLst/>
          </a:prstGeom>
          <a:ln w="38100">
            <a:solidFill/>
            <a:custDash>
              <a:ds d="200000" sp="200000"/>
            </a:custDash>
            <a:miter lim="400000"/>
          </a:ln>
        </p:spPr>
        <p:txBody>
          <a:bodyPr lIns="0" tIns="0" rIns="0" bIns="0" anchor="ctr"/>
          <a:lstStyle/>
          <a:p>
            <a:pPr defTabSz="321457">
              <a:defRPr sz="1200">
                <a:latin typeface="Helvetica"/>
                <a:ea typeface="Helvetica"/>
                <a:cs typeface="Helvetica"/>
                <a:sym typeface="Helvetica"/>
              </a:defRPr>
            </a:pPr>
            <a:endParaRPr/>
          </a:p>
        </p:txBody>
      </p:sp>
      <p:sp>
        <p:nvSpPr>
          <p:cNvPr id="273" name="Shape 273"/>
          <p:cNvSpPr/>
          <p:nvPr/>
        </p:nvSpPr>
        <p:spPr>
          <a:xfrm>
            <a:off x="3084091" y="3041695"/>
            <a:ext cx="44648" cy="4464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ln w="25400">
            <a:solidFill/>
            <a:miter lim="400000"/>
          </a:ln>
        </p:spPr>
        <p:txBody>
          <a:bodyPr lIns="0" tIns="0" rIns="0" bIns="0" anchor="ctr"/>
          <a:lstStyle/>
          <a:p>
            <a:pPr lvl="0">
              <a:defRPr sz="4000">
                <a:solidFill>
                  <a:srgbClr val="007754"/>
                </a:solidFill>
                <a:effectLst>
                  <a:outerShdw blurRad="38100" dist="12700" dir="5400000" rotWithShape="0">
                    <a:srgbClr val="000000">
                      <a:alpha val="50000"/>
                    </a:srgbClr>
                  </a:outerShdw>
                </a:effectLst>
              </a:defRPr>
            </a:pPr>
            <a:endParaRPr/>
          </a:p>
        </p:txBody>
      </p:sp>
      <p:pic>
        <p:nvPicPr>
          <p:cNvPr id="274" name="droppedImage.pdf"/>
          <p:cNvPicPr/>
          <p:nvPr/>
        </p:nvPicPr>
        <p:blipFill>
          <a:blip r:embed="rId5">
            <a:extLst/>
          </a:blip>
          <a:stretch>
            <a:fillRect/>
          </a:stretch>
        </p:blipFill>
        <p:spPr>
          <a:xfrm>
            <a:off x="1682130" y="3675702"/>
            <a:ext cx="196453" cy="214313"/>
          </a:xfrm>
          <a:prstGeom prst="rect">
            <a:avLst/>
          </a:prstGeom>
          <a:ln w="12700">
            <a:miter lim="400000"/>
          </a:ln>
        </p:spPr>
      </p:pic>
      <p:pic>
        <p:nvPicPr>
          <p:cNvPr id="275" name="droppedImage.pdf"/>
          <p:cNvPicPr/>
          <p:nvPr/>
        </p:nvPicPr>
        <p:blipFill>
          <a:blip r:embed="rId6">
            <a:extLst/>
          </a:blip>
          <a:stretch>
            <a:fillRect/>
          </a:stretch>
        </p:blipFill>
        <p:spPr>
          <a:xfrm>
            <a:off x="2423294" y="3568546"/>
            <a:ext cx="267891" cy="330398"/>
          </a:xfrm>
          <a:prstGeom prst="rect">
            <a:avLst/>
          </a:prstGeom>
          <a:ln w="12700">
            <a:miter lim="400000"/>
          </a:ln>
        </p:spPr>
      </p:pic>
      <p:pic>
        <p:nvPicPr>
          <p:cNvPr id="276" name="droppedImage.pdf"/>
          <p:cNvPicPr/>
          <p:nvPr/>
        </p:nvPicPr>
        <p:blipFill>
          <a:blip r:embed="rId7">
            <a:extLst/>
          </a:blip>
          <a:stretch>
            <a:fillRect/>
          </a:stretch>
        </p:blipFill>
        <p:spPr>
          <a:xfrm>
            <a:off x="4807520" y="2836312"/>
            <a:ext cx="3241477" cy="1669852"/>
          </a:xfrm>
          <a:prstGeom prst="rect">
            <a:avLst/>
          </a:prstGeom>
          <a:ln w="12700">
            <a:miter lim="400000"/>
          </a:ln>
        </p:spPr>
      </p:pic>
      <p:pic>
        <p:nvPicPr>
          <p:cNvPr id="277" name="droppedImage.pdf"/>
          <p:cNvPicPr/>
          <p:nvPr/>
        </p:nvPicPr>
        <p:blipFill>
          <a:blip r:embed="rId8">
            <a:extLst/>
          </a:blip>
          <a:stretch>
            <a:fillRect/>
          </a:stretch>
        </p:blipFill>
        <p:spPr>
          <a:xfrm>
            <a:off x="2521520" y="3014905"/>
            <a:ext cx="125016" cy="214313"/>
          </a:xfrm>
          <a:prstGeom prst="rect">
            <a:avLst/>
          </a:prstGeom>
          <a:ln w="12700">
            <a:miter lim="400000"/>
          </a:ln>
        </p:spPr>
      </p:pic>
    </p:spTree>
    <p:extLst>
      <p:ext uri="{BB962C8B-B14F-4D97-AF65-F5344CB8AC3E}">
        <p14:creationId xmlns:p14="http://schemas.microsoft.com/office/powerpoint/2010/main" val="2316666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7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26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27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272"/>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iterate>
                                    <p:tmAbs val="0"/>
                                  </p:iterate>
                                  <p:childTnLst>
                                    <p:set>
                                      <p:cBhvr>
                                        <p:cTn id="19" fill="hold"/>
                                        <p:tgtEl>
                                          <p:spTgt spid="275"/>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iterate>
                                    <p:tmAbs val="0"/>
                                  </p:iterate>
                                  <p:childTnLst>
                                    <p:set>
                                      <p:cBhvr>
                                        <p:cTn id="22" fill="hold"/>
                                        <p:tgtEl>
                                          <p:spTgt spid="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advAuto="0"/>
      <p:bldP spid="272" grpId="0" animBg="1" advAuto="0"/>
      <p:bldP spid="273" grpId="0" animBg="1" advAuto="0"/>
      <p:bldP spid="275" grpId="0" animBg="1" advAuto="0"/>
      <p:bldP spid="276" grpId="0" animBg="1" advAuto="0"/>
      <p:bldP spid="277"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a:spLocks noGrp="1"/>
          </p:cNvSpPr>
          <p:nvPr>
            <p:ph type="title"/>
          </p:nvPr>
        </p:nvSpPr>
        <p:spPr/>
        <p:txBody>
          <a:bodyPr/>
          <a:lstStyle>
            <a:lvl1pPr>
              <a:defRPr>
                <a:solidFill>
                  <a:srgbClr val="007754"/>
                </a:solidFill>
              </a:defRPr>
            </a:lvl1pPr>
          </a:lstStyle>
          <a:p>
            <a:pPr lvl="0" algn="ctr"/>
            <a:r>
              <a:rPr lang="en-US" dirty="0" smtClean="0">
                <a:solidFill>
                  <a:srgbClr val="000000"/>
                </a:solidFill>
              </a:rPr>
              <a:t>2: Rotation</a:t>
            </a:r>
            <a:endParaRPr lang="en-US" dirty="0">
              <a:solidFill>
                <a:srgbClr val="000000"/>
              </a:solidFill>
            </a:endParaRPr>
          </a:p>
        </p:txBody>
      </p:sp>
      <p:sp>
        <p:nvSpPr>
          <p:cNvPr id="285" name="Shape 285"/>
          <p:cNvSpPr>
            <a:spLocks noGrp="1"/>
          </p:cNvSpPr>
          <p:nvPr>
            <p:ph idx="1"/>
          </p:nvPr>
        </p:nvSpPr>
        <p:spPr/>
        <p:txBody>
          <a:bodyPr>
            <a:normAutofit/>
          </a:bodyPr>
          <a:lstStyle/>
          <a:p>
            <a:pPr lvl="0"/>
            <a:r>
              <a:rPr lang="en-US" sz="2000" dirty="0" smtClean="0"/>
              <a:t>Rotation vector, </a:t>
            </a:r>
            <a:r>
              <a:rPr lang="en-US" sz="2000" b="1" i="1" dirty="0" err="1" smtClean="0">
                <a:sym typeface="Gill Sans SemiBold"/>
              </a:rPr>
              <a:t>ω</a:t>
            </a:r>
            <a:r>
              <a:rPr lang="en-US" sz="2000" dirty="0" smtClean="0"/>
              <a:t>, is defined as in the direction of the rotation axis with length equal to the magnitude of angular rotation</a:t>
            </a:r>
          </a:p>
          <a:p>
            <a:pPr lvl="0"/>
            <a:r>
              <a:rPr lang="en-US" sz="2000" dirty="0" smtClean="0"/>
              <a:t>Displacement (or velocity) vector then makes a right-handed triplet with the rotation vector, </a:t>
            </a:r>
            <a:r>
              <a:rPr lang="en-US" sz="2000" b="1" i="1" dirty="0" err="1" smtClean="0">
                <a:sym typeface="Gill Sans SemiBold"/>
              </a:rPr>
              <a:t>ω</a:t>
            </a:r>
            <a:r>
              <a:rPr lang="en-US" sz="2000" dirty="0" smtClean="0"/>
              <a:t>, and radial vector, </a:t>
            </a:r>
            <a:r>
              <a:rPr lang="en-US" sz="2000" b="1" i="1" dirty="0" smtClean="0">
                <a:sym typeface="Gill Sans SemiBold"/>
              </a:rPr>
              <a:t>p</a:t>
            </a:r>
            <a:r>
              <a:rPr lang="en-US" sz="2000" dirty="0" smtClean="0"/>
              <a:t>.</a:t>
            </a:r>
            <a:endParaRPr lang="en-US" sz="2000" dirty="0"/>
          </a:p>
        </p:txBody>
      </p:sp>
      <p:sp>
        <p:nvSpPr>
          <p:cNvPr id="2" name="Date Placeholder 1"/>
          <p:cNvSpPr>
            <a:spLocks noGrp="1"/>
          </p:cNvSpPr>
          <p:nvPr>
            <p:ph type="dt" sz="half" idx="10"/>
          </p:nvPr>
        </p:nvSpPr>
        <p:spPr/>
        <p:txBody>
          <a:bodyPr/>
          <a:lstStyle/>
          <a:p>
            <a:r>
              <a:rPr lang="en-GB" smtClean="0"/>
              <a:t>2017/07/18</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11</a:t>
            </a:fld>
            <a:endParaRPr lang="en-US"/>
          </a:p>
        </p:txBody>
      </p:sp>
      <p:sp>
        <p:nvSpPr>
          <p:cNvPr id="286" name="Shape 286"/>
          <p:cNvSpPr/>
          <p:nvPr/>
        </p:nvSpPr>
        <p:spPr>
          <a:xfrm>
            <a:off x="1327081" y="3465323"/>
            <a:ext cx="2446736" cy="2446736"/>
          </a:xfrm>
          <a:custGeom>
            <a:avLst/>
            <a:gdLst/>
            <a:ahLst/>
            <a:cxnLst>
              <a:cxn ang="0">
                <a:pos x="wd2" y="hd2"/>
              </a:cxn>
              <a:cxn ang="5400000">
                <a:pos x="wd2" y="hd2"/>
              </a:cxn>
              <a:cxn ang="10800000">
                <a:pos x="wd2" y="hd2"/>
              </a:cxn>
              <a:cxn ang="16200000">
                <a:pos x="wd2" y="hd2"/>
              </a:cxn>
            </a:cxnLst>
            <a:rect l="0" t="0" r="r" b="b"/>
            <a:pathLst>
              <a:path w="19679" h="19679" extrusionOk="0">
                <a:moveTo>
                  <a:pt x="16797" y="2882"/>
                </a:moveTo>
                <a:cubicBezTo>
                  <a:pt x="20639" y="6724"/>
                  <a:pt x="20639" y="12954"/>
                  <a:pt x="16797" y="16797"/>
                </a:cubicBezTo>
                <a:cubicBezTo>
                  <a:pt x="12954" y="20639"/>
                  <a:pt x="6724" y="20639"/>
                  <a:pt x="2882" y="16797"/>
                </a:cubicBezTo>
                <a:cubicBezTo>
                  <a:pt x="-961" y="12954"/>
                  <a:pt x="-961" y="6724"/>
                  <a:pt x="2882" y="2882"/>
                </a:cubicBezTo>
                <a:cubicBezTo>
                  <a:pt x="6724" y="-961"/>
                  <a:pt x="12954" y="-961"/>
                  <a:pt x="16797" y="2882"/>
                </a:cubicBezTo>
              </a:path>
            </a:pathLst>
          </a:custGeom>
          <a:ln w="25400">
            <a:solidFill>
              <a:schemeClr val="tx1"/>
            </a:solidFill>
            <a:miter lim="400000"/>
          </a:ln>
        </p:spPr>
        <p:txBody>
          <a:bodyPr lIns="0" tIns="0" rIns="0" bIns="0" anchor="ctr"/>
          <a:lstStyle/>
          <a:p>
            <a:pPr lvl="0">
              <a:defRPr sz="4000">
                <a:solidFill>
                  <a:srgbClr val="007754"/>
                </a:solidFill>
                <a:effectLst>
                  <a:outerShdw blurRad="38100" dist="12700" dir="5400000" rotWithShape="0">
                    <a:srgbClr val="000000">
                      <a:alpha val="50000"/>
                    </a:srgbClr>
                  </a:outerShdw>
                </a:effectLst>
              </a:defRPr>
            </a:pPr>
            <a:endParaRPr/>
          </a:p>
        </p:txBody>
      </p:sp>
      <p:sp>
        <p:nvSpPr>
          <p:cNvPr id="287" name="Shape 287"/>
          <p:cNvSpPr/>
          <p:nvPr/>
        </p:nvSpPr>
        <p:spPr>
          <a:xfrm>
            <a:off x="2050387" y="4179699"/>
            <a:ext cx="491133" cy="500063"/>
          </a:xfrm>
          <a:prstGeom prst="line">
            <a:avLst/>
          </a:prstGeom>
          <a:ln w="38100">
            <a:solidFill>
              <a:schemeClr val="tx1"/>
            </a:solidFill>
            <a:miter lim="400000"/>
            <a:headEnd type="stealth"/>
          </a:ln>
        </p:spPr>
        <p:txBody>
          <a:bodyPr lIns="0" tIns="0" rIns="0" bIns="0" anchor="ctr"/>
          <a:lstStyle/>
          <a:p>
            <a:pPr defTabSz="321457">
              <a:defRPr sz="1200">
                <a:latin typeface="Helvetica"/>
                <a:ea typeface="Helvetica"/>
                <a:cs typeface="Helvetica"/>
                <a:sym typeface="Helvetica"/>
              </a:defRPr>
            </a:pPr>
            <a:endParaRPr/>
          </a:p>
        </p:txBody>
      </p:sp>
      <p:sp>
        <p:nvSpPr>
          <p:cNvPr id="288" name="Shape 288"/>
          <p:cNvSpPr/>
          <p:nvPr/>
        </p:nvSpPr>
        <p:spPr>
          <a:xfrm flipV="1">
            <a:off x="1812262" y="4166579"/>
            <a:ext cx="235428" cy="272082"/>
          </a:xfrm>
          <a:prstGeom prst="line">
            <a:avLst/>
          </a:prstGeom>
          <a:ln w="38100">
            <a:solidFill>
              <a:schemeClr val="tx1"/>
            </a:solidFill>
            <a:miter lim="400000"/>
            <a:headEnd type="stealth"/>
          </a:ln>
        </p:spPr>
        <p:txBody>
          <a:bodyPr lIns="0" tIns="0" rIns="0" bIns="0" anchor="ctr"/>
          <a:lstStyle/>
          <a:p>
            <a:pPr defTabSz="321457">
              <a:defRPr sz="1200">
                <a:latin typeface="Helvetica"/>
                <a:ea typeface="Helvetica"/>
                <a:cs typeface="Helvetica"/>
                <a:sym typeface="Helvetica"/>
              </a:defRPr>
            </a:pPr>
            <a:endParaRPr/>
          </a:p>
        </p:txBody>
      </p:sp>
      <p:sp>
        <p:nvSpPr>
          <p:cNvPr id="289" name="Shape 289"/>
          <p:cNvSpPr/>
          <p:nvPr/>
        </p:nvSpPr>
        <p:spPr>
          <a:xfrm>
            <a:off x="2443293" y="4581535"/>
            <a:ext cx="178594" cy="178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25400">
            <a:solidFill>
              <a:schemeClr val="tx1"/>
            </a:solidFill>
            <a:miter lim="400000"/>
          </a:ln>
        </p:spPr>
        <p:txBody>
          <a:bodyPr lIns="0" tIns="0" rIns="0" bIns="0" anchor="ctr"/>
          <a:lstStyle/>
          <a:p>
            <a:pPr lvl="0">
              <a:defRPr sz="4000">
                <a:solidFill>
                  <a:srgbClr val="007754"/>
                </a:solidFill>
                <a:effectLst>
                  <a:outerShdw blurRad="38100" dist="12700" dir="5400000" rotWithShape="0">
                    <a:srgbClr val="000000">
                      <a:alpha val="50000"/>
                    </a:srgbClr>
                  </a:outerShdw>
                </a:effectLst>
              </a:defRPr>
            </a:pPr>
            <a:endParaRPr/>
          </a:p>
        </p:txBody>
      </p:sp>
      <p:sp>
        <p:nvSpPr>
          <p:cNvPr id="290" name="Shape 290"/>
          <p:cNvSpPr/>
          <p:nvPr/>
        </p:nvSpPr>
        <p:spPr>
          <a:xfrm>
            <a:off x="2487942" y="4626184"/>
            <a:ext cx="89297" cy="892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tx1"/>
          </a:solidFill>
          <a:ln w="25400">
            <a:solidFill>
              <a:schemeClr val="tx1"/>
            </a:solidFill>
            <a:miter lim="400000"/>
          </a:ln>
        </p:spPr>
        <p:txBody>
          <a:bodyPr lIns="0" tIns="0" rIns="0" bIns="0" anchor="ctr"/>
          <a:lstStyle/>
          <a:p>
            <a:pPr lvl="0">
              <a:defRPr sz="4000">
                <a:solidFill>
                  <a:srgbClr val="007754"/>
                </a:solidFill>
                <a:effectLst>
                  <a:outerShdw blurRad="38100" dist="12700" dir="5400000" rotWithShape="0">
                    <a:srgbClr val="000000">
                      <a:alpha val="50000"/>
                    </a:srgbClr>
                  </a:outerShdw>
                </a:effectLst>
              </a:defRPr>
            </a:pPr>
            <a:endParaRPr/>
          </a:p>
        </p:txBody>
      </p:sp>
      <p:sp>
        <p:nvSpPr>
          <p:cNvPr id="291" name="Shape 291"/>
          <p:cNvSpPr/>
          <p:nvPr/>
        </p:nvSpPr>
        <p:spPr>
          <a:xfrm>
            <a:off x="2479012" y="4550282"/>
            <a:ext cx="191990" cy="263595"/>
          </a:xfrm>
          <a:custGeom>
            <a:avLst/>
            <a:gdLst/>
            <a:ahLst/>
            <a:cxnLst>
              <a:cxn ang="0">
                <a:pos x="wd2" y="hd2"/>
              </a:cxn>
              <a:cxn ang="5400000">
                <a:pos x="wd2" y="hd2"/>
              </a:cxn>
              <a:cxn ang="10800000">
                <a:pos x="wd2" y="hd2"/>
              </a:cxn>
              <a:cxn ang="16200000">
                <a:pos x="wd2" y="hd2"/>
              </a:cxn>
            </a:cxnLst>
            <a:rect l="0" t="0" r="r" b="b"/>
            <a:pathLst>
              <a:path w="21593" h="21525" extrusionOk="0">
                <a:moveTo>
                  <a:pt x="0" y="20053"/>
                </a:moveTo>
                <a:cubicBezTo>
                  <a:pt x="1491" y="20414"/>
                  <a:pt x="4000" y="21391"/>
                  <a:pt x="5022" y="21511"/>
                </a:cubicBezTo>
                <a:cubicBezTo>
                  <a:pt x="5775" y="21600"/>
                  <a:pt x="8286" y="21235"/>
                  <a:pt x="9039" y="21147"/>
                </a:cubicBezTo>
                <a:cubicBezTo>
                  <a:pt x="10060" y="21026"/>
                  <a:pt x="12642" y="20401"/>
                  <a:pt x="13559" y="20053"/>
                </a:cubicBezTo>
                <a:cubicBezTo>
                  <a:pt x="14524" y="19685"/>
                  <a:pt x="17576" y="17865"/>
                  <a:pt x="17576" y="17865"/>
                </a:cubicBezTo>
                <a:cubicBezTo>
                  <a:pt x="17576" y="17865"/>
                  <a:pt x="19223" y="15901"/>
                  <a:pt x="19585" y="15313"/>
                </a:cubicBezTo>
                <a:cubicBezTo>
                  <a:pt x="20010" y="14622"/>
                  <a:pt x="20860" y="12770"/>
                  <a:pt x="21091" y="12032"/>
                </a:cubicBezTo>
                <a:cubicBezTo>
                  <a:pt x="21287" y="11404"/>
                  <a:pt x="21587" y="9757"/>
                  <a:pt x="21593" y="9115"/>
                </a:cubicBezTo>
                <a:cubicBezTo>
                  <a:pt x="21600" y="8394"/>
                  <a:pt x="21370" y="6519"/>
                  <a:pt x="21091" y="5834"/>
                </a:cubicBezTo>
                <a:cubicBezTo>
                  <a:pt x="20816" y="5156"/>
                  <a:pt x="19653" y="3491"/>
                  <a:pt x="19082" y="2917"/>
                </a:cubicBezTo>
                <a:cubicBezTo>
                  <a:pt x="18361" y="2190"/>
                  <a:pt x="16391" y="963"/>
                  <a:pt x="15065" y="0"/>
                </a:cubicBezTo>
              </a:path>
            </a:pathLst>
          </a:custGeom>
          <a:ln w="25400">
            <a:solidFill>
              <a:schemeClr val="tx1"/>
            </a:solidFill>
            <a:miter lim="400000"/>
          </a:ln>
        </p:spPr>
        <p:txBody>
          <a:bodyPr lIns="0" tIns="0" rIns="0" bIns="0" anchor="ctr"/>
          <a:lstStyle/>
          <a:p>
            <a:pPr lvl="0">
              <a:defRPr>
                <a:solidFill>
                  <a:srgbClr val="007754"/>
                </a:solidFill>
              </a:defRPr>
            </a:pPr>
            <a:endParaRPr/>
          </a:p>
        </p:txBody>
      </p:sp>
      <p:sp>
        <p:nvSpPr>
          <p:cNvPr id="292" name="Shape 292"/>
          <p:cNvSpPr/>
          <p:nvPr/>
        </p:nvSpPr>
        <p:spPr>
          <a:xfrm>
            <a:off x="2563761" y="4508817"/>
            <a:ext cx="71604" cy="61945"/>
          </a:xfrm>
          <a:prstGeom prst="line">
            <a:avLst/>
          </a:prstGeom>
          <a:ln w="38100">
            <a:solidFill>
              <a:schemeClr val="tx1"/>
            </a:solidFill>
            <a:miter lim="400000"/>
            <a:headEnd type="stealth"/>
          </a:ln>
        </p:spPr>
        <p:txBody>
          <a:bodyPr lIns="0" tIns="0" rIns="0" bIns="0" anchor="ctr"/>
          <a:lstStyle/>
          <a:p>
            <a:pPr defTabSz="321457">
              <a:defRPr sz="1200">
                <a:latin typeface="Helvetica"/>
                <a:ea typeface="Helvetica"/>
                <a:cs typeface="Helvetica"/>
                <a:sym typeface="Helvetica"/>
              </a:defRPr>
            </a:pPr>
            <a:endParaRPr/>
          </a:p>
        </p:txBody>
      </p:sp>
      <p:pic>
        <p:nvPicPr>
          <p:cNvPr id="293" name="droppedImage.pdf"/>
          <p:cNvPicPr/>
          <p:nvPr/>
        </p:nvPicPr>
        <p:blipFill>
          <a:blip r:embed="rId2">
            <a:extLst/>
          </a:blip>
          <a:stretch>
            <a:fillRect/>
          </a:stretch>
        </p:blipFill>
        <p:spPr>
          <a:xfrm>
            <a:off x="4550699" y="3249402"/>
            <a:ext cx="2232422" cy="1332134"/>
          </a:xfrm>
          <a:prstGeom prst="rect">
            <a:avLst/>
          </a:prstGeom>
          <a:ln w="12700">
            <a:miter lim="400000"/>
          </a:ln>
        </p:spPr>
      </p:pic>
      <p:pic>
        <p:nvPicPr>
          <p:cNvPr id="294" name="droppedImage.pdf"/>
          <p:cNvPicPr/>
          <p:nvPr/>
        </p:nvPicPr>
        <p:blipFill>
          <a:blip r:embed="rId3">
            <a:extLst/>
          </a:blip>
          <a:stretch>
            <a:fillRect/>
          </a:stretch>
        </p:blipFill>
        <p:spPr>
          <a:xfrm>
            <a:off x="4550700" y="4876144"/>
            <a:ext cx="3670102" cy="1330595"/>
          </a:xfrm>
          <a:prstGeom prst="rect">
            <a:avLst/>
          </a:prstGeom>
          <a:ln w="12700">
            <a:miter lim="400000"/>
          </a:ln>
        </p:spPr>
      </p:pic>
      <p:pic>
        <p:nvPicPr>
          <p:cNvPr id="295" name="droppedImage.pdf"/>
          <p:cNvPicPr/>
          <p:nvPr/>
        </p:nvPicPr>
        <p:blipFill>
          <a:blip r:embed="rId4">
            <a:extLst/>
          </a:blip>
          <a:stretch>
            <a:fillRect/>
          </a:stretch>
        </p:blipFill>
        <p:spPr>
          <a:xfrm>
            <a:off x="1746778" y="3992176"/>
            <a:ext cx="187523" cy="232172"/>
          </a:xfrm>
          <a:prstGeom prst="rect">
            <a:avLst/>
          </a:prstGeom>
          <a:ln w="12700">
            <a:noFill/>
            <a:miter lim="400000"/>
          </a:ln>
        </p:spPr>
      </p:pic>
      <p:pic>
        <p:nvPicPr>
          <p:cNvPr id="296" name="droppedImage.pdf"/>
          <p:cNvPicPr/>
          <p:nvPr/>
        </p:nvPicPr>
        <p:blipFill>
          <a:blip r:embed="rId5">
            <a:extLst/>
          </a:blip>
          <a:stretch>
            <a:fillRect/>
          </a:stretch>
        </p:blipFill>
        <p:spPr>
          <a:xfrm>
            <a:off x="2318278" y="4188629"/>
            <a:ext cx="196453" cy="214313"/>
          </a:xfrm>
          <a:prstGeom prst="rect">
            <a:avLst/>
          </a:prstGeom>
          <a:ln w="12700">
            <a:noFill/>
            <a:miter lim="400000"/>
          </a:ln>
        </p:spPr>
      </p:pic>
      <p:pic>
        <p:nvPicPr>
          <p:cNvPr id="297" name="droppedImage.pdf"/>
          <p:cNvPicPr/>
          <p:nvPr/>
        </p:nvPicPr>
        <p:blipFill>
          <a:blip r:embed="rId6">
            <a:extLst/>
          </a:blip>
          <a:stretch>
            <a:fillRect/>
          </a:stretch>
        </p:blipFill>
        <p:spPr>
          <a:xfrm>
            <a:off x="2684395" y="4715480"/>
            <a:ext cx="223242" cy="151805"/>
          </a:xfrm>
          <a:prstGeom prst="rect">
            <a:avLst/>
          </a:prstGeom>
          <a:ln w="12700">
            <a:noFill/>
            <a:miter lim="400000"/>
          </a:ln>
        </p:spPr>
      </p:pic>
    </p:spTree>
    <p:extLst>
      <p:ext uri="{BB962C8B-B14F-4D97-AF65-F5344CB8AC3E}">
        <p14:creationId xmlns:p14="http://schemas.microsoft.com/office/powerpoint/2010/main" val="1472113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 grpId="0" animBg="1" advAuto="0"/>
      <p:bldP spid="294"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Shape 304"/>
          <p:cNvSpPr>
            <a:spLocks noGrp="1"/>
          </p:cNvSpPr>
          <p:nvPr>
            <p:ph type="title"/>
          </p:nvPr>
        </p:nvSpPr>
        <p:spPr/>
        <p:txBody>
          <a:bodyPr/>
          <a:lstStyle>
            <a:lvl1pPr>
              <a:defRPr>
                <a:solidFill>
                  <a:srgbClr val="007754"/>
                </a:solidFill>
              </a:defRPr>
            </a:lvl1pPr>
          </a:lstStyle>
          <a:p>
            <a:pPr lvl="0" algn="ctr"/>
            <a:r>
              <a:rPr lang="en-US" smtClean="0">
                <a:solidFill>
                  <a:srgbClr val="000000"/>
                </a:solidFill>
              </a:rPr>
              <a:t>3: Scale</a:t>
            </a:r>
            <a:endParaRPr lang="en-US">
              <a:solidFill>
                <a:srgbClr val="000000"/>
              </a:solidFill>
            </a:endParaRPr>
          </a:p>
        </p:txBody>
      </p:sp>
      <p:sp>
        <p:nvSpPr>
          <p:cNvPr id="2" name="Date Placeholder 1"/>
          <p:cNvSpPr>
            <a:spLocks noGrp="1"/>
          </p:cNvSpPr>
          <p:nvPr>
            <p:ph type="dt" sz="half" idx="10"/>
          </p:nvPr>
        </p:nvSpPr>
        <p:spPr/>
        <p:txBody>
          <a:bodyPr/>
          <a:lstStyle/>
          <a:p>
            <a:r>
              <a:rPr lang="en-GB" smtClean="0"/>
              <a:t>2017/07/18</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12</a:t>
            </a:fld>
            <a:endParaRPr lang="en-US"/>
          </a:p>
        </p:txBody>
      </p:sp>
      <p:sp>
        <p:nvSpPr>
          <p:cNvPr id="305" name="Shape 305"/>
          <p:cNvSpPr/>
          <p:nvPr/>
        </p:nvSpPr>
        <p:spPr>
          <a:xfrm flipH="1">
            <a:off x="2077459" y="2744655"/>
            <a:ext cx="667003" cy="756567"/>
          </a:xfrm>
          <a:prstGeom prst="line">
            <a:avLst/>
          </a:prstGeom>
          <a:ln w="38100" cap="rnd">
            <a:solidFill/>
            <a:custDash>
              <a:ds d="100000" sp="200000"/>
            </a:custDash>
            <a:miter lim="400000"/>
            <a:headEnd type="stealth"/>
          </a:ln>
        </p:spPr>
        <p:txBody>
          <a:bodyPr lIns="35717" tIns="35717" rIns="35717" bIns="35717" anchor="ctr"/>
          <a:lstStyle/>
          <a:p>
            <a:pPr defTabSz="321457">
              <a:defRPr sz="1200">
                <a:latin typeface="Helvetica"/>
                <a:ea typeface="Helvetica"/>
                <a:cs typeface="Helvetica"/>
                <a:sym typeface="Helvetica"/>
              </a:defRPr>
            </a:pPr>
            <a:endParaRPr/>
          </a:p>
        </p:txBody>
      </p:sp>
      <p:grpSp>
        <p:nvGrpSpPr>
          <p:cNvPr id="312" name="Group 312"/>
          <p:cNvGrpSpPr/>
          <p:nvPr/>
        </p:nvGrpSpPr>
        <p:grpSpPr>
          <a:xfrm>
            <a:off x="1271575" y="2284528"/>
            <a:ext cx="2053981" cy="3060833"/>
            <a:chOff x="0" y="0"/>
            <a:chExt cx="2921216" cy="4353184"/>
          </a:xfrm>
        </p:grpSpPr>
        <p:sp>
          <p:nvSpPr>
            <p:cNvPr id="306" name="Shape 306"/>
            <p:cNvSpPr/>
            <p:nvPr/>
          </p:nvSpPr>
          <p:spPr>
            <a:xfrm flipH="1">
              <a:off x="134689" y="398471"/>
              <a:ext cx="11" cy="2536758"/>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307" name="Shape 307"/>
            <p:cNvSpPr/>
            <p:nvPr/>
          </p:nvSpPr>
          <p:spPr>
            <a:xfrm flipH="1">
              <a:off x="147768" y="2035292"/>
              <a:ext cx="2383779" cy="867615"/>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308" name="Shape 308"/>
            <p:cNvSpPr/>
            <p:nvPr/>
          </p:nvSpPr>
          <p:spPr>
            <a:xfrm flipH="1" flipV="1">
              <a:off x="127375" y="2898177"/>
              <a:ext cx="2028003" cy="1170873"/>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pic>
          <p:nvPicPr>
            <p:cNvPr id="309" name="droppedImage.pdf"/>
            <p:cNvPicPr/>
            <p:nvPr/>
          </p:nvPicPr>
          <p:blipFill>
            <a:blip r:embed="rId2">
              <a:extLst/>
            </a:blip>
            <a:stretch>
              <a:fillRect/>
            </a:stretch>
          </p:blipFill>
          <p:spPr>
            <a:xfrm>
              <a:off x="2214778" y="4009511"/>
              <a:ext cx="362767" cy="343674"/>
            </a:xfrm>
            <a:prstGeom prst="rect">
              <a:avLst/>
            </a:prstGeom>
            <a:ln w="12700" cap="flat">
              <a:noFill/>
              <a:miter lim="400000"/>
            </a:ln>
            <a:effectLst/>
          </p:spPr>
        </p:pic>
        <p:pic>
          <p:nvPicPr>
            <p:cNvPr id="310" name="droppedImage.pdf"/>
            <p:cNvPicPr/>
            <p:nvPr/>
          </p:nvPicPr>
          <p:blipFill>
            <a:blip r:embed="rId3">
              <a:extLst/>
            </a:blip>
            <a:stretch>
              <a:fillRect/>
            </a:stretch>
          </p:blipFill>
          <p:spPr>
            <a:xfrm>
              <a:off x="2577543" y="1699269"/>
              <a:ext cx="343674" cy="477324"/>
            </a:xfrm>
            <a:prstGeom prst="rect">
              <a:avLst/>
            </a:prstGeom>
            <a:ln w="12700" cap="flat">
              <a:noFill/>
              <a:miter lim="400000"/>
            </a:ln>
            <a:effectLst/>
          </p:spPr>
        </p:pic>
        <p:pic>
          <p:nvPicPr>
            <p:cNvPr id="311" name="droppedImage.pdf"/>
            <p:cNvPicPr/>
            <p:nvPr/>
          </p:nvPicPr>
          <p:blipFill>
            <a:blip r:embed="rId4">
              <a:extLst/>
            </a:blip>
            <a:stretch>
              <a:fillRect/>
            </a:stretch>
          </p:blipFill>
          <p:spPr>
            <a:xfrm>
              <a:off x="0" y="0"/>
              <a:ext cx="305487" cy="343673"/>
            </a:xfrm>
            <a:prstGeom prst="rect">
              <a:avLst/>
            </a:prstGeom>
            <a:ln w="12700" cap="flat">
              <a:noFill/>
              <a:miter lim="400000"/>
            </a:ln>
            <a:effectLst/>
          </p:spPr>
        </p:pic>
      </p:grpSp>
      <p:sp>
        <p:nvSpPr>
          <p:cNvPr id="313" name="Shape 313"/>
          <p:cNvSpPr/>
          <p:nvPr/>
        </p:nvSpPr>
        <p:spPr>
          <a:xfrm>
            <a:off x="2039528" y="3505844"/>
            <a:ext cx="44648" cy="4464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ln w="254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sp>
        <p:nvSpPr>
          <p:cNvPr id="314" name="Shape 314"/>
          <p:cNvSpPr/>
          <p:nvPr/>
        </p:nvSpPr>
        <p:spPr>
          <a:xfrm flipH="1">
            <a:off x="1360872" y="3519376"/>
            <a:ext cx="707361" cy="802046"/>
          </a:xfrm>
          <a:prstGeom prst="line">
            <a:avLst/>
          </a:prstGeom>
          <a:ln w="38100">
            <a:solidFill/>
            <a:custDash>
              <a:ds d="200000" sp="200000"/>
            </a:custDash>
            <a:miter lim="400000"/>
          </a:ln>
        </p:spPr>
        <p:txBody>
          <a:bodyPr lIns="0" tIns="0" rIns="0" bIns="0" anchor="ctr"/>
          <a:lstStyle/>
          <a:p>
            <a:pPr defTabSz="321457">
              <a:defRPr sz="1200">
                <a:latin typeface="Helvetica"/>
                <a:ea typeface="Helvetica"/>
                <a:cs typeface="Helvetica"/>
                <a:sym typeface="Helvetica"/>
              </a:defRPr>
            </a:pPr>
            <a:endParaRPr/>
          </a:p>
        </p:txBody>
      </p:sp>
      <p:sp>
        <p:nvSpPr>
          <p:cNvPr id="315" name="Shape 315"/>
          <p:cNvSpPr/>
          <p:nvPr/>
        </p:nvSpPr>
        <p:spPr>
          <a:xfrm>
            <a:off x="2736044" y="2711102"/>
            <a:ext cx="44648" cy="4464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ln w="254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pic>
        <p:nvPicPr>
          <p:cNvPr id="316" name="droppedImage.pdf"/>
          <p:cNvPicPr/>
          <p:nvPr/>
        </p:nvPicPr>
        <p:blipFill>
          <a:blip r:embed="rId5">
            <a:extLst/>
          </a:blip>
          <a:stretch>
            <a:fillRect/>
          </a:stretch>
        </p:blipFill>
        <p:spPr>
          <a:xfrm>
            <a:off x="1566255" y="3630859"/>
            <a:ext cx="196453" cy="214313"/>
          </a:xfrm>
          <a:prstGeom prst="rect">
            <a:avLst/>
          </a:prstGeom>
          <a:ln w="12700">
            <a:miter lim="400000"/>
          </a:ln>
        </p:spPr>
      </p:pic>
      <p:pic>
        <p:nvPicPr>
          <p:cNvPr id="317" name="droppedImage.pdf"/>
          <p:cNvPicPr/>
          <p:nvPr/>
        </p:nvPicPr>
        <p:blipFill>
          <a:blip r:embed="rId6">
            <a:extLst/>
          </a:blip>
          <a:stretch>
            <a:fillRect/>
          </a:stretch>
        </p:blipFill>
        <p:spPr>
          <a:xfrm>
            <a:off x="2861059" y="2532508"/>
            <a:ext cx="267891" cy="330398"/>
          </a:xfrm>
          <a:prstGeom prst="rect">
            <a:avLst/>
          </a:prstGeom>
          <a:ln w="12700">
            <a:miter lim="400000"/>
          </a:ln>
        </p:spPr>
      </p:pic>
      <p:pic>
        <p:nvPicPr>
          <p:cNvPr id="318" name="droppedImage.pdf"/>
          <p:cNvPicPr/>
          <p:nvPr/>
        </p:nvPicPr>
        <p:blipFill>
          <a:blip r:embed="rId7">
            <a:extLst/>
          </a:blip>
          <a:stretch>
            <a:fillRect/>
          </a:stretch>
        </p:blipFill>
        <p:spPr>
          <a:xfrm>
            <a:off x="2227052" y="2978992"/>
            <a:ext cx="133945" cy="151805"/>
          </a:xfrm>
          <a:prstGeom prst="rect">
            <a:avLst/>
          </a:prstGeom>
          <a:ln w="12700">
            <a:miter lim="400000"/>
          </a:ln>
        </p:spPr>
      </p:pic>
      <p:pic>
        <p:nvPicPr>
          <p:cNvPr id="319" name="droppedImage.pdf"/>
          <p:cNvPicPr/>
          <p:nvPr/>
        </p:nvPicPr>
        <p:blipFill>
          <a:blip r:embed="rId8">
            <a:extLst/>
          </a:blip>
          <a:stretch>
            <a:fillRect/>
          </a:stretch>
        </p:blipFill>
        <p:spPr>
          <a:xfrm>
            <a:off x="4727364" y="2809328"/>
            <a:ext cx="3491508" cy="1526977"/>
          </a:xfrm>
          <a:prstGeom prst="rect">
            <a:avLst/>
          </a:prstGeom>
          <a:ln w="12700">
            <a:miter lim="400000"/>
          </a:ln>
        </p:spPr>
      </p:pic>
      <p:sp>
        <p:nvSpPr>
          <p:cNvPr id="5" name="TextBox 4"/>
          <p:cNvSpPr txBox="1"/>
          <p:nvPr/>
        </p:nvSpPr>
        <p:spPr>
          <a:xfrm>
            <a:off x="4025900" y="4699000"/>
            <a:ext cx="4356100" cy="1477328"/>
          </a:xfrm>
          <a:prstGeom prst="rect">
            <a:avLst/>
          </a:prstGeom>
          <a:noFill/>
        </p:spPr>
        <p:txBody>
          <a:bodyPr wrap="square" rtlCol="0">
            <a:spAutoFit/>
          </a:bodyPr>
          <a:lstStyle/>
          <a:p>
            <a:r>
              <a:rPr lang="en-US" dirty="0" smtClean="0"/>
              <a:t>Scale estimation has a direct effect on the average height adjustments in the network so be cautious if your interested in height changes over the region of your reference frame definition.</a:t>
            </a:r>
            <a:endParaRPr lang="en-US" dirty="0"/>
          </a:p>
        </p:txBody>
      </p:sp>
    </p:spTree>
    <p:extLst>
      <p:ext uri="{BB962C8B-B14F-4D97-AF65-F5344CB8AC3E}">
        <p14:creationId xmlns:p14="http://schemas.microsoft.com/office/powerpoint/2010/main" val="527361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305"/>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31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318"/>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iterate>
                                    <p:tmAbs val="0"/>
                                  </p:iterate>
                                  <p:childTnLst>
                                    <p:set>
                                      <p:cBhvr>
                                        <p:cTn id="18" fill="hold"/>
                                        <p:tgtEl>
                                          <p:spTgt spid="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advAuto="0"/>
      <p:bldP spid="315" grpId="0" animBg="1" advAuto="0"/>
      <p:bldP spid="317" grpId="0" animBg="1" advAuto="0"/>
      <p:bldP spid="318" grpId="0" animBg="1" advAuto="0"/>
      <p:bldP spid="319"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Shape 326"/>
          <p:cNvSpPr>
            <a:spLocks noGrp="1"/>
          </p:cNvSpPr>
          <p:nvPr>
            <p:ph type="title"/>
          </p:nvPr>
        </p:nvSpPr>
        <p:spPr/>
        <p:txBody>
          <a:bodyPr>
            <a:normAutofit/>
          </a:bodyPr>
          <a:lstStyle>
            <a:lvl1pPr>
              <a:defRPr sz="8300">
                <a:solidFill>
                  <a:srgbClr val="007754"/>
                </a:solidFill>
              </a:defRPr>
            </a:lvl1pPr>
          </a:lstStyle>
          <a:p>
            <a:pPr lvl="0" algn="ctr"/>
            <a:r>
              <a:rPr lang="en-US" sz="3300" dirty="0" err="1" smtClean="0">
                <a:solidFill>
                  <a:srgbClr val="000000"/>
                </a:solidFill>
              </a:rPr>
              <a:t>Helmert</a:t>
            </a:r>
            <a:r>
              <a:rPr lang="en-US" sz="3300" dirty="0" smtClean="0">
                <a:solidFill>
                  <a:srgbClr val="000000"/>
                </a:solidFill>
              </a:rPr>
              <a:t> transformation</a:t>
            </a:r>
            <a:endParaRPr lang="en-US" sz="3300" dirty="0">
              <a:solidFill>
                <a:srgbClr val="000000"/>
              </a:solidFill>
            </a:endParaRPr>
          </a:p>
        </p:txBody>
      </p:sp>
      <p:sp>
        <p:nvSpPr>
          <p:cNvPr id="327" name="Shape 327"/>
          <p:cNvSpPr>
            <a:spLocks noGrp="1"/>
          </p:cNvSpPr>
          <p:nvPr>
            <p:ph idx="1"/>
          </p:nvPr>
        </p:nvSpPr>
        <p:spPr/>
        <p:txBody>
          <a:bodyPr>
            <a:normAutofit/>
          </a:bodyPr>
          <a:lstStyle/>
          <a:p>
            <a:r>
              <a:rPr lang="en-US" dirty="0" smtClean="0"/>
              <a:t>Position</a:t>
            </a:r>
          </a:p>
          <a:p>
            <a:endParaRPr lang="en-US" dirty="0" smtClean="0"/>
          </a:p>
          <a:p>
            <a:endParaRPr lang="en-US" dirty="0" smtClean="0"/>
          </a:p>
          <a:p>
            <a:endParaRPr lang="en-US" dirty="0"/>
          </a:p>
          <a:p>
            <a:r>
              <a:rPr lang="en-US" dirty="0" smtClean="0"/>
              <a:t>Velocity</a:t>
            </a:r>
          </a:p>
          <a:p>
            <a:endParaRPr lang="en-US" dirty="0" smtClean="0"/>
          </a:p>
          <a:p>
            <a:endParaRPr lang="en-US" dirty="0" smtClean="0"/>
          </a:p>
          <a:p>
            <a:endParaRPr lang="en-US" dirty="0" smtClean="0"/>
          </a:p>
          <a:p>
            <a:r>
              <a:rPr lang="en-US" dirty="0" smtClean="0"/>
              <a:t>Usually, the terms </a:t>
            </a:r>
            <a:r>
              <a:rPr lang="en-US" b="1" dirty="0" err="1" smtClean="0">
                <a:sym typeface="Gill Sans SemiBold"/>
              </a:rPr>
              <a:t>Rv</a:t>
            </a:r>
            <a:r>
              <a:rPr lang="en-US" dirty="0" smtClean="0"/>
              <a:t> and </a:t>
            </a:r>
            <a:r>
              <a:rPr lang="en-US" i="1" dirty="0" err="1" smtClean="0"/>
              <a:t>s</a:t>
            </a:r>
            <a:r>
              <a:rPr lang="en-US" b="1" dirty="0" err="1" smtClean="0">
                <a:sym typeface="Gill Sans SemiBold"/>
              </a:rPr>
              <a:t>v</a:t>
            </a:r>
            <a:r>
              <a:rPr lang="en-US" dirty="0" smtClean="0"/>
              <a:t> are very small and can be neglected (&lt; 10</a:t>
            </a:r>
            <a:r>
              <a:rPr lang="en-US" baseline="30000" dirty="0" smtClean="0"/>
              <a:t>-6</a:t>
            </a:r>
            <a:r>
              <a:rPr lang="en-US" dirty="0" smtClean="0"/>
              <a:t> rad × &lt; 0.1 m/</a:t>
            </a:r>
            <a:r>
              <a:rPr lang="en-US" dirty="0" err="1" smtClean="0"/>
              <a:t>yr</a:t>
            </a:r>
            <a:r>
              <a:rPr lang="en-US" dirty="0" smtClean="0"/>
              <a:t> and &lt; 0.1 ppb × &lt; 0.1 m/</a:t>
            </a:r>
            <a:r>
              <a:rPr lang="en-US" dirty="0" err="1" smtClean="0"/>
              <a:t>yr</a:t>
            </a:r>
            <a:r>
              <a:rPr lang="en-US" dirty="0" smtClean="0"/>
              <a:t>, respectively)</a:t>
            </a:r>
            <a:endParaRPr lang="en-US" dirty="0"/>
          </a:p>
        </p:txBody>
      </p:sp>
      <p:sp>
        <p:nvSpPr>
          <p:cNvPr id="2" name="Date Placeholder 1"/>
          <p:cNvSpPr>
            <a:spLocks noGrp="1"/>
          </p:cNvSpPr>
          <p:nvPr>
            <p:ph type="dt" sz="half" idx="10"/>
          </p:nvPr>
        </p:nvSpPr>
        <p:spPr/>
        <p:txBody>
          <a:bodyPr/>
          <a:lstStyle/>
          <a:p>
            <a:r>
              <a:rPr lang="en-GB" smtClean="0"/>
              <a:t>2017/07/18</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13</a:t>
            </a:fld>
            <a:endParaRPr lang="en-US"/>
          </a:p>
        </p:txBody>
      </p:sp>
      <p:pic>
        <p:nvPicPr>
          <p:cNvPr id="328" name="droppedImage.pdf"/>
          <p:cNvPicPr/>
          <p:nvPr/>
        </p:nvPicPr>
        <p:blipFill>
          <a:blip r:embed="rId2">
            <a:extLst/>
          </a:blip>
          <a:stretch>
            <a:fillRect/>
          </a:stretch>
        </p:blipFill>
        <p:spPr>
          <a:xfrm>
            <a:off x="926067" y="2165538"/>
            <a:ext cx="5554219" cy="1223367"/>
          </a:xfrm>
          <a:prstGeom prst="rect">
            <a:avLst/>
          </a:prstGeom>
          <a:ln w="12700">
            <a:miter lim="400000"/>
          </a:ln>
        </p:spPr>
      </p:pic>
      <p:pic>
        <p:nvPicPr>
          <p:cNvPr id="329" name="droppedImage.pdf"/>
          <p:cNvPicPr/>
          <p:nvPr/>
        </p:nvPicPr>
        <p:blipFill>
          <a:blip r:embed="rId3">
            <a:extLst/>
          </a:blip>
          <a:stretch>
            <a:fillRect/>
          </a:stretch>
        </p:blipFill>
        <p:spPr>
          <a:xfrm>
            <a:off x="905861" y="3780296"/>
            <a:ext cx="7557865" cy="1089423"/>
          </a:xfrm>
          <a:prstGeom prst="rect">
            <a:avLst/>
          </a:prstGeom>
          <a:ln w="12700">
            <a:miter lim="400000"/>
          </a:ln>
        </p:spPr>
      </p:pic>
      <p:sp>
        <p:nvSpPr>
          <p:cNvPr id="330" name="Shape 330"/>
          <p:cNvSpPr/>
          <p:nvPr/>
        </p:nvSpPr>
        <p:spPr>
          <a:xfrm flipV="1">
            <a:off x="3491527" y="3808942"/>
            <a:ext cx="232433" cy="232433"/>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331" name="Shape 331"/>
          <p:cNvSpPr/>
          <p:nvPr/>
        </p:nvSpPr>
        <p:spPr>
          <a:xfrm flipV="1">
            <a:off x="2427742" y="3798504"/>
            <a:ext cx="232433" cy="232433"/>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Tree>
    <p:extLst>
      <p:ext uri="{BB962C8B-B14F-4D97-AF65-F5344CB8AC3E}">
        <p14:creationId xmlns:p14="http://schemas.microsoft.com/office/powerpoint/2010/main" val="2020095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3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32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iterate>
                                    <p:tmAbs val="0"/>
                                  </p:iterate>
                                  <p:childTnLst>
                                    <p:set>
                                      <p:cBhvr>
                                        <p:cTn id="14" fill="hold"/>
                                        <p:tgtEl>
                                          <p:spTgt spid="3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327">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iterate>
                                    <p:tmAbs val="0"/>
                                  </p:iterate>
                                  <p:childTnLst>
                                    <p:set>
                                      <p:cBhvr>
                                        <p:cTn id="20" fill="hold"/>
                                        <p:tgtEl>
                                          <p:spTgt spid="330"/>
                                        </p:tgtEl>
                                        <p:attrNameLst>
                                          <p:attrName>style.visibility</p:attrName>
                                        </p:attrNameLst>
                                      </p:cBhvr>
                                      <p:to>
                                        <p:strVal val="visible"/>
                                      </p:to>
                                    </p:set>
                                  </p:childTnLst>
                                </p:cTn>
                              </p:par>
                              <p:par>
                                <p:cTn id="21" presetID="1" presetClass="entr" presetSubtype="0" fill="hold" grpId="0" nodeType="withEffect">
                                  <p:stCondLst>
                                    <p:cond delay="0"/>
                                  </p:stCondLst>
                                  <p:iterate>
                                    <p:tmAbs val="0"/>
                                  </p:iterate>
                                  <p:childTnLst>
                                    <p:set>
                                      <p:cBhvr>
                                        <p:cTn id="22" fill="hold"/>
                                        <p:tgtEl>
                                          <p:spTgt spid="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0" uiExpand="1" build="p" bldLvl="5" advAuto="0"/>
      <p:bldP spid="328" grpId="0" animBg="1" advAuto="0"/>
      <p:bldP spid="329" grpId="0" animBg="1" advAuto="0"/>
      <p:bldP spid="330" grpId="0" animBg="1" advAuto="0"/>
      <p:bldP spid="331"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1" name="Shape 361"/>
          <p:cNvSpPr>
            <a:spLocks noGrp="1"/>
          </p:cNvSpPr>
          <p:nvPr>
            <p:ph type="title"/>
          </p:nvPr>
        </p:nvSpPr>
        <p:spPr/>
        <p:txBody>
          <a:bodyPr>
            <a:noAutofit/>
          </a:bodyPr>
          <a:lstStyle>
            <a:lvl1pPr>
              <a:defRPr sz="5400">
                <a:solidFill>
                  <a:srgbClr val="007754"/>
                </a:solidFill>
              </a:defRPr>
            </a:lvl1pPr>
          </a:lstStyle>
          <a:p>
            <a:pPr lvl="0" algn="ctr"/>
            <a:r>
              <a:rPr lang="en-US" sz="3300" dirty="0" smtClean="0">
                <a:solidFill>
                  <a:srgbClr val="000000"/>
                </a:solidFill>
              </a:rPr>
              <a:t>What does “with respect to” mean?</a:t>
            </a:r>
            <a:endParaRPr lang="en-US" sz="3300" dirty="0">
              <a:solidFill>
                <a:srgbClr val="000000"/>
              </a:solidFill>
            </a:endParaRPr>
          </a:p>
        </p:txBody>
      </p:sp>
      <p:sp>
        <p:nvSpPr>
          <p:cNvPr id="362" name="Shape 362"/>
          <p:cNvSpPr>
            <a:spLocks noGrp="1"/>
          </p:cNvSpPr>
          <p:nvPr>
            <p:ph idx="1"/>
          </p:nvPr>
        </p:nvSpPr>
        <p:spPr/>
        <p:txBody>
          <a:bodyPr>
            <a:normAutofit fontScale="92500" lnSpcReduction="20000"/>
          </a:bodyPr>
          <a:lstStyle/>
          <a:p>
            <a:r>
              <a:rPr lang="en-US" dirty="0" smtClean="0"/>
              <a:t>Horizontal motions are restricted to the surface of the Earth, therefore the </a:t>
            </a:r>
            <a:r>
              <a:rPr lang="en-US" dirty="0" err="1" smtClean="0"/>
              <a:t>Helmert</a:t>
            </a:r>
            <a:r>
              <a:rPr lang="en-US" dirty="0" smtClean="0"/>
              <a:t> transformation may not contain translation or scaling of position terms</a:t>
            </a:r>
          </a:p>
          <a:p>
            <a:endParaRPr lang="en-US" dirty="0" smtClean="0"/>
          </a:p>
          <a:p>
            <a:endParaRPr lang="en-US" dirty="0" smtClean="0"/>
          </a:p>
          <a:p>
            <a:endParaRPr lang="en-US" dirty="0" smtClean="0"/>
          </a:p>
          <a:p>
            <a:endParaRPr lang="en-US" dirty="0" smtClean="0"/>
          </a:p>
          <a:p>
            <a:pPr marL="514350" indent="-514350">
              <a:buFont typeface="+mj-lt"/>
              <a:buAutoNum type="arabicPeriod"/>
            </a:pPr>
            <a:r>
              <a:rPr lang="en-US" dirty="0" smtClean="0"/>
              <a:t>Set </a:t>
            </a:r>
            <a:r>
              <a:rPr lang="en-US" b="1" dirty="0" smtClean="0">
                <a:sym typeface="Gill Sans SemiBold"/>
              </a:rPr>
              <a:t>v’</a:t>
            </a:r>
            <a:r>
              <a:rPr lang="en-US" dirty="0" smtClean="0"/>
              <a:t> to zero for all sites that you wish to estimate all other velocities with respect to</a:t>
            </a:r>
          </a:p>
          <a:p>
            <a:pPr marL="514350" indent="-514350">
              <a:buFont typeface="+mj-lt"/>
              <a:buAutoNum type="arabicPeriod"/>
            </a:pPr>
            <a:r>
              <a:rPr lang="en-US" dirty="0" smtClean="0"/>
              <a:t>Estimate the best-fit transformation parameters, e.g. by least squares estimation, to achieve this minimization of velocities in a region</a:t>
            </a:r>
          </a:p>
          <a:p>
            <a:pPr marL="514350" indent="-514350">
              <a:buFont typeface="+mj-lt"/>
              <a:buAutoNum type="arabicPeriod"/>
            </a:pPr>
            <a:r>
              <a:rPr lang="en-US" dirty="0" smtClean="0"/>
              <a:t>Apply the estimated transformation to all velocities</a:t>
            </a:r>
          </a:p>
          <a:p>
            <a:pPr marL="514350" indent="-514350">
              <a:buFont typeface="+mj-lt"/>
              <a:buAutoNum type="arabicPeriod"/>
            </a:pPr>
            <a:r>
              <a:rPr lang="en-US" dirty="0" smtClean="0"/>
              <a:t>All velocities are now “with respect to” or “relative to” chosen subset</a:t>
            </a:r>
          </a:p>
          <a:p>
            <a:pPr marL="514350" indent="-514350">
              <a:buFont typeface="+mj-lt"/>
              <a:buAutoNum type="arabicPeriod"/>
            </a:pPr>
            <a:r>
              <a:rPr lang="en-US" dirty="0" smtClean="0"/>
              <a:t>The subset could be, for instance, all on one tectonic plate, or any given region from which you wish to see the deformation</a:t>
            </a:r>
            <a:endParaRPr lang="en-US" dirty="0"/>
          </a:p>
        </p:txBody>
      </p:sp>
      <p:sp>
        <p:nvSpPr>
          <p:cNvPr id="2" name="Date Placeholder 1"/>
          <p:cNvSpPr>
            <a:spLocks noGrp="1"/>
          </p:cNvSpPr>
          <p:nvPr>
            <p:ph type="dt" sz="half" idx="10"/>
          </p:nvPr>
        </p:nvSpPr>
        <p:spPr/>
        <p:txBody>
          <a:bodyPr/>
          <a:lstStyle/>
          <a:p>
            <a:r>
              <a:rPr lang="en-GB" smtClean="0"/>
              <a:t>2017/07/18</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t>14</a:t>
            </a:fld>
            <a:endParaRPr lang="en-US"/>
          </a:p>
        </p:txBody>
      </p:sp>
      <p:pic>
        <p:nvPicPr>
          <p:cNvPr id="363" name="droppedImage.pdf"/>
          <p:cNvPicPr/>
          <p:nvPr/>
        </p:nvPicPr>
        <p:blipFill>
          <a:blip r:embed="rId2">
            <a:extLst/>
          </a:blip>
          <a:stretch>
            <a:fillRect/>
          </a:stretch>
        </p:blipFill>
        <p:spPr>
          <a:xfrm>
            <a:off x="807763" y="2418362"/>
            <a:ext cx="7750969" cy="1117258"/>
          </a:xfrm>
          <a:prstGeom prst="rect">
            <a:avLst/>
          </a:prstGeom>
          <a:ln w="12700">
            <a:miter lim="400000"/>
          </a:ln>
        </p:spPr>
      </p:pic>
      <p:sp>
        <p:nvSpPr>
          <p:cNvPr id="364" name="Shape 364"/>
          <p:cNvSpPr/>
          <p:nvPr/>
        </p:nvSpPr>
        <p:spPr>
          <a:xfrm flipV="1">
            <a:off x="3491004" y="2423674"/>
            <a:ext cx="232433" cy="232433"/>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365" name="Shape 365"/>
          <p:cNvSpPr/>
          <p:nvPr/>
        </p:nvSpPr>
        <p:spPr>
          <a:xfrm flipV="1">
            <a:off x="2370023" y="2428176"/>
            <a:ext cx="232433" cy="232433"/>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366" name="Shape 366"/>
          <p:cNvSpPr/>
          <p:nvPr/>
        </p:nvSpPr>
        <p:spPr>
          <a:xfrm flipV="1">
            <a:off x="3968437" y="2428176"/>
            <a:ext cx="232433" cy="232433"/>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367" name="Shape 367"/>
          <p:cNvSpPr/>
          <p:nvPr/>
        </p:nvSpPr>
        <p:spPr>
          <a:xfrm flipV="1">
            <a:off x="1932469" y="2428176"/>
            <a:ext cx="232433" cy="232433"/>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16" name="Shape 367"/>
          <p:cNvSpPr/>
          <p:nvPr/>
        </p:nvSpPr>
        <p:spPr>
          <a:xfrm flipH="1" flipV="1">
            <a:off x="6335057" y="2873852"/>
            <a:ext cx="1404469" cy="562618"/>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17" name="Shape 367"/>
          <p:cNvSpPr/>
          <p:nvPr/>
        </p:nvSpPr>
        <p:spPr>
          <a:xfrm flipV="1">
            <a:off x="2487984" y="2769265"/>
            <a:ext cx="426398" cy="766355"/>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4" name="Freeform 3"/>
          <p:cNvSpPr/>
          <p:nvPr/>
        </p:nvSpPr>
        <p:spPr>
          <a:xfrm>
            <a:off x="4141461" y="2899205"/>
            <a:ext cx="704048" cy="317532"/>
          </a:xfrm>
          <a:custGeom>
            <a:avLst/>
            <a:gdLst>
              <a:gd name="connsiteX0" fmla="*/ 0 w 704048"/>
              <a:gd name="connsiteY0" fmla="*/ 0 h 317532"/>
              <a:gd name="connsiteX1" fmla="*/ 690243 w 704048"/>
              <a:gd name="connsiteY1" fmla="*/ 0 h 317532"/>
              <a:gd name="connsiteX2" fmla="*/ 704048 w 704048"/>
              <a:gd name="connsiteY2" fmla="*/ 317532 h 317532"/>
            </a:gdLst>
            <a:ahLst/>
            <a:cxnLst>
              <a:cxn ang="0">
                <a:pos x="connsiteX0" y="connsiteY0"/>
              </a:cxn>
              <a:cxn ang="0">
                <a:pos x="connsiteX1" y="connsiteY1"/>
              </a:cxn>
              <a:cxn ang="0">
                <a:pos x="connsiteX2" y="connsiteY2"/>
              </a:cxn>
            </a:cxnLst>
            <a:rect l="l" t="t" r="r" b="b"/>
            <a:pathLst>
              <a:path w="704048" h="317532">
                <a:moveTo>
                  <a:pt x="0" y="0"/>
                </a:moveTo>
                <a:lnTo>
                  <a:pt x="690243" y="0"/>
                </a:lnTo>
                <a:lnTo>
                  <a:pt x="704048" y="317532"/>
                </a:lnTo>
              </a:path>
            </a:pathLst>
          </a:custGeom>
          <a:ln w="38100" cmpd="sng"/>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Freeform 14"/>
          <p:cNvSpPr/>
          <p:nvPr/>
        </p:nvSpPr>
        <p:spPr>
          <a:xfrm rot="10800000">
            <a:off x="3560028" y="3119476"/>
            <a:ext cx="704048" cy="317532"/>
          </a:xfrm>
          <a:custGeom>
            <a:avLst/>
            <a:gdLst>
              <a:gd name="connsiteX0" fmla="*/ 0 w 704048"/>
              <a:gd name="connsiteY0" fmla="*/ 0 h 317532"/>
              <a:gd name="connsiteX1" fmla="*/ 690243 w 704048"/>
              <a:gd name="connsiteY1" fmla="*/ 0 h 317532"/>
              <a:gd name="connsiteX2" fmla="*/ 704048 w 704048"/>
              <a:gd name="connsiteY2" fmla="*/ 317532 h 317532"/>
            </a:gdLst>
            <a:ahLst/>
            <a:cxnLst>
              <a:cxn ang="0">
                <a:pos x="connsiteX0" y="connsiteY0"/>
              </a:cxn>
              <a:cxn ang="0">
                <a:pos x="connsiteX1" y="connsiteY1"/>
              </a:cxn>
              <a:cxn ang="0">
                <a:pos x="connsiteX2" y="connsiteY2"/>
              </a:cxn>
            </a:cxnLst>
            <a:rect l="l" t="t" r="r" b="b"/>
            <a:pathLst>
              <a:path w="704048" h="317532">
                <a:moveTo>
                  <a:pt x="0" y="0"/>
                </a:moveTo>
                <a:lnTo>
                  <a:pt x="690243" y="0"/>
                </a:lnTo>
                <a:lnTo>
                  <a:pt x="704048" y="317532"/>
                </a:lnTo>
              </a:path>
            </a:pathLst>
          </a:custGeom>
          <a:ln w="38100" cmpd="sng"/>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9" name="Shape 367"/>
          <p:cNvSpPr/>
          <p:nvPr/>
        </p:nvSpPr>
        <p:spPr>
          <a:xfrm flipH="1">
            <a:off x="3299363" y="2769265"/>
            <a:ext cx="2457265" cy="766355"/>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Tree>
    <p:extLst>
      <p:ext uri="{BB962C8B-B14F-4D97-AF65-F5344CB8AC3E}">
        <p14:creationId xmlns:p14="http://schemas.microsoft.com/office/powerpoint/2010/main" val="26171839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64"/>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367"/>
                                        </p:tgtEl>
                                        <p:attrNameLst>
                                          <p:attrName>style.visibility</p:attrName>
                                        </p:attrNameLst>
                                      </p:cBhvr>
                                      <p:to>
                                        <p:strVal val="visible"/>
                                      </p:to>
                                    </p:set>
                                  </p:childTnLst>
                                </p:cTn>
                              </p:par>
                              <p:par>
                                <p:cTn id="9" presetID="1" presetClass="entr" presetSubtype="0" fill="hold" grpId="0" nodeType="withEffect">
                                  <p:stCondLst>
                                    <p:cond delay="0"/>
                                  </p:stCondLst>
                                  <p:iterate>
                                    <p:tmAbs val="0"/>
                                  </p:iterate>
                                  <p:childTnLst>
                                    <p:set>
                                      <p:cBhvr>
                                        <p:cTn id="10" fill="hold"/>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362">
                                            <p:txEl>
                                              <p:pRg st="5" end="5"/>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iterate>
                                    <p:tmAbs val="0"/>
                                  </p:iterate>
                                  <p:childTnLst>
                                    <p:set>
                                      <p:cBhvr>
                                        <p:cTn id="19" fill="hold"/>
                                        <p:tgtEl>
                                          <p:spTgt spid="362">
                                            <p:txEl>
                                              <p:pRg st="6" end="6"/>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iterate>
                                    <p:tmAbs val="0"/>
                                  </p:iterate>
                                  <p:childTnLst>
                                    <p:set>
                                      <p:cBhvr>
                                        <p:cTn id="22" fill="hold"/>
                                        <p:tgtEl>
                                          <p:spTgt spid="362">
                                            <p:txEl>
                                              <p:pRg st="7" end="7"/>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iterate>
                                    <p:tmAbs val="0"/>
                                  </p:iterate>
                                  <p:childTnLst>
                                    <p:set>
                                      <p:cBhvr>
                                        <p:cTn id="25" fill="hold"/>
                                        <p:tgtEl>
                                          <p:spTgt spid="362">
                                            <p:txEl>
                                              <p:pRg st="8" end="8"/>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iterate>
                                    <p:tmAbs val="0"/>
                                  </p:iterate>
                                  <p:childTnLst>
                                    <p:set>
                                      <p:cBhvr>
                                        <p:cTn id="28" fill="hold"/>
                                        <p:tgtEl>
                                          <p:spTgt spid="36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 grpId="0" build="p" bldLvl="5" animBg="1" advAuto="0"/>
      <p:bldP spid="364" grpId="0" animBg="1" advAuto="0"/>
      <p:bldP spid="367" grpId="0" animBg="1" advAuto="0"/>
      <p:bldP spid="17" grpId="0" animBg="1" advAuto="0"/>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ctr"/>
            <a:r>
              <a:rPr lang="en-US" dirty="0" smtClean="0"/>
              <a:t>Reference frames in geodetic analyses</a:t>
            </a:r>
            <a:endParaRPr lang="en-US" dirty="0"/>
          </a:p>
        </p:txBody>
      </p:sp>
      <p:sp>
        <p:nvSpPr>
          <p:cNvPr id="29698" name="Rectangle 3"/>
          <p:cNvSpPr>
            <a:spLocks noGrp="1" noChangeArrowheads="1"/>
          </p:cNvSpPr>
          <p:nvPr>
            <p:ph idx="1"/>
          </p:nvPr>
        </p:nvSpPr>
        <p:spPr/>
        <p:txBody>
          <a:bodyPr>
            <a:normAutofit lnSpcReduction="10000"/>
          </a:bodyPr>
          <a:lstStyle/>
          <a:p>
            <a:r>
              <a:rPr lang="en-US" dirty="0" smtClean="0"/>
              <a:t>Output from GAMIT </a:t>
            </a:r>
          </a:p>
          <a:p>
            <a:pPr lvl="1"/>
            <a:r>
              <a:rPr lang="en-US" dirty="0" smtClean="0"/>
              <a:t>Loosely constrained solutions</a:t>
            </a:r>
          </a:p>
          <a:p>
            <a:pPr lvl="1"/>
            <a:r>
              <a:rPr lang="en-US" dirty="0" smtClean="0"/>
              <a:t>Relative position well determined, “absolute” position weakly defined</a:t>
            </a:r>
          </a:p>
          <a:p>
            <a:pPr lvl="1"/>
            <a:r>
              <a:rPr lang="en-US" dirty="0" smtClean="0"/>
              <a:t>Need a procedure to expressed coordinates in a well defined reference frame</a:t>
            </a:r>
          </a:p>
          <a:p>
            <a:r>
              <a:rPr lang="en-US" dirty="0" smtClean="0"/>
              <a:t> Two aspects</a:t>
            </a:r>
          </a:p>
          <a:p>
            <a:pPr lvl="1"/>
            <a:r>
              <a:rPr lang="en-US" dirty="0" smtClean="0"/>
              <a:t>Theoretical (e.g. rigid block, mantle-fixed, no-net-rotation of plates)</a:t>
            </a:r>
          </a:p>
          <a:p>
            <a:pPr lvl="1"/>
            <a:r>
              <a:rPr lang="en-US" dirty="0" smtClean="0"/>
              <a:t>Realization through a set of coordinates and velocities</a:t>
            </a:r>
          </a:p>
          <a:p>
            <a:pPr lvl="2"/>
            <a:r>
              <a:rPr lang="en-US" dirty="0" smtClean="0"/>
              <a:t>“Finite constraints”: a priori </a:t>
            </a:r>
            <a:r>
              <a:rPr lang="en-US" dirty="0" err="1" smtClean="0"/>
              <a:t>sigmas</a:t>
            </a:r>
            <a:r>
              <a:rPr lang="en-US" dirty="0" smtClean="0"/>
              <a:t> on site coordinates</a:t>
            </a:r>
          </a:p>
          <a:p>
            <a:pPr lvl="2"/>
            <a:r>
              <a:rPr lang="en-US" dirty="0" smtClean="0"/>
              <a:t>“Generalized constraints”: minimize coordinate residuals while adjusting translation, rotation, and scale parameters</a:t>
            </a:r>
          </a:p>
          <a:p>
            <a:r>
              <a:rPr lang="en-US" dirty="0" smtClean="0"/>
              <a:t>Three considerations in data processing and analysis </a:t>
            </a:r>
          </a:p>
          <a:p>
            <a:pPr lvl="1"/>
            <a:r>
              <a:rPr lang="en-US" dirty="0" smtClean="0"/>
              <a:t>Consistent with GPS orbits and EOP (NNR)</a:t>
            </a:r>
          </a:p>
          <a:p>
            <a:pPr lvl="2"/>
            <a:r>
              <a:rPr lang="en-US" dirty="0" smtClean="0"/>
              <a:t>not an issue if network small or if orbits and EOP estimated </a:t>
            </a:r>
          </a:p>
          <a:p>
            <a:pPr lvl="1"/>
            <a:r>
              <a:rPr lang="en-US" dirty="0" smtClean="0"/>
              <a:t>Physically meaningful frame in which to visualize site motions</a:t>
            </a:r>
          </a:p>
          <a:p>
            <a:pPr lvl="1"/>
            <a:r>
              <a:rPr lang="en-US" dirty="0" smtClean="0"/>
              <a:t>Robust realization for velocities and/or time series</a:t>
            </a:r>
          </a:p>
          <a:p>
            <a:endParaRPr lang="en-US" dirty="0" smtClean="0"/>
          </a:p>
          <a:p>
            <a:pPr lvl="2"/>
            <a:endParaRPr lang="en-US" dirty="0"/>
          </a:p>
        </p:txBody>
      </p:sp>
      <p:sp>
        <p:nvSpPr>
          <p:cNvPr id="2" name="Date Placeholder 1"/>
          <p:cNvSpPr>
            <a:spLocks noGrp="1"/>
          </p:cNvSpPr>
          <p:nvPr>
            <p:ph type="dt" sz="half" idx="10"/>
          </p:nvPr>
        </p:nvSpPr>
        <p:spPr/>
        <p:txBody>
          <a:bodyPr/>
          <a:lstStyle/>
          <a:p>
            <a:r>
              <a:rPr lang="en-GB" smtClean="0"/>
              <a:t>2017/07/18</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15</a:t>
            </a:fld>
            <a:endParaRPr lang="en-US"/>
          </a:p>
        </p:txBody>
      </p:sp>
    </p:spTree>
    <p:extLst>
      <p:ext uri="{BB962C8B-B14F-4D97-AF65-F5344CB8AC3E}">
        <p14:creationId xmlns:p14="http://schemas.microsoft.com/office/powerpoint/2010/main" val="10619682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ctr"/>
            <a:r>
              <a:rPr lang="en-US" dirty="0" smtClean="0"/>
              <a:t>Frame definition with finite constraints</a:t>
            </a:r>
            <a:endParaRPr lang="en-US" dirty="0"/>
          </a:p>
        </p:txBody>
      </p:sp>
      <p:sp>
        <p:nvSpPr>
          <p:cNvPr id="35843" name="Rectangle 3"/>
          <p:cNvSpPr>
            <a:spLocks noGrp="1" noChangeArrowheads="1"/>
          </p:cNvSpPr>
          <p:nvPr>
            <p:ph idx="1"/>
          </p:nvPr>
        </p:nvSpPr>
        <p:spPr/>
        <p:txBody>
          <a:bodyPr>
            <a:normAutofit/>
          </a:bodyPr>
          <a:lstStyle/>
          <a:p>
            <a:r>
              <a:rPr lang="en-US" dirty="0" smtClean="0"/>
              <a:t>Applied in </a:t>
            </a:r>
            <a:r>
              <a:rPr lang="en-US" dirty="0" err="1" smtClean="0">
                <a:latin typeface="Courier" charset="0"/>
                <a:ea typeface="Courier" charset="0"/>
                <a:cs typeface="Courier" charset="0"/>
              </a:rPr>
              <a:t>globk</a:t>
            </a:r>
            <a:r>
              <a:rPr lang="en-US" dirty="0" smtClean="0"/>
              <a:t> (</a:t>
            </a:r>
            <a:r>
              <a:rPr lang="en-US" dirty="0" err="1" smtClean="0">
                <a:latin typeface="Courier" charset="0"/>
                <a:ea typeface="Courier" charset="0"/>
                <a:cs typeface="Courier" charset="0"/>
              </a:rPr>
              <a:t>glorg</a:t>
            </a:r>
            <a:r>
              <a:rPr lang="en-US" dirty="0" smtClean="0"/>
              <a:t> not called)</a:t>
            </a:r>
          </a:p>
          <a:p>
            <a:r>
              <a:rPr lang="en-US" dirty="0" smtClean="0"/>
              <a:t>We do not recommend this approach since it is sensitive to over-constraints that can distort velocities and positions</a:t>
            </a:r>
          </a:p>
          <a:p>
            <a:r>
              <a:rPr lang="en-US" dirty="0" smtClean="0"/>
              <a:t>Example:</a:t>
            </a:r>
          </a:p>
          <a:p>
            <a:pPr marL="342900" lvl="1" indent="0">
              <a:buNone/>
            </a:pPr>
            <a:r>
              <a:rPr lang="en-US" dirty="0" err="1" smtClean="0">
                <a:latin typeface="Courier" charset="0"/>
                <a:ea typeface="Courier" charset="0"/>
                <a:cs typeface="Courier" charset="0"/>
              </a:rPr>
              <a:t>apr_file</a:t>
            </a:r>
            <a:r>
              <a:rPr lang="en-US" dirty="0" smtClean="0">
                <a:latin typeface="Courier" charset="0"/>
                <a:ea typeface="Courier" charset="0"/>
                <a:cs typeface="Courier" charset="0"/>
              </a:rPr>
              <a:t> itrf08.apr</a:t>
            </a:r>
          </a:p>
          <a:p>
            <a:pPr marL="342900" lvl="1" indent="0">
              <a:buNone/>
            </a:pPr>
            <a:r>
              <a:rPr lang="en-US" dirty="0" err="1" smtClean="0">
                <a:latin typeface="Courier" charset="0"/>
                <a:ea typeface="Courier" charset="0"/>
                <a:cs typeface="Courier" charset="0"/>
              </a:rPr>
              <a:t>apr_neu</a:t>
            </a:r>
            <a:r>
              <a:rPr lang="en-US" dirty="0" smtClean="0">
                <a:latin typeface="Courier" charset="0"/>
                <a:ea typeface="Courier" charset="0"/>
                <a:cs typeface="Courier" charset="0"/>
              </a:rPr>
              <a:t> all 10 10 10 1 1 1 </a:t>
            </a:r>
          </a:p>
          <a:p>
            <a:pPr marL="342900" lvl="1" indent="0">
              <a:buNone/>
            </a:pPr>
            <a:r>
              <a:rPr lang="en-US" dirty="0" err="1" smtClean="0">
                <a:latin typeface="Courier" charset="0"/>
                <a:ea typeface="Courier" charset="0"/>
                <a:cs typeface="Courier" charset="0"/>
              </a:rPr>
              <a:t>apr_neu</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algo</a:t>
            </a:r>
            <a:r>
              <a:rPr lang="en-US" dirty="0" smtClean="0">
                <a:latin typeface="Courier" charset="0"/>
                <a:ea typeface="Courier" charset="0"/>
                <a:cs typeface="Courier" charset="0"/>
              </a:rPr>
              <a:t>  .005  005  .010  .001 .001 .003</a:t>
            </a:r>
          </a:p>
          <a:p>
            <a:pPr marL="342900" lvl="1" indent="0">
              <a:buNone/>
            </a:pPr>
            <a:r>
              <a:rPr lang="en-US" dirty="0" err="1" smtClean="0">
                <a:latin typeface="Courier" charset="0"/>
                <a:ea typeface="Courier" charset="0"/>
                <a:cs typeface="Courier" charset="0"/>
              </a:rPr>
              <a:t>apr_neu</a:t>
            </a:r>
            <a:r>
              <a:rPr lang="en-US" dirty="0" smtClean="0">
                <a:latin typeface="Courier" charset="0"/>
                <a:ea typeface="Courier" charset="0"/>
                <a:cs typeface="Courier" charset="0"/>
              </a:rPr>
              <a:t> pie1  .002  005  .010  .001 .001 .003</a:t>
            </a:r>
          </a:p>
          <a:p>
            <a:pPr marL="342900" lvl="1" indent="0">
              <a:buNone/>
            </a:pPr>
            <a:r>
              <a:rPr lang="en-US" dirty="0" err="1" smtClean="0">
                <a:latin typeface="Courier" charset="0"/>
                <a:ea typeface="Courier" charset="0"/>
                <a:cs typeface="Courier" charset="0"/>
              </a:rPr>
              <a:t>apr_neu</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drao</a:t>
            </a:r>
            <a:r>
              <a:rPr lang="en-US" dirty="0" smtClean="0">
                <a:latin typeface="Courier" charset="0"/>
                <a:ea typeface="Courier" charset="0"/>
                <a:cs typeface="Courier" charset="0"/>
              </a:rPr>
              <a:t>  .005  005  .010  .002 .002 .005</a:t>
            </a:r>
          </a:p>
          <a:p>
            <a:pPr marL="342900" lvl="1" indent="0">
              <a:buNone/>
            </a:pPr>
            <a:r>
              <a:rPr lang="en-US" dirty="0">
                <a:latin typeface="Courier" charset="0"/>
                <a:ea typeface="Courier" charset="0"/>
                <a:cs typeface="Courier" charset="0"/>
              </a:rPr>
              <a:t> </a:t>
            </a:r>
            <a:r>
              <a:rPr lang="en-GB" dirty="0" smtClean="0">
                <a:latin typeface="Courier" charset="0"/>
                <a:ea typeface="Courier" charset="0"/>
                <a:cs typeface="Courier" charset="0"/>
              </a:rPr>
              <a:t>...</a:t>
            </a:r>
            <a:endParaRPr lang="en-US" dirty="0" smtClean="0"/>
          </a:p>
          <a:p>
            <a:r>
              <a:rPr lang="en-US" dirty="0" smtClean="0"/>
              <a:t>Most useful when only one or two reference sites or very local area</a:t>
            </a:r>
          </a:p>
          <a:p>
            <a:r>
              <a:rPr lang="en-US" dirty="0" smtClean="0"/>
              <a:t>Disadvantage for large networks is that bad a priori coordinates or bad data from a reference site can distort the network </a:t>
            </a:r>
            <a:endParaRPr lang="en-US" dirty="0"/>
          </a:p>
        </p:txBody>
      </p:sp>
      <p:sp>
        <p:nvSpPr>
          <p:cNvPr id="2" name="Date Placeholder 1"/>
          <p:cNvSpPr>
            <a:spLocks noGrp="1"/>
          </p:cNvSpPr>
          <p:nvPr>
            <p:ph type="dt" sz="half" idx="10"/>
          </p:nvPr>
        </p:nvSpPr>
        <p:spPr/>
        <p:txBody>
          <a:bodyPr/>
          <a:lstStyle/>
          <a:p>
            <a:r>
              <a:rPr lang="en-GB" smtClean="0"/>
              <a:t>2017/07/18</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16</a:t>
            </a:fld>
            <a:endParaRPr lang="en-US"/>
          </a:p>
        </p:txBody>
      </p:sp>
    </p:spTree>
    <p:extLst>
      <p:ext uri="{BB962C8B-B14F-4D97-AF65-F5344CB8AC3E}">
        <p14:creationId xmlns:p14="http://schemas.microsoft.com/office/powerpoint/2010/main" val="3325681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ctr"/>
            <a:r>
              <a:rPr lang="en-US" dirty="0" smtClean="0"/>
              <a:t>Frame definition with generalized constraints</a:t>
            </a:r>
            <a:endParaRPr lang="en-US" dirty="0"/>
          </a:p>
        </p:txBody>
      </p:sp>
      <p:sp>
        <p:nvSpPr>
          <p:cNvPr id="36867" name="Rectangle 3"/>
          <p:cNvSpPr>
            <a:spLocks noGrp="1" noChangeArrowheads="1"/>
          </p:cNvSpPr>
          <p:nvPr>
            <p:ph idx="1"/>
          </p:nvPr>
        </p:nvSpPr>
        <p:spPr/>
        <p:txBody>
          <a:bodyPr>
            <a:normAutofit/>
          </a:bodyPr>
          <a:lstStyle/>
          <a:p>
            <a:r>
              <a:rPr lang="en-US" dirty="0" smtClean="0"/>
              <a:t>Applied in </a:t>
            </a:r>
            <a:r>
              <a:rPr lang="en-US" dirty="0" err="1" smtClean="0">
                <a:latin typeface="Courier" charset="0"/>
                <a:ea typeface="Courier" charset="0"/>
                <a:cs typeface="Courier" charset="0"/>
              </a:rPr>
              <a:t>glorg</a:t>
            </a:r>
            <a:r>
              <a:rPr lang="en-US" dirty="0" smtClean="0"/>
              <a:t>:  minimize residuals of</a:t>
            </a:r>
            <a:br>
              <a:rPr lang="en-US" dirty="0" smtClean="0"/>
            </a:br>
            <a:r>
              <a:rPr lang="en-US" dirty="0" smtClean="0"/>
              <a:t>reference sites while estimating</a:t>
            </a:r>
            <a:br>
              <a:rPr lang="en-US" dirty="0" smtClean="0"/>
            </a:br>
            <a:r>
              <a:rPr lang="en-US" dirty="0" smtClean="0"/>
              <a:t>translation, rotation, and/or scale (3–7</a:t>
            </a:r>
            <a:br>
              <a:rPr lang="en-US" dirty="0" smtClean="0"/>
            </a:br>
            <a:r>
              <a:rPr lang="en-US" dirty="0" smtClean="0"/>
              <a:t>parameters)</a:t>
            </a:r>
          </a:p>
          <a:p>
            <a:pPr marL="342900" lvl="1" indent="0">
              <a:buNone/>
            </a:pPr>
            <a:r>
              <a:rPr lang="en-US" sz="1400" dirty="0" err="1" smtClean="0">
                <a:latin typeface="Courier" charset="0"/>
                <a:ea typeface="Courier" charset="0"/>
                <a:cs typeface="Courier" charset="0"/>
              </a:rPr>
              <a:t>apr_file</a:t>
            </a:r>
            <a:r>
              <a:rPr lang="en-US" sz="1400" dirty="0" smtClean="0">
                <a:latin typeface="Courier" charset="0"/>
                <a:ea typeface="Courier" charset="0"/>
                <a:cs typeface="Courier" charset="0"/>
              </a:rPr>
              <a:t> itrf08.apr</a:t>
            </a:r>
          </a:p>
          <a:p>
            <a:pPr marL="342900" lvl="1" indent="0">
              <a:buNone/>
            </a:pPr>
            <a:r>
              <a:rPr lang="en-US" sz="1400" dirty="0" err="1" smtClean="0">
                <a:latin typeface="Courier" charset="0"/>
                <a:ea typeface="Courier" charset="0"/>
                <a:cs typeface="Courier" charset="0"/>
              </a:rPr>
              <a:t>pos_org</a:t>
            </a:r>
            <a:r>
              <a:rPr lang="en-US" sz="1400" dirty="0" smtClean="0">
                <a:latin typeface="Courier" charset="0"/>
                <a:ea typeface="Courier" charset="0"/>
                <a:cs typeface="Courier" charset="0"/>
              </a:rPr>
              <a:t> </a:t>
            </a:r>
            <a:r>
              <a:rPr lang="en-US" sz="1400" dirty="0" err="1" smtClean="0">
                <a:latin typeface="Courier" charset="0"/>
                <a:ea typeface="Courier" charset="0"/>
                <a:cs typeface="Courier" charset="0"/>
              </a:rPr>
              <a:t>xtran</a:t>
            </a:r>
            <a:r>
              <a:rPr lang="en-US" sz="1400" dirty="0" smtClean="0">
                <a:latin typeface="Courier" charset="0"/>
                <a:ea typeface="Courier" charset="0"/>
                <a:cs typeface="Courier" charset="0"/>
              </a:rPr>
              <a:t> </a:t>
            </a:r>
            <a:r>
              <a:rPr lang="en-US" sz="1400" dirty="0" err="1" smtClean="0">
                <a:latin typeface="Courier" charset="0"/>
                <a:ea typeface="Courier" charset="0"/>
                <a:cs typeface="Courier" charset="0"/>
              </a:rPr>
              <a:t>ytran</a:t>
            </a:r>
            <a:r>
              <a:rPr lang="en-US" sz="1400" dirty="0" smtClean="0">
                <a:latin typeface="Courier" charset="0"/>
                <a:ea typeface="Courier" charset="0"/>
                <a:cs typeface="Courier" charset="0"/>
              </a:rPr>
              <a:t> </a:t>
            </a:r>
            <a:r>
              <a:rPr lang="en-US" sz="1400" dirty="0" err="1" smtClean="0">
                <a:latin typeface="Courier" charset="0"/>
                <a:ea typeface="Courier" charset="0"/>
                <a:cs typeface="Courier" charset="0"/>
              </a:rPr>
              <a:t>ztran</a:t>
            </a:r>
            <a:r>
              <a:rPr lang="en-US" sz="1400" dirty="0" smtClean="0">
                <a:latin typeface="Courier" charset="0"/>
                <a:ea typeface="Courier" charset="0"/>
                <a:cs typeface="Courier" charset="0"/>
              </a:rPr>
              <a:t> </a:t>
            </a:r>
            <a:r>
              <a:rPr lang="en-US" sz="1400" dirty="0" err="1" smtClean="0">
                <a:latin typeface="Courier" charset="0"/>
                <a:ea typeface="Courier" charset="0"/>
                <a:cs typeface="Courier" charset="0"/>
              </a:rPr>
              <a:t>xrot</a:t>
            </a:r>
            <a:r>
              <a:rPr lang="en-US" sz="1400" dirty="0" smtClean="0">
                <a:latin typeface="Courier" charset="0"/>
                <a:ea typeface="Courier" charset="0"/>
                <a:cs typeface="Courier" charset="0"/>
              </a:rPr>
              <a:t> </a:t>
            </a:r>
            <a:r>
              <a:rPr lang="en-US" sz="1400" dirty="0" err="1" smtClean="0">
                <a:latin typeface="Courier" charset="0"/>
                <a:ea typeface="Courier" charset="0"/>
                <a:cs typeface="Courier" charset="0"/>
              </a:rPr>
              <a:t>yrot</a:t>
            </a:r>
            <a:r>
              <a:rPr lang="en-US" sz="1400" dirty="0" smtClean="0">
                <a:latin typeface="Courier" charset="0"/>
                <a:ea typeface="Courier" charset="0"/>
                <a:cs typeface="Courier" charset="0"/>
              </a:rPr>
              <a:t> </a:t>
            </a:r>
            <a:r>
              <a:rPr lang="en-US" sz="1400" dirty="0" err="1" smtClean="0">
                <a:latin typeface="Courier" charset="0"/>
                <a:ea typeface="Courier" charset="0"/>
                <a:cs typeface="Courier" charset="0"/>
              </a:rPr>
              <a:t>zrot</a:t>
            </a:r>
            <a:r>
              <a:rPr lang="en-US" sz="1400" dirty="0" smtClean="0">
                <a:latin typeface="Courier" charset="0"/>
                <a:ea typeface="Courier" charset="0"/>
                <a:cs typeface="Courier" charset="0"/>
              </a:rPr>
              <a:t> </a:t>
            </a:r>
          </a:p>
          <a:p>
            <a:pPr marL="342900" lvl="1" indent="0">
              <a:buNone/>
            </a:pPr>
            <a:r>
              <a:rPr lang="en-US" sz="1400" dirty="0" err="1" smtClean="0">
                <a:latin typeface="Courier" charset="0"/>
                <a:ea typeface="Courier" charset="0"/>
                <a:cs typeface="Courier" charset="0"/>
              </a:rPr>
              <a:t>stab_site</a:t>
            </a:r>
            <a:r>
              <a:rPr lang="en-US" sz="1400" dirty="0" smtClean="0">
                <a:latin typeface="Courier" charset="0"/>
                <a:ea typeface="Courier" charset="0"/>
                <a:cs typeface="Courier" charset="0"/>
              </a:rPr>
              <a:t> </a:t>
            </a:r>
            <a:r>
              <a:rPr lang="en-US" sz="1400" dirty="0" err="1" smtClean="0">
                <a:latin typeface="Courier" charset="0"/>
                <a:ea typeface="Courier" charset="0"/>
                <a:cs typeface="Courier" charset="0"/>
              </a:rPr>
              <a:t>algo</a:t>
            </a:r>
            <a:r>
              <a:rPr lang="en-US" sz="1400" dirty="0" smtClean="0">
                <a:latin typeface="Courier" charset="0"/>
                <a:ea typeface="Courier" charset="0"/>
                <a:cs typeface="Courier" charset="0"/>
              </a:rPr>
              <a:t> pie1 </a:t>
            </a:r>
            <a:r>
              <a:rPr lang="en-US" sz="1400" dirty="0" err="1" smtClean="0">
                <a:latin typeface="Courier" charset="0"/>
                <a:ea typeface="Courier" charset="0"/>
                <a:cs typeface="Courier" charset="0"/>
              </a:rPr>
              <a:t>drao</a:t>
            </a:r>
            <a:r>
              <a:rPr lang="en-US" sz="1400" dirty="0" smtClean="0">
                <a:latin typeface="Courier" charset="0"/>
                <a:ea typeface="Courier" charset="0"/>
                <a:cs typeface="Courier" charset="0"/>
              </a:rPr>
              <a:t> </a:t>
            </a:r>
            <a:r>
              <a:rPr lang="en-GB" sz="1400" dirty="0" smtClean="0">
                <a:latin typeface="Courier" charset="0"/>
                <a:ea typeface="Courier" charset="0"/>
                <a:cs typeface="Courier" charset="0"/>
              </a:rPr>
              <a:t>...</a:t>
            </a:r>
            <a:endParaRPr lang="en-US" sz="1400" dirty="0" smtClean="0">
              <a:latin typeface="Courier" charset="0"/>
              <a:ea typeface="Courier" charset="0"/>
              <a:cs typeface="Courier" charset="0"/>
            </a:endParaRPr>
          </a:p>
          <a:p>
            <a:pPr marL="342900" lvl="1" indent="0">
              <a:buNone/>
            </a:pPr>
            <a:r>
              <a:rPr lang="en-US" sz="1400" dirty="0" err="1" smtClean="0">
                <a:latin typeface="Courier" charset="0"/>
                <a:ea typeface="Courier" charset="0"/>
                <a:cs typeface="Courier" charset="0"/>
              </a:rPr>
              <a:t>cnd_hgtv</a:t>
            </a:r>
            <a:r>
              <a:rPr lang="en-US" sz="1400" dirty="0" smtClean="0">
                <a:latin typeface="Courier" charset="0"/>
                <a:ea typeface="Courier" charset="0"/>
                <a:cs typeface="Courier" charset="0"/>
              </a:rPr>
              <a:t>  10  10  0.8  3.</a:t>
            </a:r>
          </a:p>
          <a:p>
            <a:pPr marL="342900" lvl="1" indent="0">
              <a:buNone/>
            </a:pPr>
            <a:r>
              <a:rPr lang="en-US" sz="1400" dirty="0" err="1" smtClean="0">
                <a:latin typeface="Courier" charset="0"/>
                <a:ea typeface="Courier" charset="0"/>
                <a:cs typeface="Courier" charset="0"/>
              </a:rPr>
              <a:t>stab_it</a:t>
            </a:r>
            <a:r>
              <a:rPr lang="en-US" sz="1400" dirty="0" smtClean="0">
                <a:latin typeface="Courier" charset="0"/>
                <a:ea typeface="Courier" charset="0"/>
                <a:cs typeface="Courier" charset="0"/>
              </a:rPr>
              <a:t>  4  0.5  2.5</a:t>
            </a:r>
            <a:endParaRPr lang="en-US" dirty="0" smtClean="0">
              <a:latin typeface="Courier" charset="0"/>
              <a:ea typeface="Courier" charset="0"/>
              <a:cs typeface="Courier" charset="0"/>
            </a:endParaRPr>
          </a:p>
          <a:p>
            <a:r>
              <a:rPr lang="en-US" dirty="0" smtClean="0"/>
              <a:t>All reference coordinates free to adjust (anomalies more apparent), outliers are iteratively removed by </a:t>
            </a:r>
            <a:r>
              <a:rPr lang="en-US" dirty="0" err="1" smtClean="0">
                <a:latin typeface="Courier" charset="0"/>
                <a:ea typeface="Courier" charset="0"/>
                <a:cs typeface="Courier" charset="0"/>
              </a:rPr>
              <a:t>glorg</a:t>
            </a:r>
            <a:endParaRPr lang="en-US" dirty="0" smtClean="0">
              <a:latin typeface="Courier" charset="0"/>
              <a:ea typeface="Courier" charset="0"/>
              <a:cs typeface="Courier" charset="0"/>
            </a:endParaRPr>
          </a:p>
          <a:p>
            <a:r>
              <a:rPr lang="en-US" dirty="0" smtClean="0"/>
              <a:t>Network can translate and rotate but not distort</a:t>
            </a:r>
          </a:p>
          <a:p>
            <a:r>
              <a:rPr lang="en-US" dirty="0" smtClean="0"/>
              <a:t>Works best with strong redundancy (number and [if rotation] geometry of coordinates exceeds number of parameters)</a:t>
            </a:r>
          </a:p>
          <a:p>
            <a:endParaRPr lang="en-US" dirty="0" smtClean="0"/>
          </a:p>
          <a:p>
            <a:endParaRPr lang="en-US" dirty="0" smtClean="0">
              <a:ea typeface="Courier" charset="0"/>
              <a:cs typeface="Courier" charset="0"/>
            </a:endParaRPr>
          </a:p>
        </p:txBody>
      </p:sp>
      <p:sp>
        <p:nvSpPr>
          <p:cNvPr id="2" name="Date Placeholder 1"/>
          <p:cNvSpPr>
            <a:spLocks noGrp="1"/>
          </p:cNvSpPr>
          <p:nvPr>
            <p:ph type="dt" sz="half" idx="10"/>
          </p:nvPr>
        </p:nvSpPr>
        <p:spPr/>
        <p:txBody>
          <a:bodyPr/>
          <a:lstStyle/>
          <a:p>
            <a:r>
              <a:rPr lang="en-GB" smtClean="0"/>
              <a:t>2017/07/18</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17</a:t>
            </a:fld>
            <a:endParaRPr lang="en-US"/>
          </a:p>
        </p:txBody>
      </p:sp>
      <p:pic>
        <p:nvPicPr>
          <p:cNvPr id="36868" name="Picture 3" descr="schema-translation"/>
          <p:cNvPicPr>
            <a:picLocks noChangeAspect="1" noChangeArrowheads="1"/>
          </p:cNvPicPr>
          <p:nvPr/>
        </p:nvPicPr>
        <p:blipFill>
          <a:blip r:embed="rId3"/>
          <a:srcRect/>
          <a:stretch>
            <a:fillRect/>
          </a:stretch>
        </p:blipFill>
        <p:spPr bwMode="auto">
          <a:xfrm>
            <a:off x="5432425" y="1282700"/>
            <a:ext cx="3609975" cy="2667000"/>
          </a:xfrm>
          <a:prstGeom prst="rect">
            <a:avLst/>
          </a:prstGeom>
          <a:solidFill>
            <a:srgbClr val="FFFFCC"/>
          </a:solidFill>
          <a:ln w="9525">
            <a:noFill/>
            <a:miter lim="800000"/>
            <a:headEnd/>
            <a:tailEnd/>
          </a:ln>
        </p:spPr>
      </p:pic>
    </p:spTree>
    <p:extLst>
      <p:ext uri="{BB962C8B-B14F-4D97-AF65-F5344CB8AC3E}">
        <p14:creationId xmlns:p14="http://schemas.microsoft.com/office/powerpoint/2010/main" val="3823662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Defining a reference frame with </a:t>
            </a:r>
            <a:r>
              <a:rPr lang="en-US" dirty="0" err="1" smtClean="0">
                <a:latin typeface="Courier New" charset="0"/>
                <a:ea typeface="Courier New" charset="0"/>
                <a:cs typeface="Courier New" charset="0"/>
              </a:rPr>
              <a:t>glorg</a:t>
            </a:r>
            <a:endParaRPr lang="en-US" dirty="0">
              <a:latin typeface="Courier New" charset="0"/>
              <a:ea typeface="Courier New" charset="0"/>
              <a:cs typeface="Courier New" charset="0"/>
            </a:endParaRPr>
          </a:p>
        </p:txBody>
      </p:sp>
      <p:sp>
        <p:nvSpPr>
          <p:cNvPr id="3" name="Content Placeholder 2"/>
          <p:cNvSpPr>
            <a:spLocks noGrp="1"/>
          </p:cNvSpPr>
          <p:nvPr>
            <p:ph idx="1"/>
          </p:nvPr>
        </p:nvSpPr>
        <p:spPr/>
        <p:txBody>
          <a:bodyPr>
            <a:normAutofit/>
          </a:bodyPr>
          <a:lstStyle/>
          <a:p>
            <a:r>
              <a:rPr lang="en-US" dirty="0" smtClean="0"/>
              <a:t>Create </a:t>
            </a:r>
            <a:r>
              <a:rPr lang="en-US" dirty="0"/>
              <a:t>an </a:t>
            </a:r>
            <a:r>
              <a:rPr lang="en-US" dirty="0" err="1"/>
              <a:t>apr</a:t>
            </a:r>
            <a:r>
              <a:rPr lang="en-US" dirty="0"/>
              <a:t>-file for use by </a:t>
            </a:r>
            <a:r>
              <a:rPr lang="en-US" dirty="0" err="1" smtClean="0">
                <a:latin typeface="Courier" charset="0"/>
                <a:ea typeface="Courier" charset="0"/>
                <a:cs typeface="Courier" charset="0"/>
              </a:rPr>
              <a:t>glorg</a:t>
            </a:r>
            <a:endParaRPr lang="en-US" dirty="0" smtClean="0">
              <a:latin typeface="Courier" charset="0"/>
              <a:ea typeface="Courier" charset="0"/>
              <a:cs typeface="Courier" charset="0"/>
            </a:endParaRPr>
          </a:p>
          <a:p>
            <a:pPr marL="971550" lvl="1" indent="-514350">
              <a:buFont typeface="+mj-lt"/>
              <a:buAutoNum type="arabicPeriod"/>
            </a:pPr>
            <a:r>
              <a:rPr lang="en-US" dirty="0" smtClean="0"/>
              <a:t>Apply known rotation rate to </a:t>
            </a:r>
            <a:r>
              <a:rPr lang="en-US" dirty="0" err="1" smtClean="0"/>
              <a:t>apr</a:t>
            </a:r>
            <a:r>
              <a:rPr lang="en-US" dirty="0" smtClean="0"/>
              <a:t>-file (e.g. itrf08_comb.apr → itrf08_comb_eura.apr)</a:t>
            </a:r>
          </a:p>
          <a:p>
            <a:pPr marL="971550" lvl="1" indent="-514350">
              <a:buFont typeface="+mj-lt"/>
              <a:buAutoNum type="arabicPeriod"/>
            </a:pPr>
            <a:r>
              <a:rPr lang="en-US" dirty="0" smtClean="0"/>
              <a:t>Zero </a:t>
            </a:r>
            <a:r>
              <a:rPr lang="en-US" dirty="0"/>
              <a:t>velocity </a:t>
            </a:r>
            <a:r>
              <a:rPr lang="en-US" dirty="0" err="1"/>
              <a:t>apr</a:t>
            </a:r>
            <a:r>
              <a:rPr lang="en-US" dirty="0"/>
              <a:t>-file </a:t>
            </a:r>
            <a:r>
              <a:rPr lang="en-US" dirty="0" smtClean="0"/>
              <a:t>records (and iterate using </a:t>
            </a:r>
            <a:r>
              <a:rPr lang="en-US" dirty="0" err="1" smtClean="0">
                <a:latin typeface="Courier" charset="0"/>
                <a:ea typeface="Courier" charset="0"/>
                <a:cs typeface="Courier" charset="0"/>
              </a:rPr>
              <a:t>sh_exglk</a:t>
            </a:r>
            <a:r>
              <a:rPr lang="en-US" dirty="0" smtClean="0"/>
              <a:t> to create updated </a:t>
            </a:r>
            <a:r>
              <a:rPr lang="en-US" dirty="0" err="1" smtClean="0"/>
              <a:t>apr</a:t>
            </a:r>
            <a:r>
              <a:rPr lang="en-US" dirty="0" smtClean="0"/>
              <a:t>-file)</a:t>
            </a:r>
            <a:endParaRPr lang="en-US" dirty="0" smtClean="0">
              <a:latin typeface="Courier"/>
              <a:cs typeface="Courier"/>
            </a:endParaRPr>
          </a:p>
          <a:p>
            <a:r>
              <a:rPr lang="en-US" dirty="0" smtClean="0"/>
              <a:t>Define set of sites (must be included in GAMIT processing or other H-file input to GLOBK) which define stable region</a:t>
            </a:r>
          </a:p>
          <a:p>
            <a:pPr marL="971550" lvl="1" indent="-514350">
              <a:buFont typeface="+mj-lt"/>
              <a:buAutoNum type="arabicPeriod" startAt="3"/>
            </a:pPr>
            <a:r>
              <a:rPr lang="en-US" dirty="0" smtClean="0">
                <a:latin typeface="Courier"/>
                <a:cs typeface="Courier"/>
              </a:rPr>
              <a:t>plate</a:t>
            </a:r>
            <a:r>
              <a:rPr lang="en-US" dirty="0" smtClean="0"/>
              <a:t> </a:t>
            </a:r>
            <a:r>
              <a:rPr lang="en-US" dirty="0"/>
              <a:t>in </a:t>
            </a:r>
            <a:r>
              <a:rPr lang="en-US" dirty="0" err="1" smtClean="0">
                <a:latin typeface="Courier" charset="0"/>
                <a:ea typeface="Courier" charset="0"/>
                <a:cs typeface="Courier" charset="0"/>
              </a:rPr>
              <a:t>glorg</a:t>
            </a:r>
            <a:r>
              <a:rPr lang="en-US" dirty="0" smtClean="0"/>
              <a:t> </a:t>
            </a:r>
            <a:r>
              <a:rPr lang="en-US" dirty="0"/>
              <a:t>command </a:t>
            </a:r>
            <a:r>
              <a:rPr lang="en-US" dirty="0" smtClean="0"/>
              <a:t>file</a:t>
            </a:r>
            <a:endParaRPr lang="en-US" dirty="0"/>
          </a:p>
        </p:txBody>
      </p:sp>
      <p:sp>
        <p:nvSpPr>
          <p:cNvPr id="4" name="Date Placeholder 3"/>
          <p:cNvSpPr>
            <a:spLocks noGrp="1"/>
          </p:cNvSpPr>
          <p:nvPr>
            <p:ph type="dt" sz="half" idx="10"/>
          </p:nvPr>
        </p:nvSpPr>
        <p:spPr/>
        <p:txBody>
          <a:bodyPr/>
          <a:lstStyle/>
          <a:p>
            <a:r>
              <a:rPr lang="en-GB" smtClean="0"/>
              <a:t>2017/07/18</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18</a:t>
            </a:fld>
            <a:endParaRPr lang="en-US"/>
          </a:p>
        </p:txBody>
      </p:sp>
    </p:spTree>
    <p:extLst>
      <p:ext uri="{BB962C8B-B14F-4D97-AF65-F5344CB8AC3E}">
        <p14:creationId xmlns:p14="http://schemas.microsoft.com/office/powerpoint/2010/main" val="34276828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5" name="Reference systems"/>
          <p:cNvSpPr>
            <a:spLocks noGrp="1"/>
          </p:cNvSpPr>
          <p:nvPr>
            <p:ph type="title"/>
          </p:nvPr>
        </p:nvSpPr>
        <p:spPr/>
        <p:txBody>
          <a:bodyPr>
            <a:normAutofit/>
          </a:bodyPr>
          <a:lstStyle/>
          <a:p>
            <a:pPr algn="ctr"/>
            <a:r>
              <a:rPr lang="en-US" sz="3300" dirty="0" smtClean="0"/>
              <a:t>Reference systems</a:t>
            </a:r>
            <a:endParaRPr lang="en-US" sz="3300" dirty="0"/>
          </a:p>
        </p:txBody>
      </p:sp>
      <p:sp>
        <p:nvSpPr>
          <p:cNvPr id="196" name="Mathematic idealization of geometry:…"/>
          <p:cNvSpPr>
            <a:spLocks noGrp="1"/>
          </p:cNvSpPr>
          <p:nvPr>
            <p:ph type="body" idx="1"/>
          </p:nvPr>
        </p:nvSpPr>
        <p:spPr/>
        <p:txBody>
          <a:bodyPr>
            <a:normAutofit/>
          </a:bodyPr>
          <a:lstStyle/>
          <a:p>
            <a:r>
              <a:rPr lang="en-US" dirty="0" smtClean="0"/>
              <a:t>Mathematic idealization of geometry</a:t>
            </a:r>
          </a:p>
          <a:p>
            <a:r>
              <a:rPr lang="en-US" dirty="0" smtClean="0"/>
              <a:t>Often what one refers to as a “datum”, e.g. for the whole Earth, WGS84</a:t>
            </a:r>
          </a:p>
          <a:p>
            <a:pPr lvl="1"/>
            <a:r>
              <a:rPr lang="en-US" dirty="0" smtClean="0"/>
              <a:t>Ellipsoid with</a:t>
            </a:r>
          </a:p>
          <a:p>
            <a:pPr lvl="2"/>
            <a:r>
              <a:rPr lang="en-US" dirty="0" smtClean="0"/>
              <a:t>Semi-major axis</a:t>
            </a:r>
            <a:br>
              <a:rPr lang="en-US" dirty="0" smtClean="0"/>
            </a:br>
            <a:r>
              <a:rPr lang="en-US" dirty="0" smtClean="0"/>
              <a:t>   = 6,378,137.0 m</a:t>
            </a:r>
          </a:p>
          <a:p>
            <a:pPr lvl="2"/>
            <a:r>
              <a:rPr lang="en-US" dirty="0" smtClean="0"/>
              <a:t>Semi-minor axis</a:t>
            </a:r>
            <a:br>
              <a:rPr lang="en-US" dirty="0" smtClean="0"/>
            </a:br>
            <a:r>
              <a:rPr lang="en-US" dirty="0" smtClean="0"/>
              <a:t>   = 6,356,752.314 245 m</a:t>
            </a:r>
          </a:p>
          <a:p>
            <a:pPr lvl="2"/>
            <a:r>
              <a:rPr lang="en-US" dirty="0" smtClean="0"/>
              <a:t>Inverse flattening</a:t>
            </a:r>
            <a:br>
              <a:rPr lang="en-US" dirty="0" smtClean="0"/>
            </a:br>
            <a:r>
              <a:rPr lang="en-US" dirty="0" smtClean="0"/>
              <a:t>   = 298.257 223 563</a:t>
            </a:r>
            <a:endParaRPr lang="en-US" dirty="0"/>
          </a:p>
        </p:txBody>
      </p:sp>
      <p:grpSp>
        <p:nvGrpSpPr>
          <p:cNvPr id="201" name="Group"/>
          <p:cNvGrpSpPr/>
          <p:nvPr/>
        </p:nvGrpSpPr>
        <p:grpSpPr>
          <a:xfrm>
            <a:off x="5408144" y="3827582"/>
            <a:ext cx="3255510" cy="2870824"/>
            <a:chOff x="0" y="0"/>
            <a:chExt cx="4630057" cy="4082949"/>
          </a:xfrm>
        </p:grpSpPr>
        <p:sp>
          <p:nvSpPr>
            <p:cNvPr id="197" name="Oval"/>
            <p:cNvSpPr/>
            <p:nvPr/>
          </p:nvSpPr>
          <p:spPr>
            <a:xfrm rot="20700000">
              <a:off x="314778" y="656561"/>
              <a:ext cx="4000501" cy="2959101"/>
            </a:xfrm>
            <a:prstGeom prst="ellipse">
              <a:avLst/>
            </a:prstGeom>
            <a:gradFill flip="none" rotWithShape="1">
              <a:gsLst>
                <a:gs pos="0">
                  <a:srgbClr val="FFFFFF"/>
                </a:gs>
                <a:gs pos="100000">
                  <a:srgbClr val="007754"/>
                </a:gs>
              </a:gsLst>
              <a:path path="shape">
                <a:fillToRect l="59924" t="53817" r="40075" b="46182"/>
              </a:path>
            </a:gradFill>
            <a:ln w="25400" cap="flat">
              <a:solidFill>
                <a:srgbClr val="007754"/>
              </a:solidFill>
              <a:prstDash val="solid"/>
              <a:miter lim="400000"/>
            </a:ln>
            <a:effectLst/>
          </p:spPr>
          <p:txBody>
            <a:bodyPr wrap="square" lIns="35719" tIns="35719" rIns="35719" bIns="35719" numCol="1" anchor="ctr">
              <a:noAutofit/>
            </a:bodyP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198" name="Line"/>
            <p:cNvSpPr/>
            <p:nvPr/>
          </p:nvSpPr>
          <p:spPr>
            <a:xfrm flipH="1">
              <a:off x="2312387" y="0"/>
              <a:ext cx="1" cy="2136770"/>
            </a:xfrm>
            <a:prstGeom prst="line">
              <a:avLst/>
            </a:prstGeom>
            <a:noFill/>
            <a:ln w="38100" cap="flat">
              <a:solidFill>
                <a:schemeClr val="tx1"/>
              </a:solidFill>
              <a:prstDash val="solid"/>
              <a:miter lim="400000"/>
              <a:headEnd type="stealth" w="med" len="med"/>
            </a:ln>
            <a:effectLst/>
          </p:spPr>
          <p:txBody>
            <a:bodyPr wrap="square" lIns="35719" tIns="35719" rIns="35719" bIns="35719" numCol="1" anchor="ctr">
              <a:noAutofit/>
            </a:bodyPr>
            <a:lstStyle/>
            <a:p>
              <a:pPr defTabSz="321457">
                <a:defRPr sz="1200">
                  <a:latin typeface="Helvetica"/>
                  <a:ea typeface="Helvetica"/>
                  <a:cs typeface="Helvetica"/>
                  <a:sym typeface="Helvetica"/>
                </a:defRPr>
              </a:pPr>
              <a:endParaRPr sz="844"/>
            </a:p>
          </p:txBody>
        </p:sp>
        <p:sp>
          <p:nvSpPr>
            <p:cNvPr id="199" name="Line"/>
            <p:cNvSpPr/>
            <p:nvPr/>
          </p:nvSpPr>
          <p:spPr>
            <a:xfrm flipH="1">
              <a:off x="2330489" y="1063753"/>
              <a:ext cx="1850498" cy="1068385"/>
            </a:xfrm>
            <a:prstGeom prst="line">
              <a:avLst/>
            </a:prstGeom>
            <a:noFill/>
            <a:ln w="38100" cap="flat">
              <a:solidFill>
                <a:schemeClr val="tx1"/>
              </a:solidFill>
              <a:prstDash val="solid"/>
              <a:miter lim="400000"/>
              <a:headEnd type="stealth" w="med" len="med"/>
            </a:ln>
            <a:effectLst/>
          </p:spPr>
          <p:txBody>
            <a:bodyPr wrap="square" lIns="35719" tIns="35719" rIns="35719" bIns="35719" numCol="1" anchor="ctr">
              <a:noAutofit/>
            </a:bodyPr>
            <a:lstStyle/>
            <a:p>
              <a:pPr defTabSz="321457">
                <a:defRPr sz="1200">
                  <a:latin typeface="Helvetica"/>
                  <a:ea typeface="Helvetica"/>
                  <a:cs typeface="Helvetica"/>
                  <a:sym typeface="Helvetica"/>
                </a:defRPr>
              </a:pPr>
              <a:endParaRPr sz="844"/>
            </a:p>
          </p:txBody>
        </p:sp>
        <p:sp>
          <p:nvSpPr>
            <p:cNvPr id="200" name="Line"/>
            <p:cNvSpPr/>
            <p:nvPr/>
          </p:nvSpPr>
          <p:spPr>
            <a:xfrm flipH="1" flipV="1">
              <a:off x="2336341" y="2155161"/>
              <a:ext cx="1850498" cy="1068386"/>
            </a:xfrm>
            <a:prstGeom prst="line">
              <a:avLst/>
            </a:prstGeom>
            <a:noFill/>
            <a:ln w="38100" cap="flat">
              <a:solidFill>
                <a:schemeClr val="tx1"/>
              </a:solidFill>
              <a:prstDash val="solid"/>
              <a:miter lim="400000"/>
              <a:headEnd type="stealth" w="med" len="med"/>
            </a:ln>
            <a:effectLst/>
          </p:spPr>
          <p:txBody>
            <a:bodyPr wrap="square" lIns="35719" tIns="35719" rIns="35719" bIns="35719" numCol="1" anchor="ctr">
              <a:noAutofit/>
            </a:bodyPr>
            <a:lstStyle/>
            <a:p>
              <a:pPr defTabSz="321457">
                <a:defRPr sz="1200">
                  <a:latin typeface="Helvetica"/>
                  <a:ea typeface="Helvetica"/>
                  <a:cs typeface="Helvetica"/>
                  <a:sym typeface="Helvetica"/>
                </a:defRPr>
              </a:pPr>
              <a:endParaRPr sz="844"/>
            </a:p>
          </p:txBody>
        </p:sp>
      </p:grpSp>
      <p:sp>
        <p:nvSpPr>
          <p:cNvPr id="2" name="Date Placeholder 1"/>
          <p:cNvSpPr>
            <a:spLocks noGrp="1"/>
          </p:cNvSpPr>
          <p:nvPr>
            <p:ph type="dt" sz="half" idx="10"/>
          </p:nvPr>
        </p:nvSpPr>
        <p:spPr/>
        <p:txBody>
          <a:bodyPr/>
          <a:lstStyle/>
          <a:p>
            <a:r>
              <a:rPr lang="en-GB" smtClean="0"/>
              <a:t>2017/07/18</a:t>
            </a:r>
            <a:endParaRPr lang="en-US" dirty="0"/>
          </a:p>
        </p:txBody>
      </p:sp>
      <p:sp>
        <p:nvSpPr>
          <p:cNvPr id="3" name="Footer Placeholder 2"/>
          <p:cNvSpPr>
            <a:spLocks noGrp="1"/>
          </p:cNvSpPr>
          <p:nvPr>
            <p:ph type="ftr" sz="quarter" idx="11"/>
          </p:nvPr>
        </p:nvSpPr>
        <p:spPr/>
        <p:txBody>
          <a:bodyPr/>
          <a:lstStyle/>
          <a:p>
            <a:r>
              <a:rPr lang="en-US" smtClean="0"/>
              <a:t>Reference frames</a:t>
            </a:r>
            <a:endParaRPr lang="en-US" dirty="0"/>
          </a:p>
        </p:txBody>
      </p:sp>
      <p:sp>
        <p:nvSpPr>
          <p:cNvPr id="4" name="Slide Number Placeholder 3"/>
          <p:cNvSpPr>
            <a:spLocks noGrp="1"/>
          </p:cNvSpPr>
          <p:nvPr>
            <p:ph type="sldNum" sz="quarter" idx="12"/>
          </p:nvPr>
        </p:nvSpPr>
        <p:spPr/>
        <p:txBody>
          <a:bodyPr/>
          <a:lstStyle/>
          <a:p>
            <a:fld id="{B5AA1FA8-B090-4D48-B0EE-5DA1BF2BA795}" type="slidenum">
              <a:rPr lang="en-US" smtClean="0"/>
              <a:pPr/>
              <a:t>1</a:t>
            </a:fld>
            <a:endParaRPr lang="en-US" dirty="0"/>
          </a:p>
        </p:txBody>
      </p:sp>
    </p:spTree>
    <p:extLst>
      <p:ext uri="{BB962C8B-B14F-4D97-AF65-F5344CB8AC3E}">
        <p14:creationId xmlns:p14="http://schemas.microsoft.com/office/powerpoint/2010/main" val="2026946597"/>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96">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96">
                                            <p:txEl>
                                              <p:pRg st="2" end="2"/>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196">
                                            <p:txEl>
                                              <p:pRg st="3" end="3"/>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196">
                                            <p:txEl>
                                              <p:pRg st="4" end="4"/>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iterate>
                                    <p:tmAbs val="0"/>
                                  </p:iterate>
                                  <p:childTnLst>
                                    <p:set>
                                      <p:cBhvr>
                                        <p:cTn id="18" fill="hold"/>
                                        <p:tgtEl>
                                          <p:spTgt spid="20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iterate>
                                    <p:tmAbs val="0"/>
                                  </p:iterate>
                                  <p:childTnLst>
                                    <p:set>
                                      <p:cBhvr>
                                        <p:cTn id="21" fill="hold"/>
                                        <p:tgtEl>
                                          <p:spTgt spid="19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build="p" bldLvl="5" animBg="1" advAuto="0"/>
      <p:bldP spid="201" grpId="0"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smtClean="0"/>
              <a:t>Stabilization using a global set of sites</a:t>
            </a:r>
            <a:endParaRPr lang="en-US" dirty="0"/>
          </a:p>
        </p:txBody>
      </p:sp>
      <p:sp>
        <p:nvSpPr>
          <p:cNvPr id="7" name="Content Placeholder 6"/>
          <p:cNvSpPr>
            <a:spLocks noGrp="1"/>
          </p:cNvSpPr>
          <p:nvPr>
            <p:ph idx="1"/>
          </p:nvPr>
        </p:nvSpPr>
        <p:spPr/>
        <p:txBody>
          <a:bodyPr>
            <a:normAutofit lnSpcReduction="10000"/>
          </a:bodyPr>
          <a:lstStyle/>
          <a:p>
            <a:r>
              <a:rPr lang="en-US" dirty="0" smtClean="0"/>
              <a:t>Use 40 or more sites with good velocities determined in the ITRF frame</a:t>
            </a:r>
          </a:p>
          <a:p>
            <a:r>
              <a:rPr lang="en-US" dirty="0" smtClean="0"/>
              <a:t>The itrf08_comb.apr file, when used together with itrf08_comb.eq to account consistently for instrumental changes over time, provides the widest choice of sites, 1992–2013</a:t>
            </a:r>
          </a:p>
          <a:p>
            <a:r>
              <a:rPr lang="en-US" dirty="0" smtClean="0"/>
              <a:t>Combining your solution with the MIT or SOPAC global h-files offer access to over 100 sites without having to include them in your GAMIT processing.</a:t>
            </a:r>
          </a:p>
          <a:p>
            <a:pPr lvl="1"/>
            <a:r>
              <a:rPr lang="en-US" dirty="0" smtClean="0"/>
              <a:t>You need just 4–6 common sites, which should be of high quality but need not be well know in ITRF2008 since these “tie” sites do not need to be in your frame-realization list</a:t>
            </a:r>
          </a:p>
          <a:p>
            <a:r>
              <a:rPr lang="en-US" dirty="0" smtClean="0"/>
              <a:t>For global ITRF stabilization, you can use the hierarchical list igb08_hierarchy.stab_site in gg/tables</a:t>
            </a:r>
          </a:p>
          <a:p>
            <a:r>
              <a:rPr lang="en-US" dirty="0" smtClean="0"/>
              <a:t>Although a global frame may be a convenient way to do the stabilization, it is usually not necessary for regional studies.</a:t>
            </a:r>
          </a:p>
        </p:txBody>
      </p:sp>
      <p:sp>
        <p:nvSpPr>
          <p:cNvPr id="2" name="Date Placeholder 1"/>
          <p:cNvSpPr>
            <a:spLocks noGrp="1"/>
          </p:cNvSpPr>
          <p:nvPr>
            <p:ph type="dt" sz="half" idx="10"/>
          </p:nvPr>
        </p:nvSpPr>
        <p:spPr/>
        <p:txBody>
          <a:bodyPr/>
          <a:lstStyle/>
          <a:p>
            <a:r>
              <a:rPr lang="en-GB" smtClean="0"/>
              <a:t>2017/07/18</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19</a:t>
            </a:fld>
            <a:endParaRPr lang="en-US"/>
          </a:p>
        </p:txBody>
      </p:sp>
    </p:spTree>
    <p:extLst>
      <p:ext uri="{BB962C8B-B14F-4D97-AF65-F5344CB8AC3E}">
        <p14:creationId xmlns:p14="http://schemas.microsoft.com/office/powerpoint/2010/main" val="1664817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Use of global binary h-files</a:t>
            </a:r>
            <a:endParaRPr lang="en-US" dirty="0"/>
          </a:p>
        </p:txBody>
      </p:sp>
      <p:sp>
        <p:nvSpPr>
          <p:cNvPr id="45058" name="Rectangle 3"/>
          <p:cNvSpPr>
            <a:spLocks noGrp="1" noChangeArrowheads="1"/>
          </p:cNvSpPr>
          <p:nvPr>
            <p:ph idx="1"/>
          </p:nvPr>
        </p:nvSpPr>
        <p:spPr/>
        <p:txBody>
          <a:bodyPr>
            <a:normAutofit fontScale="92500" lnSpcReduction="10000"/>
          </a:bodyPr>
          <a:lstStyle/>
          <a:p>
            <a:r>
              <a:rPr lang="en-US" dirty="0" smtClean="0"/>
              <a:t>Include global h-files … or not?</a:t>
            </a:r>
          </a:p>
          <a:p>
            <a:pPr lvl="1"/>
            <a:r>
              <a:rPr lang="en-US" dirty="0" smtClean="0"/>
              <a:t>For post-2000 data, not needed for orbits</a:t>
            </a:r>
          </a:p>
          <a:p>
            <a:r>
              <a:rPr lang="en-US" dirty="0" smtClean="0"/>
              <a:t>Advantages </a:t>
            </a:r>
          </a:p>
          <a:p>
            <a:pPr lvl="1"/>
            <a:r>
              <a:rPr lang="en-US" dirty="0" smtClean="0"/>
              <a:t>Access to a large number of sites for frame definition </a:t>
            </a:r>
          </a:p>
          <a:p>
            <a:pPr lvl="1"/>
            <a:r>
              <a:rPr lang="en-US" dirty="0" smtClean="0"/>
              <a:t>Can (should) allow adjustment to orbits and EOP </a:t>
            </a:r>
          </a:p>
          <a:p>
            <a:pPr lvl="1"/>
            <a:r>
              <a:rPr lang="en-US" dirty="0" smtClean="0"/>
              <a:t>Eases computational burden </a:t>
            </a:r>
          </a:p>
          <a:p>
            <a:r>
              <a:rPr lang="en-US" dirty="0" smtClean="0"/>
              <a:t>Disadvantages </a:t>
            </a:r>
          </a:p>
          <a:p>
            <a:pPr lvl="1"/>
            <a:r>
              <a:rPr lang="en-US" dirty="0" smtClean="0"/>
              <a:t>Must use (mostly) the same models as the global processing</a:t>
            </a:r>
          </a:p>
          <a:p>
            <a:pPr lvl="1"/>
            <a:r>
              <a:rPr lang="en-US" dirty="0" smtClean="0"/>
              <a:t>Orbits implied by the global data worse than IGSF.  Once-per-revolution radiation model parameters (loose in global h-files) should be treated carefully.</a:t>
            </a:r>
          </a:p>
          <a:p>
            <a:pPr lvl="1"/>
            <a:r>
              <a:rPr lang="en-US" dirty="0" smtClean="0"/>
              <a:t>Some bad data may be included in global h-files (can remove)</a:t>
            </a:r>
          </a:p>
          <a:p>
            <a:pPr lvl="1"/>
            <a:r>
              <a:rPr lang="en-US" dirty="0" smtClean="0"/>
              <a:t>Greater data storage burden </a:t>
            </a:r>
          </a:p>
          <a:p>
            <a:r>
              <a:rPr lang="en-US" dirty="0" smtClean="0"/>
              <a:t>MIT </a:t>
            </a:r>
            <a:r>
              <a:rPr lang="en-US" dirty="0" err="1" smtClean="0"/>
              <a:t>hfiles</a:t>
            </a:r>
            <a:r>
              <a:rPr lang="en-US" dirty="0" smtClean="0"/>
              <a:t> available at ftp://everest.mit.edu/pub/MIT_GLL/HYY</a:t>
            </a:r>
            <a:br>
              <a:rPr lang="en-US" dirty="0" smtClean="0"/>
            </a:br>
            <a:r>
              <a:rPr lang="en-US" dirty="0" smtClean="0"/>
              <a:t>When using MIT files, add “</a:t>
            </a:r>
            <a:r>
              <a:rPr lang="en-US" dirty="0" err="1" smtClean="0"/>
              <a:t>apr_svant</a:t>
            </a:r>
            <a:r>
              <a:rPr lang="en-US" dirty="0" smtClean="0"/>
              <a:t> all F F F” to </a:t>
            </a:r>
            <a:r>
              <a:rPr lang="en-US" dirty="0" err="1" smtClean="0">
                <a:latin typeface="Courier" charset="0"/>
                <a:ea typeface="Courier" charset="0"/>
                <a:cs typeface="Courier" charset="0"/>
              </a:rPr>
              <a:t>globk</a:t>
            </a:r>
            <a:r>
              <a:rPr lang="en-US" dirty="0" smtClean="0"/>
              <a:t> command file to fix the satellite antenna offsets </a:t>
            </a:r>
          </a:p>
          <a:p>
            <a:pPr lvl="1"/>
            <a:endParaRPr lang="en-US" dirty="0" smtClean="0"/>
          </a:p>
        </p:txBody>
      </p:sp>
      <p:sp>
        <p:nvSpPr>
          <p:cNvPr id="2" name="Date Placeholder 1"/>
          <p:cNvSpPr>
            <a:spLocks noGrp="1"/>
          </p:cNvSpPr>
          <p:nvPr>
            <p:ph type="dt" sz="half" idx="10"/>
          </p:nvPr>
        </p:nvSpPr>
        <p:spPr/>
        <p:txBody>
          <a:bodyPr/>
          <a:lstStyle/>
          <a:p>
            <a:r>
              <a:rPr lang="en-GB" smtClean="0"/>
              <a:t>2017/07/18</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pPr/>
              <a:t>20</a:t>
            </a:fld>
            <a:endParaRPr lang="en-US"/>
          </a:p>
        </p:txBody>
      </p:sp>
    </p:spTree>
    <p:extLst>
      <p:ext uri="{BB962C8B-B14F-4D97-AF65-F5344CB8AC3E}">
        <p14:creationId xmlns:p14="http://schemas.microsoft.com/office/powerpoint/2010/main" val="11272714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smtClean="0"/>
              <a:t>Stabilization using regional or local sites</a:t>
            </a:r>
            <a:endParaRPr lang="en-US" dirty="0"/>
          </a:p>
        </p:txBody>
      </p:sp>
      <p:sp>
        <p:nvSpPr>
          <p:cNvPr id="7" name="Content Placeholder 6"/>
          <p:cNvSpPr>
            <a:spLocks noGrp="1"/>
          </p:cNvSpPr>
          <p:nvPr>
            <p:ph idx="1"/>
          </p:nvPr>
        </p:nvSpPr>
        <p:spPr/>
        <p:txBody>
          <a:bodyPr/>
          <a:lstStyle/>
          <a:p>
            <a:r>
              <a:rPr lang="en-US" dirty="0" smtClean="0"/>
              <a:t>If your area of study has a robust </a:t>
            </a:r>
            <a:r>
              <a:rPr lang="en-US" dirty="0" err="1" smtClean="0"/>
              <a:t>cGPS</a:t>
            </a:r>
            <a:r>
              <a:rPr lang="en-US" dirty="0" smtClean="0"/>
              <a:t> network (10 or more well-distributed sites) with accurate a priori velocities, then </a:t>
            </a:r>
            <a:r>
              <a:rPr lang="en-US" dirty="0" err="1" smtClean="0">
                <a:latin typeface="Courier" charset="0"/>
                <a:ea typeface="Courier" charset="0"/>
                <a:cs typeface="Courier" charset="0"/>
              </a:rPr>
              <a:t>glorg</a:t>
            </a:r>
            <a:r>
              <a:rPr lang="en-US" dirty="0" smtClean="0"/>
              <a:t> stabilization is robust and little thought is involved (</a:t>
            </a:r>
            <a:r>
              <a:rPr lang="en-US" dirty="0" err="1" smtClean="0">
                <a:latin typeface="Courier" charset="0"/>
                <a:ea typeface="Courier" charset="0"/>
                <a:cs typeface="Courier" charset="0"/>
              </a:rPr>
              <a:t>glorg</a:t>
            </a:r>
            <a:r>
              <a:rPr lang="en-US" dirty="0" smtClean="0"/>
              <a:t> will  automatically discard the one or two sites which may be weak or inconsistent) </a:t>
            </a:r>
          </a:p>
          <a:p>
            <a:r>
              <a:rPr lang="en-US" dirty="0" smtClean="0"/>
              <a:t>If your region is short on </a:t>
            </a:r>
            <a:r>
              <a:rPr lang="en-US" dirty="0" err="1" smtClean="0"/>
              <a:t>cGPS</a:t>
            </a:r>
            <a:r>
              <a:rPr lang="en-US" dirty="0" smtClean="0"/>
              <a:t> stations with well-known coordinates, you will need to think carefully about the choice of sites to include in your solution and use the initial stabilization. A stabilization site should have</a:t>
            </a:r>
          </a:p>
          <a:p>
            <a:pPr lvl="1"/>
            <a:r>
              <a:rPr lang="en-US" dirty="0"/>
              <a:t>H</a:t>
            </a:r>
            <a:r>
              <a:rPr lang="en-US" dirty="0" smtClean="0"/>
              <a:t>igh quality data over the full span of your study</a:t>
            </a:r>
          </a:p>
          <a:p>
            <a:pPr lvl="1"/>
            <a:r>
              <a:rPr lang="en-US" dirty="0"/>
              <a:t>C</a:t>
            </a:r>
            <a:r>
              <a:rPr lang="en-US" dirty="0" smtClean="0"/>
              <a:t>oordinates well-known in ITRF</a:t>
            </a:r>
          </a:p>
          <a:p>
            <a:pPr lvl="1"/>
            <a:r>
              <a:rPr lang="en-US" dirty="0" smtClean="0"/>
              <a:t>Provide symmetric coverage around your study area (except that if the region is small enough, a translation-only stabilization may be possible and distribution is less important)</a:t>
            </a:r>
          </a:p>
          <a:p>
            <a:endParaRPr lang="en-US" dirty="0" smtClean="0"/>
          </a:p>
        </p:txBody>
      </p:sp>
      <p:sp>
        <p:nvSpPr>
          <p:cNvPr id="2" name="Date Placeholder 1"/>
          <p:cNvSpPr>
            <a:spLocks noGrp="1"/>
          </p:cNvSpPr>
          <p:nvPr>
            <p:ph type="dt" sz="half" idx="10"/>
          </p:nvPr>
        </p:nvSpPr>
        <p:spPr/>
        <p:txBody>
          <a:bodyPr/>
          <a:lstStyle/>
          <a:p>
            <a:r>
              <a:rPr lang="en-GB" smtClean="0"/>
              <a:t>2017/07/18</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21</a:t>
            </a:fld>
            <a:endParaRPr lang="en-US"/>
          </a:p>
        </p:txBody>
      </p:sp>
    </p:spTree>
    <p:extLst>
      <p:ext uri="{BB962C8B-B14F-4D97-AF65-F5344CB8AC3E}">
        <p14:creationId xmlns:p14="http://schemas.microsoft.com/office/powerpoint/2010/main" val="2574792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smtClean="0"/>
              <a:t>IGS (IGb08) reference frame core network</a:t>
            </a:r>
            <a:endParaRPr lang="en-US" dirty="0"/>
          </a:p>
        </p:txBody>
      </p:sp>
      <p:pic>
        <p:nvPicPr>
          <p:cNvPr id="7" name="Content Placeholder 6"/>
          <p:cNvPicPr>
            <a:picLocks noGrp="1" noChangeAspect="1"/>
          </p:cNvPicPr>
          <p:nvPr>
            <p:ph idx="1"/>
          </p:nvPr>
        </p:nvPicPr>
        <p:blipFill>
          <a:blip r:embed="rId3"/>
          <a:stretch>
            <a:fillRect/>
          </a:stretch>
        </p:blipFill>
        <p:spPr>
          <a:xfrm>
            <a:off x="374650" y="1867933"/>
            <a:ext cx="7886700" cy="4266722"/>
          </a:xfrm>
        </p:spPr>
      </p:pic>
      <p:sp>
        <p:nvSpPr>
          <p:cNvPr id="3" name="Date Placeholder 2"/>
          <p:cNvSpPr>
            <a:spLocks noGrp="1"/>
          </p:cNvSpPr>
          <p:nvPr>
            <p:ph type="dt" sz="half" idx="10"/>
          </p:nvPr>
        </p:nvSpPr>
        <p:spPr/>
        <p:txBody>
          <a:bodyPr/>
          <a:lstStyle/>
          <a:p>
            <a:r>
              <a:rPr lang="en-GB" smtClean="0"/>
              <a:t>2017/07/18</a:t>
            </a:r>
            <a:endParaRPr lang="en-US"/>
          </a:p>
        </p:txBody>
      </p:sp>
      <p:sp>
        <p:nvSpPr>
          <p:cNvPr id="4" name="Footer Placeholder 3"/>
          <p:cNvSpPr>
            <a:spLocks noGrp="1"/>
          </p:cNvSpPr>
          <p:nvPr>
            <p:ph type="ftr" sz="quarter" idx="11"/>
          </p:nvPr>
        </p:nvSpPr>
        <p:spPr/>
        <p:txBody>
          <a:bodyPr/>
          <a:lstStyle/>
          <a:p>
            <a:r>
              <a:rPr lang="en-US" smtClean="0"/>
              <a:t>Reference frames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t>22</a:t>
            </a:fld>
            <a:endParaRPr lang="en-US"/>
          </a:p>
        </p:txBody>
      </p:sp>
      <p:sp>
        <p:nvSpPr>
          <p:cNvPr id="8" name="TextBox 7"/>
          <p:cNvSpPr txBox="1"/>
          <p:nvPr/>
        </p:nvSpPr>
        <p:spPr>
          <a:xfrm>
            <a:off x="3422581" y="5941497"/>
            <a:ext cx="5264219" cy="369332"/>
          </a:xfrm>
          <a:prstGeom prst="rect">
            <a:avLst/>
          </a:prstGeom>
          <a:noFill/>
        </p:spPr>
        <p:txBody>
          <a:bodyPr wrap="none" rtlCol="0">
            <a:spAutoFit/>
          </a:bodyPr>
          <a:lstStyle/>
          <a:p>
            <a:r>
              <a:rPr lang="en-US" dirty="0"/>
              <a:t>http://</a:t>
            </a:r>
            <a:r>
              <a:rPr lang="en-US" dirty="0" err="1" smtClean="0"/>
              <a:t>igscb.jpl.nasa.gov</a:t>
            </a:r>
            <a:r>
              <a:rPr lang="en-US" dirty="0" smtClean="0"/>
              <a:t>/</a:t>
            </a:r>
            <a:r>
              <a:rPr lang="en-US" dirty="0"/>
              <a:t>network/</a:t>
            </a:r>
            <a:r>
              <a:rPr lang="en-US" dirty="0" err="1"/>
              <a:t>refframe_core.html</a:t>
            </a:r>
            <a:endParaRPr lang="en-US" dirty="0"/>
          </a:p>
        </p:txBody>
      </p:sp>
      <p:sp>
        <p:nvSpPr>
          <p:cNvPr id="6" name="Oval 5"/>
          <p:cNvSpPr/>
          <p:nvPr/>
        </p:nvSpPr>
        <p:spPr>
          <a:xfrm rot="20236068">
            <a:off x="539429" y="2020692"/>
            <a:ext cx="2749014" cy="15171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587500" y="2628900"/>
            <a:ext cx="139700" cy="152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p:cNvSpPr/>
          <p:nvPr/>
        </p:nvSpPr>
        <p:spPr>
          <a:xfrm rot="9942320">
            <a:off x="6570255" y="735408"/>
            <a:ext cx="1938742" cy="1843763"/>
          </a:xfrm>
          <a:prstGeom prst="arc">
            <a:avLst/>
          </a:pr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TextBox 10"/>
          <p:cNvSpPr txBox="1"/>
          <p:nvPr/>
        </p:nvSpPr>
        <p:spPr>
          <a:xfrm>
            <a:off x="8191443" y="1838335"/>
            <a:ext cx="793807" cy="3970318"/>
          </a:xfrm>
          <a:prstGeom prst="rect">
            <a:avLst/>
          </a:prstGeom>
          <a:noFill/>
        </p:spPr>
        <p:txBody>
          <a:bodyPr wrap="none" rtlCol="0">
            <a:spAutoFit/>
          </a:bodyPr>
          <a:lstStyle/>
          <a:p>
            <a:r>
              <a:rPr lang="en-US" dirty="0" smtClean="0"/>
              <a:t>CHUR</a:t>
            </a:r>
          </a:p>
          <a:p>
            <a:r>
              <a:rPr lang="en-US" dirty="0" smtClean="0"/>
              <a:t>DRAO</a:t>
            </a:r>
          </a:p>
          <a:p>
            <a:r>
              <a:rPr lang="en-US" dirty="0" smtClean="0"/>
              <a:t>GOLD</a:t>
            </a:r>
          </a:p>
          <a:p>
            <a:r>
              <a:rPr lang="en-US" dirty="0" smtClean="0"/>
              <a:t>GUAT</a:t>
            </a:r>
            <a:br>
              <a:rPr lang="en-US" dirty="0" smtClean="0"/>
            </a:br>
            <a:r>
              <a:rPr lang="en-US" dirty="0" smtClean="0"/>
              <a:t>KOKB</a:t>
            </a:r>
          </a:p>
          <a:p>
            <a:r>
              <a:rPr lang="en-US" dirty="0" smtClean="0"/>
              <a:t>MDO1</a:t>
            </a:r>
          </a:p>
          <a:p>
            <a:r>
              <a:rPr lang="en-US" dirty="0" smtClean="0"/>
              <a:t>MKEA</a:t>
            </a:r>
          </a:p>
          <a:p>
            <a:r>
              <a:rPr lang="en-US" dirty="0" smtClean="0"/>
              <a:t>NLIB</a:t>
            </a:r>
          </a:p>
          <a:p>
            <a:r>
              <a:rPr lang="en-US" dirty="0" smtClean="0"/>
              <a:t>PETP</a:t>
            </a:r>
          </a:p>
          <a:p>
            <a:r>
              <a:rPr lang="en-US" dirty="0" smtClean="0"/>
              <a:t>SCH2</a:t>
            </a:r>
          </a:p>
          <a:p>
            <a:r>
              <a:rPr lang="en-US" dirty="0" smtClean="0"/>
              <a:t>SCUB</a:t>
            </a:r>
          </a:p>
          <a:p>
            <a:r>
              <a:rPr lang="en-US" dirty="0" smtClean="0"/>
              <a:t>STJO</a:t>
            </a:r>
          </a:p>
          <a:p>
            <a:r>
              <a:rPr lang="en-US" dirty="0" smtClean="0"/>
              <a:t>USNO</a:t>
            </a:r>
          </a:p>
          <a:p>
            <a:r>
              <a:rPr lang="en-US" dirty="0" smtClean="0"/>
              <a:t>WHIT</a:t>
            </a:r>
          </a:p>
        </p:txBody>
      </p:sp>
    </p:spTree>
    <p:extLst>
      <p:ext uri="{BB962C8B-B14F-4D97-AF65-F5344CB8AC3E}">
        <p14:creationId xmlns:p14="http://schemas.microsoft.com/office/powerpoint/2010/main" val="351585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IGS (IGb08) reference frame network</a:t>
            </a:r>
            <a:endParaRPr lang="en-US" dirty="0"/>
          </a:p>
        </p:txBody>
      </p:sp>
      <p:pic>
        <p:nvPicPr>
          <p:cNvPr id="7" name="Content Placeholder 6"/>
          <p:cNvPicPr>
            <a:picLocks noGrp="1" noChangeAspect="1"/>
          </p:cNvPicPr>
          <p:nvPr>
            <p:ph idx="1"/>
          </p:nvPr>
        </p:nvPicPr>
        <p:blipFill>
          <a:blip r:embed="rId3"/>
          <a:stretch>
            <a:fillRect/>
          </a:stretch>
        </p:blipFill>
        <p:spPr>
          <a:xfrm>
            <a:off x="374650" y="1867933"/>
            <a:ext cx="7886700" cy="4266722"/>
          </a:xfrm>
        </p:spPr>
      </p:pic>
      <p:sp>
        <p:nvSpPr>
          <p:cNvPr id="3" name="Date Placeholder 2"/>
          <p:cNvSpPr>
            <a:spLocks noGrp="1"/>
          </p:cNvSpPr>
          <p:nvPr>
            <p:ph type="dt" sz="half" idx="10"/>
          </p:nvPr>
        </p:nvSpPr>
        <p:spPr/>
        <p:txBody>
          <a:bodyPr/>
          <a:lstStyle/>
          <a:p>
            <a:r>
              <a:rPr lang="en-GB" smtClean="0"/>
              <a:t>2017/07/18</a:t>
            </a:r>
            <a:endParaRPr lang="en-US"/>
          </a:p>
        </p:txBody>
      </p:sp>
      <p:sp>
        <p:nvSpPr>
          <p:cNvPr id="4" name="Footer Placeholder 3"/>
          <p:cNvSpPr>
            <a:spLocks noGrp="1"/>
          </p:cNvSpPr>
          <p:nvPr>
            <p:ph type="ftr" sz="quarter" idx="11"/>
          </p:nvPr>
        </p:nvSpPr>
        <p:spPr/>
        <p:txBody>
          <a:bodyPr/>
          <a:lstStyle/>
          <a:p>
            <a:r>
              <a:rPr lang="en-US" smtClean="0"/>
              <a:t>Reference frames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t>23</a:t>
            </a:fld>
            <a:endParaRPr lang="en-US"/>
          </a:p>
        </p:txBody>
      </p:sp>
      <p:sp>
        <p:nvSpPr>
          <p:cNvPr id="8" name="TextBox 7"/>
          <p:cNvSpPr txBox="1"/>
          <p:nvPr/>
        </p:nvSpPr>
        <p:spPr>
          <a:xfrm>
            <a:off x="3893939" y="5941497"/>
            <a:ext cx="4792861" cy="369332"/>
          </a:xfrm>
          <a:prstGeom prst="rect">
            <a:avLst/>
          </a:prstGeom>
          <a:noFill/>
        </p:spPr>
        <p:txBody>
          <a:bodyPr wrap="none" rtlCol="0">
            <a:spAutoFit/>
          </a:bodyPr>
          <a:lstStyle/>
          <a:p>
            <a:r>
              <a:rPr lang="en-US" dirty="0"/>
              <a:t>http://</a:t>
            </a:r>
            <a:r>
              <a:rPr lang="en-US" dirty="0" err="1" smtClean="0"/>
              <a:t>igscb.jpl.nasa.gov</a:t>
            </a:r>
            <a:r>
              <a:rPr lang="en-US" dirty="0" smtClean="0"/>
              <a:t>/</a:t>
            </a:r>
            <a:r>
              <a:rPr lang="en-US" dirty="0"/>
              <a:t>network/</a:t>
            </a:r>
            <a:r>
              <a:rPr lang="en-US" dirty="0" err="1"/>
              <a:t>refframe.html</a:t>
            </a:r>
            <a:endParaRPr lang="en-US" dirty="0"/>
          </a:p>
        </p:txBody>
      </p:sp>
      <p:sp>
        <p:nvSpPr>
          <p:cNvPr id="10" name="Oval 9"/>
          <p:cNvSpPr/>
          <p:nvPr/>
        </p:nvSpPr>
        <p:spPr>
          <a:xfrm>
            <a:off x="1587500" y="2628900"/>
            <a:ext cx="139700" cy="152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91443" y="1838335"/>
            <a:ext cx="726481" cy="1200329"/>
          </a:xfrm>
          <a:prstGeom prst="rect">
            <a:avLst/>
          </a:prstGeom>
          <a:noFill/>
        </p:spPr>
        <p:txBody>
          <a:bodyPr wrap="none" rtlCol="0">
            <a:spAutoFit/>
          </a:bodyPr>
          <a:lstStyle/>
          <a:p>
            <a:r>
              <a:rPr lang="en-US" dirty="0" smtClean="0"/>
              <a:t>JPLM</a:t>
            </a:r>
          </a:p>
          <a:p>
            <a:r>
              <a:rPr lang="en-US" dirty="0" smtClean="0"/>
              <a:t>PIE1</a:t>
            </a:r>
          </a:p>
          <a:p>
            <a:r>
              <a:rPr lang="en-US" dirty="0" smtClean="0"/>
              <a:t>QUIN</a:t>
            </a:r>
          </a:p>
          <a:p>
            <a:r>
              <a:rPr lang="en-US" dirty="0" smtClean="0"/>
              <a:t>VNDP</a:t>
            </a:r>
          </a:p>
        </p:txBody>
      </p:sp>
      <p:sp>
        <p:nvSpPr>
          <p:cNvPr id="6" name="Oval 5"/>
          <p:cNvSpPr/>
          <p:nvPr/>
        </p:nvSpPr>
        <p:spPr>
          <a:xfrm rot="18214807">
            <a:off x="1397000" y="2501900"/>
            <a:ext cx="520700" cy="431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21416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Translation and/or rotation?</a:t>
            </a:r>
            <a:endParaRPr lang="en-US" dirty="0"/>
          </a:p>
        </p:txBody>
      </p:sp>
      <p:sp>
        <p:nvSpPr>
          <p:cNvPr id="3" name="Content Placeholder 2"/>
          <p:cNvSpPr>
            <a:spLocks noGrp="1"/>
          </p:cNvSpPr>
          <p:nvPr>
            <p:ph idx="1"/>
          </p:nvPr>
        </p:nvSpPr>
        <p:spPr/>
        <p:txBody>
          <a:bodyPr/>
          <a:lstStyle/>
          <a:p>
            <a:r>
              <a:rPr lang="en-US" dirty="0" smtClean="0"/>
              <a:t>In the example, the instructions said to comment out the line</a:t>
            </a:r>
            <a:br>
              <a:rPr lang="en-US" dirty="0" smtClean="0"/>
            </a:br>
            <a:r>
              <a:rPr lang="en-US" dirty="0" err="1" smtClean="0">
                <a:latin typeface="Courier" charset="0"/>
                <a:ea typeface="Courier" charset="0"/>
                <a:cs typeface="Courier" charset="0"/>
              </a:rPr>
              <a:t>pos_org</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xtran</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ytran</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ztran</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xrot</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yrot</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zrot</a:t>
            </a:r>
            <a:r>
              <a:rPr lang="en-US" dirty="0"/>
              <a:t/>
            </a:r>
            <a:br>
              <a:rPr lang="en-US" dirty="0"/>
            </a:br>
            <a:r>
              <a:rPr lang="en-US" dirty="0"/>
              <a:t>a</a:t>
            </a:r>
            <a:r>
              <a:rPr lang="en-US" dirty="0" smtClean="0"/>
              <a:t>nd uncomment the line</a:t>
            </a:r>
            <a:br>
              <a:rPr lang="en-US" dirty="0" smtClean="0"/>
            </a:br>
            <a:r>
              <a:rPr lang="en-US" dirty="0" err="1" smtClean="0">
                <a:latin typeface="Courier" charset="0"/>
                <a:ea typeface="Courier" charset="0"/>
                <a:cs typeface="Courier" charset="0"/>
              </a:rPr>
              <a:t>pos_org</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xtran</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ytran</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ztran</a:t>
            </a:r>
            <a:endParaRPr lang="en-US" dirty="0" smtClean="0">
              <a:latin typeface="Courier" charset="0"/>
              <a:ea typeface="Courier" charset="0"/>
              <a:cs typeface="Courier" charset="0"/>
            </a:endParaRPr>
          </a:p>
          <a:p>
            <a:pPr lvl="1"/>
            <a:r>
              <a:rPr lang="en-US" dirty="0" smtClean="0"/>
              <a:t>Why?</a:t>
            </a:r>
          </a:p>
          <a:p>
            <a:r>
              <a:rPr lang="en-US" dirty="0" smtClean="0"/>
              <a:t>The example had a very small network aperture (spatial extent) over an area of southern California</a:t>
            </a:r>
          </a:p>
          <a:p>
            <a:r>
              <a:rPr lang="en-US" dirty="0" smtClean="0"/>
              <a:t>With a larger aperture network, the curvature of the Earth is significant and there is more need to allow the network to rotate</a:t>
            </a:r>
          </a:p>
          <a:p>
            <a:pPr lvl="1"/>
            <a:r>
              <a:rPr lang="en-US" dirty="0" smtClean="0"/>
              <a:t>Therefore we need to estimate both translation and rotation</a:t>
            </a:r>
          </a:p>
        </p:txBody>
      </p:sp>
      <p:sp>
        <p:nvSpPr>
          <p:cNvPr id="4" name="Date Placeholder 3"/>
          <p:cNvSpPr>
            <a:spLocks noGrp="1"/>
          </p:cNvSpPr>
          <p:nvPr>
            <p:ph type="dt" sz="half" idx="10"/>
          </p:nvPr>
        </p:nvSpPr>
        <p:spPr/>
        <p:txBody>
          <a:bodyPr/>
          <a:lstStyle/>
          <a:p>
            <a:r>
              <a:rPr lang="en-GB" smtClean="0"/>
              <a:t>2017/07/18</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24</a:t>
            </a:fld>
            <a:endParaRPr lang="en-US"/>
          </a:p>
        </p:txBody>
      </p:sp>
    </p:spTree>
    <p:extLst>
      <p:ext uri="{BB962C8B-B14F-4D97-AF65-F5344CB8AC3E}">
        <p14:creationId xmlns:p14="http://schemas.microsoft.com/office/powerpoint/2010/main" val="20458431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 frame implementation</a:t>
            </a:r>
            <a:endParaRPr lang="en-US" dirty="0"/>
          </a:p>
        </p:txBody>
      </p:sp>
      <p:sp>
        <p:nvSpPr>
          <p:cNvPr id="3" name="Content Placeholder 2"/>
          <p:cNvSpPr>
            <a:spLocks noGrp="1"/>
          </p:cNvSpPr>
          <p:nvPr>
            <p:ph idx="1"/>
          </p:nvPr>
        </p:nvSpPr>
        <p:spPr/>
        <p:txBody>
          <a:bodyPr/>
          <a:lstStyle/>
          <a:p>
            <a:r>
              <a:rPr lang="en-US" dirty="0" smtClean="0"/>
              <a:t>The main point of reference frame definition is to use sites with well known coordinates to stabilize your processed network</a:t>
            </a:r>
          </a:p>
          <a:p>
            <a:pPr lvl="1"/>
            <a:r>
              <a:rPr lang="en-US" dirty="0" smtClean="0"/>
              <a:t>If your processed network already contains sites with known accurate coordinates, e.g. in ~/gg/tables/itrf08_comb.apr, then there is no need to add additional sites to your processing</a:t>
            </a:r>
          </a:p>
          <a:p>
            <a:pPr lvl="1"/>
            <a:r>
              <a:rPr lang="en-US" dirty="0" smtClean="0"/>
              <a:t>Your “</a:t>
            </a:r>
            <a:r>
              <a:rPr lang="en-US" dirty="0" err="1" smtClean="0"/>
              <a:t>stab_site</a:t>
            </a:r>
            <a:r>
              <a:rPr lang="en-US" dirty="0" smtClean="0"/>
              <a:t>” list in </a:t>
            </a:r>
            <a:r>
              <a:rPr lang="en-US" dirty="0" err="1" smtClean="0">
                <a:latin typeface="Courier" charset="0"/>
                <a:ea typeface="Courier" charset="0"/>
                <a:cs typeface="Courier" charset="0"/>
              </a:rPr>
              <a:t>glorg</a:t>
            </a:r>
            <a:r>
              <a:rPr lang="en-US" dirty="0" smtClean="0"/>
              <a:t> command file should be guided by and closely associated with the contents of an accurate </a:t>
            </a:r>
            <a:r>
              <a:rPr lang="en-US" dirty="0" err="1" smtClean="0"/>
              <a:t>apr</a:t>
            </a:r>
            <a:r>
              <a:rPr lang="en-US" dirty="0" smtClean="0"/>
              <a:t>-file, e.g. itrf08_comb.apr by default but could be any accurate </a:t>
            </a:r>
            <a:r>
              <a:rPr lang="en-US" dirty="0" err="1" smtClean="0"/>
              <a:t>apr</a:t>
            </a:r>
            <a:r>
              <a:rPr lang="en-US" dirty="0" smtClean="0"/>
              <a:t>-file you choose include in </a:t>
            </a:r>
            <a:r>
              <a:rPr lang="en-US" dirty="0" err="1" smtClean="0">
                <a:latin typeface="Courier" charset="0"/>
                <a:ea typeface="Courier" charset="0"/>
                <a:cs typeface="Courier" charset="0"/>
              </a:rPr>
              <a:t>globk</a:t>
            </a:r>
            <a:r>
              <a:rPr lang="en-US" dirty="0" smtClean="0"/>
              <a:t> and </a:t>
            </a:r>
            <a:r>
              <a:rPr lang="en-US" dirty="0" err="1" smtClean="0">
                <a:latin typeface="Courier" charset="0"/>
                <a:ea typeface="Courier" charset="0"/>
                <a:cs typeface="Courier" charset="0"/>
              </a:rPr>
              <a:t>glorg</a:t>
            </a:r>
            <a:r>
              <a:rPr lang="en-US" dirty="0" smtClean="0"/>
              <a:t> command files</a:t>
            </a:r>
          </a:p>
          <a:p>
            <a:pPr lvl="2"/>
            <a:r>
              <a:rPr lang="en-US" dirty="0" smtClean="0"/>
              <a:t>~/gg/tables/igb08_hierarchy.stab_site relates to ~/gg/itrf08_comb.apr</a:t>
            </a:r>
          </a:p>
          <a:p>
            <a:r>
              <a:rPr lang="en-US" dirty="0" smtClean="0"/>
              <a:t>Decide early in your processing whether or not you will need to include additional, e.g. IGS, sites in your GAMIT processing to use ultimately to realize your preferred reference frame</a:t>
            </a:r>
          </a:p>
          <a:p>
            <a:pPr lvl="1"/>
            <a:r>
              <a:rPr lang="en-US" dirty="0" smtClean="0"/>
              <a:t>The first decision you must make (choosing sites to process) is greatly influenced by the ultimate processing step (reference frame realization)!</a:t>
            </a:r>
            <a:endParaRPr lang="en-US" dirty="0"/>
          </a:p>
        </p:txBody>
      </p:sp>
      <p:sp>
        <p:nvSpPr>
          <p:cNvPr id="4" name="Date Placeholder 3"/>
          <p:cNvSpPr>
            <a:spLocks noGrp="1"/>
          </p:cNvSpPr>
          <p:nvPr>
            <p:ph type="dt" sz="half" idx="10"/>
          </p:nvPr>
        </p:nvSpPr>
        <p:spPr/>
        <p:txBody>
          <a:bodyPr/>
          <a:lstStyle/>
          <a:p>
            <a:r>
              <a:rPr lang="en-GB" smtClean="0"/>
              <a:t>2017/07/18</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25</a:t>
            </a:fld>
            <a:endParaRPr lang="en-US"/>
          </a:p>
        </p:txBody>
      </p:sp>
    </p:spTree>
    <p:extLst>
      <p:ext uri="{BB962C8B-B14F-4D97-AF65-F5344CB8AC3E}">
        <p14:creationId xmlns:p14="http://schemas.microsoft.com/office/powerpoint/2010/main" val="2679724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smtClean="0"/>
              <a:t>Rules for stabilization of time series</a:t>
            </a:r>
            <a:endParaRPr lang="en-US" dirty="0"/>
          </a:p>
        </p:txBody>
      </p:sp>
      <p:sp>
        <p:nvSpPr>
          <p:cNvPr id="9" name="Content Placeholder 8"/>
          <p:cNvSpPr>
            <a:spLocks noGrp="1"/>
          </p:cNvSpPr>
          <p:nvPr>
            <p:ph idx="1"/>
          </p:nvPr>
        </p:nvSpPr>
        <p:spPr/>
        <p:txBody>
          <a:bodyPr>
            <a:normAutofit fontScale="92500" lnSpcReduction="10000"/>
          </a:bodyPr>
          <a:lstStyle/>
          <a:p>
            <a:r>
              <a:rPr lang="en-US" dirty="0" smtClean="0"/>
              <a:t>Small-extent network: translation-only in </a:t>
            </a:r>
            <a:r>
              <a:rPr lang="en-US" dirty="0" err="1" smtClean="0">
                <a:latin typeface="Courier" charset="0"/>
                <a:ea typeface="Courier" charset="0"/>
                <a:cs typeface="Courier" charset="0"/>
              </a:rPr>
              <a:t>glorg</a:t>
            </a:r>
            <a:r>
              <a:rPr lang="en-US" dirty="0" smtClean="0"/>
              <a:t>, must constrain EOP in </a:t>
            </a:r>
            <a:r>
              <a:rPr lang="en-US" dirty="0" err="1" smtClean="0">
                <a:latin typeface="Courier" charset="0"/>
                <a:ea typeface="Courier" charset="0"/>
                <a:cs typeface="Courier" charset="0"/>
              </a:rPr>
              <a:t>globk</a:t>
            </a:r>
            <a:r>
              <a:rPr lang="en-US" dirty="0" smtClean="0"/>
              <a:t> </a:t>
            </a:r>
          </a:p>
          <a:p>
            <a:r>
              <a:rPr lang="en-US" dirty="0" smtClean="0"/>
              <a:t>Large-extent network: translation and rotation, must keep EOP loose in </a:t>
            </a:r>
            <a:r>
              <a:rPr lang="en-US" dirty="0" err="1" smtClean="0">
                <a:latin typeface="Courier" charset="0"/>
                <a:ea typeface="Courier" charset="0"/>
                <a:cs typeface="Courier" charset="0"/>
              </a:rPr>
              <a:t>globk</a:t>
            </a:r>
            <a:endParaRPr lang="en-US" dirty="0" smtClean="0">
              <a:latin typeface="Courier" charset="0"/>
              <a:ea typeface="Courier" charset="0"/>
              <a:cs typeface="Courier" charset="0"/>
            </a:endParaRPr>
          </a:p>
          <a:p>
            <a:r>
              <a:rPr lang="en-US" dirty="0"/>
              <a:t>I</a:t>
            </a:r>
            <a:r>
              <a:rPr lang="en-US" dirty="0" smtClean="0"/>
              <a:t>f scale estimated in </a:t>
            </a:r>
            <a:r>
              <a:rPr lang="en-US" dirty="0" err="1" smtClean="0">
                <a:latin typeface="Courier" charset="0"/>
                <a:ea typeface="Courier" charset="0"/>
                <a:cs typeface="Courier" charset="0"/>
              </a:rPr>
              <a:t>glorg</a:t>
            </a:r>
            <a:r>
              <a:rPr lang="en-US" dirty="0" smtClean="0"/>
              <a:t>, must estimate scale in </a:t>
            </a:r>
            <a:r>
              <a:rPr lang="en-US" dirty="0" err="1" smtClean="0">
                <a:latin typeface="Courier" charset="0"/>
                <a:ea typeface="Courier" charset="0"/>
                <a:cs typeface="Courier" charset="0"/>
              </a:rPr>
              <a:t>globk</a:t>
            </a:r>
            <a:endParaRPr lang="en-US" dirty="0" smtClean="0">
              <a:latin typeface="Courier" charset="0"/>
              <a:ea typeface="Courier" charset="0"/>
              <a:cs typeface="Courier" charset="0"/>
            </a:endParaRPr>
          </a:p>
          <a:p>
            <a:r>
              <a:rPr lang="en-US" dirty="0" smtClean="0"/>
              <a:t>First pass for editing:</a:t>
            </a:r>
          </a:p>
          <a:p>
            <a:pPr lvl="1"/>
            <a:r>
              <a:rPr lang="en-US" dirty="0" smtClean="0"/>
              <a:t>Adequate “</a:t>
            </a:r>
            <a:r>
              <a:rPr lang="en-US" dirty="0" err="1" smtClean="0"/>
              <a:t>stab_site</a:t>
            </a:r>
            <a:r>
              <a:rPr lang="en-US" dirty="0" smtClean="0"/>
              <a:t>” list of stations with accurate a priori coordinates and velocities and available most days </a:t>
            </a:r>
          </a:p>
          <a:p>
            <a:pPr lvl="1"/>
            <a:r>
              <a:rPr lang="en-US" dirty="0" smtClean="0"/>
              <a:t>Keep in mind deficiencies in the list</a:t>
            </a:r>
          </a:p>
          <a:p>
            <a:r>
              <a:rPr lang="en-US" dirty="0" smtClean="0"/>
              <a:t>Final pass for presentation / assessment / statistics</a:t>
            </a:r>
          </a:p>
          <a:p>
            <a:pPr lvl="1"/>
            <a:r>
              <a:rPr lang="en-US" dirty="0" smtClean="0"/>
              <a:t>Robust “</a:t>
            </a:r>
            <a:r>
              <a:rPr lang="en-US" dirty="0" err="1" smtClean="0"/>
              <a:t>stab_site</a:t>
            </a:r>
            <a:r>
              <a:rPr lang="en-US" dirty="0" smtClean="0"/>
              <a:t>” list of all/most stations in network, with coordinates and velocities determined from the final velocity solution </a:t>
            </a:r>
          </a:p>
          <a:p>
            <a:r>
              <a:rPr lang="en-US" dirty="0" smtClean="0"/>
              <a:t>System is often iterated (velocity field solution, generate time series, editing and statistics of time series; re-generate velocity field)</a:t>
            </a:r>
          </a:p>
          <a:p>
            <a:r>
              <a:rPr lang="en-US" dirty="0" smtClean="0"/>
              <a:t>If you have time series, you can test options using </a:t>
            </a:r>
            <a:r>
              <a:rPr lang="en-US" dirty="0" err="1" smtClean="0">
                <a:latin typeface="Courier" charset="0"/>
                <a:ea typeface="Courier" charset="0"/>
                <a:cs typeface="Courier" charset="0"/>
              </a:rPr>
              <a:t>tscon</a:t>
            </a:r>
            <a:endParaRPr lang="en-US" dirty="0" smtClean="0"/>
          </a:p>
          <a:p>
            <a:endParaRPr lang="en-US" dirty="0"/>
          </a:p>
        </p:txBody>
      </p:sp>
      <p:sp>
        <p:nvSpPr>
          <p:cNvPr id="2" name="Date Placeholder 1"/>
          <p:cNvSpPr>
            <a:spLocks noGrp="1"/>
          </p:cNvSpPr>
          <p:nvPr>
            <p:ph type="dt" sz="half" idx="10"/>
          </p:nvPr>
        </p:nvSpPr>
        <p:spPr/>
        <p:txBody>
          <a:bodyPr/>
          <a:lstStyle/>
          <a:p>
            <a:r>
              <a:rPr lang="en-GB" smtClean="0"/>
              <a:t>2017/07/18</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26</a:t>
            </a:fld>
            <a:endParaRPr lang="en-US"/>
          </a:p>
        </p:txBody>
      </p:sp>
    </p:spTree>
    <p:extLst>
      <p:ext uri="{BB962C8B-B14F-4D97-AF65-F5344CB8AC3E}">
        <p14:creationId xmlns:p14="http://schemas.microsoft.com/office/powerpoint/2010/main" val="15938858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Frame realization sites for PBO</a:t>
            </a:r>
            <a:endParaRPr lang="en-US" dirty="0"/>
          </a:p>
        </p:txBody>
      </p:sp>
      <p:sp>
        <p:nvSpPr>
          <p:cNvPr id="3" name="Content Placeholder 2"/>
          <p:cNvSpPr>
            <a:spLocks noGrp="1"/>
          </p:cNvSpPr>
          <p:nvPr>
            <p:ph idx="1"/>
          </p:nvPr>
        </p:nvSpPr>
        <p:spPr/>
        <p:txBody>
          <a:bodyPr/>
          <a:lstStyle/>
          <a:p>
            <a:r>
              <a:rPr lang="en-US" dirty="0" smtClean="0"/>
              <a:t>PBO uses a hierarchical list based on 500 km site spacing (</a:t>
            </a:r>
            <a:r>
              <a:rPr lang="en-US" dirty="0" err="1" smtClean="0">
                <a:latin typeface="Courier" charset="0"/>
                <a:ea typeface="Courier" charset="0"/>
                <a:cs typeface="Courier" charset="0"/>
              </a:rPr>
              <a:t>sh_gen_stat</a:t>
            </a:r>
            <a:r>
              <a:rPr lang="en-US" dirty="0" smtClean="0"/>
              <a:t> “</a:t>
            </a:r>
            <a:r>
              <a:rPr lang="en-US" dirty="0" err="1" smtClean="0"/>
              <a:t>stabrad</a:t>
            </a:r>
            <a:r>
              <a:rPr lang="en-US" dirty="0" smtClean="0"/>
              <a:t>” option) (blue dots)</a:t>
            </a:r>
            <a:endParaRPr lang="en-US" dirty="0"/>
          </a:p>
        </p:txBody>
      </p:sp>
      <p:sp>
        <p:nvSpPr>
          <p:cNvPr id="4" name="Date Placeholder 3"/>
          <p:cNvSpPr>
            <a:spLocks noGrp="1"/>
          </p:cNvSpPr>
          <p:nvPr>
            <p:ph type="dt" sz="half" idx="10"/>
          </p:nvPr>
        </p:nvSpPr>
        <p:spPr/>
        <p:txBody>
          <a:bodyPr/>
          <a:lstStyle/>
          <a:p>
            <a:r>
              <a:rPr lang="en-GB" smtClean="0"/>
              <a:t>2017/07/18</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pPr/>
              <a:t>27</a:t>
            </a:fld>
            <a:endParaRPr lang="en-US"/>
          </a:p>
        </p:txBody>
      </p:sp>
      <p:pic>
        <p:nvPicPr>
          <p:cNvPr id="7" name="Picture 6" descr="com18493.b_RF.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563" y="2282222"/>
            <a:ext cx="7883787" cy="4358291"/>
          </a:xfrm>
          <a:prstGeom prst="rect">
            <a:avLst/>
          </a:prstGeom>
        </p:spPr>
      </p:pic>
    </p:spTree>
    <p:extLst>
      <p:ext uri="{BB962C8B-B14F-4D97-AF65-F5344CB8AC3E}">
        <p14:creationId xmlns:p14="http://schemas.microsoft.com/office/powerpoint/2010/main" val="12726845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Issues with estimating scale</a:t>
            </a:r>
            <a:endParaRPr lang="en-US" dirty="0"/>
          </a:p>
        </p:txBody>
      </p:sp>
      <p:sp>
        <p:nvSpPr>
          <p:cNvPr id="3" name="Content Placeholder 2"/>
          <p:cNvSpPr>
            <a:spLocks noGrp="1"/>
          </p:cNvSpPr>
          <p:nvPr>
            <p:ph idx="1"/>
          </p:nvPr>
        </p:nvSpPr>
        <p:spPr/>
        <p:txBody>
          <a:bodyPr/>
          <a:lstStyle/>
          <a:p>
            <a:r>
              <a:rPr lang="en-US" dirty="0" smtClean="0"/>
              <a:t>Many GPS analyses, automatically include scale when aligning reference frames</a:t>
            </a:r>
          </a:p>
          <a:p>
            <a:pPr lvl="1"/>
            <a:r>
              <a:rPr lang="en-US" dirty="0" smtClean="0"/>
              <a:t>Since the Earth is almost spherical, scale changes are directly proportional to the average height difference between the reference site coordinates and their a priori values</a:t>
            </a:r>
          </a:p>
          <a:p>
            <a:r>
              <a:rPr lang="en-US" dirty="0" smtClean="0"/>
              <a:t>When comparing and analyzing height changes, how scale is treated directly effects the results</a:t>
            </a:r>
          </a:p>
          <a:p>
            <a:pPr lvl="1"/>
            <a:r>
              <a:rPr lang="en-US" dirty="0" smtClean="0"/>
              <a:t>Aspects of this issue are discussed in a white paper that is available from the GAGE analysis documentation at UNAVCO and in Herring et al. (2016)</a:t>
            </a:r>
          </a:p>
          <a:p>
            <a:r>
              <a:rPr lang="en-US" dirty="0" smtClean="0"/>
              <a:t>Scale estimates are related the mean height differences over the reference sites</a:t>
            </a:r>
          </a:p>
          <a:p>
            <a:pPr lvl="1"/>
            <a:r>
              <a:rPr lang="en-US" dirty="0" smtClean="0"/>
              <a:t>Should this be removed or not is an open question</a:t>
            </a:r>
          </a:p>
        </p:txBody>
      </p:sp>
      <p:sp>
        <p:nvSpPr>
          <p:cNvPr id="4" name="Date Placeholder 3"/>
          <p:cNvSpPr>
            <a:spLocks noGrp="1"/>
          </p:cNvSpPr>
          <p:nvPr>
            <p:ph type="dt" sz="half" idx="10"/>
          </p:nvPr>
        </p:nvSpPr>
        <p:spPr/>
        <p:txBody>
          <a:bodyPr/>
          <a:lstStyle/>
          <a:p>
            <a:r>
              <a:rPr lang="en-GB" smtClean="0"/>
              <a:t>2017/07/18</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pPr/>
              <a:t>28</a:t>
            </a:fld>
            <a:endParaRPr lang="en-US"/>
          </a:p>
        </p:txBody>
      </p:sp>
    </p:spTree>
    <p:extLst>
      <p:ext uri="{BB962C8B-B14F-4D97-AF65-F5344CB8AC3E}">
        <p14:creationId xmlns:p14="http://schemas.microsoft.com/office/powerpoint/2010/main" val="245146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Reference frames"/>
          <p:cNvSpPr>
            <a:spLocks noGrp="1"/>
          </p:cNvSpPr>
          <p:nvPr>
            <p:ph type="title"/>
          </p:nvPr>
        </p:nvSpPr>
        <p:spPr/>
        <p:txBody>
          <a:bodyPr>
            <a:normAutofit/>
          </a:bodyPr>
          <a:lstStyle/>
          <a:p>
            <a:pPr algn="ctr"/>
            <a:r>
              <a:rPr lang="en-US" sz="3300" dirty="0" smtClean="0"/>
              <a:t>Reference frames</a:t>
            </a:r>
            <a:endParaRPr lang="en-US" sz="3300" dirty="0"/>
          </a:p>
        </p:txBody>
      </p:sp>
      <p:sp>
        <p:nvSpPr>
          <p:cNvPr id="209" name="Physical realization of reference system…"/>
          <p:cNvSpPr>
            <a:spLocks noGrp="1"/>
          </p:cNvSpPr>
          <p:nvPr>
            <p:ph type="body" idx="1"/>
          </p:nvPr>
        </p:nvSpPr>
        <p:spPr/>
        <p:txBody>
          <a:bodyPr/>
          <a:lstStyle/>
          <a:p>
            <a:r>
              <a:rPr lang="en-US" smtClean="0"/>
              <a:t>Physical realization of reference system</a:t>
            </a:r>
          </a:p>
          <a:p>
            <a:r>
              <a:rPr lang="en-US" smtClean="0"/>
              <a:t>Requires fixed measurement sites which are defined by position and velocity in the reference frame and thus constitute realizing the system</a:t>
            </a:r>
          </a:p>
          <a:p>
            <a:pPr lvl="1"/>
            <a:r>
              <a:rPr lang="en-US" smtClean="0"/>
              <a:t>VLBI</a:t>
            </a:r>
          </a:p>
          <a:p>
            <a:pPr lvl="1"/>
            <a:r>
              <a:rPr lang="en-US" smtClean="0"/>
              <a:t>SLR</a:t>
            </a:r>
          </a:p>
          <a:p>
            <a:pPr lvl="1"/>
            <a:r>
              <a:rPr lang="en-US" smtClean="0"/>
              <a:t>GPS</a:t>
            </a:r>
            <a:endParaRPr lang="en-US"/>
          </a:p>
        </p:txBody>
      </p:sp>
      <p:sp>
        <p:nvSpPr>
          <p:cNvPr id="210" name="Oval"/>
          <p:cNvSpPr/>
          <p:nvPr/>
        </p:nvSpPr>
        <p:spPr>
          <a:xfrm rot="20700000">
            <a:off x="5620544" y="4290218"/>
            <a:ext cx="2812852" cy="2080618"/>
          </a:xfrm>
          <a:prstGeom prst="ellipse">
            <a:avLst/>
          </a:prstGeom>
          <a:gradFill>
            <a:gsLst>
              <a:gs pos="0">
                <a:srgbClr val="FFFFFF"/>
              </a:gs>
              <a:gs pos="100000">
                <a:srgbClr val="007754"/>
              </a:gs>
            </a:gsLst>
            <a:path>
              <a:fillToRect l="50000" t="50000" r="50000" b="50000"/>
            </a:path>
          </a:gradFill>
          <a:ln w="25400">
            <a:solidFill>
              <a:srgbClr val="007754"/>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1" name="Circle"/>
          <p:cNvSpPr/>
          <p:nvPr/>
        </p:nvSpPr>
        <p:spPr>
          <a:xfrm>
            <a:off x="6370638" y="4906367"/>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2" name="Circle"/>
          <p:cNvSpPr/>
          <p:nvPr/>
        </p:nvSpPr>
        <p:spPr>
          <a:xfrm>
            <a:off x="6709966" y="4415235"/>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3" name="Circle"/>
          <p:cNvSpPr/>
          <p:nvPr/>
        </p:nvSpPr>
        <p:spPr>
          <a:xfrm>
            <a:off x="7147521" y="4620617"/>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4" name="Circle"/>
          <p:cNvSpPr/>
          <p:nvPr/>
        </p:nvSpPr>
        <p:spPr>
          <a:xfrm>
            <a:off x="7629724" y="4370586"/>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5" name="Circle"/>
          <p:cNvSpPr/>
          <p:nvPr/>
        </p:nvSpPr>
        <p:spPr>
          <a:xfrm>
            <a:off x="7763669" y="4736703"/>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6" name="Circle"/>
          <p:cNvSpPr/>
          <p:nvPr/>
        </p:nvSpPr>
        <p:spPr>
          <a:xfrm>
            <a:off x="8228013" y="4781352"/>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7" name="Circle"/>
          <p:cNvSpPr/>
          <p:nvPr/>
        </p:nvSpPr>
        <p:spPr>
          <a:xfrm>
            <a:off x="7513638" y="4951016"/>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8" name="Circle"/>
          <p:cNvSpPr/>
          <p:nvPr/>
        </p:nvSpPr>
        <p:spPr>
          <a:xfrm>
            <a:off x="5852716" y="4995664"/>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9" name="Circle"/>
          <p:cNvSpPr/>
          <p:nvPr/>
        </p:nvSpPr>
        <p:spPr>
          <a:xfrm>
            <a:off x="6843911" y="5040313"/>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20" name="Line"/>
          <p:cNvSpPr/>
          <p:nvPr/>
        </p:nvSpPr>
        <p:spPr>
          <a:xfrm flipH="1">
            <a:off x="7034041" y="3828574"/>
            <a:ext cx="1" cy="1502416"/>
          </a:xfrm>
          <a:prstGeom prst="line">
            <a:avLst/>
          </a:prstGeom>
          <a:ln w="38100">
            <a:solidFill>
              <a:srgbClr val="000000"/>
            </a:solidFill>
            <a:miter lim="400000"/>
            <a:headEnd type="stealth"/>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21" name="Line"/>
          <p:cNvSpPr/>
          <p:nvPr/>
        </p:nvSpPr>
        <p:spPr>
          <a:xfrm flipH="1">
            <a:off x="7037840" y="4576526"/>
            <a:ext cx="1301131" cy="751208"/>
          </a:xfrm>
          <a:prstGeom prst="line">
            <a:avLst/>
          </a:prstGeom>
          <a:ln w="38100">
            <a:solidFill>
              <a:srgbClr val="000000"/>
            </a:solidFill>
            <a:miter lim="400000"/>
            <a:headEnd type="stealth"/>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22" name="Line"/>
          <p:cNvSpPr/>
          <p:nvPr/>
        </p:nvSpPr>
        <p:spPr>
          <a:xfrm flipH="1" flipV="1">
            <a:off x="7041955" y="5343921"/>
            <a:ext cx="1301131" cy="751209"/>
          </a:xfrm>
          <a:prstGeom prst="line">
            <a:avLst/>
          </a:prstGeom>
          <a:ln w="38100">
            <a:solidFill>
              <a:srgbClr val="000000"/>
            </a:solidFill>
            <a:miter lim="400000"/>
            <a:headEnd type="stealth"/>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23" name="Circle"/>
          <p:cNvSpPr/>
          <p:nvPr/>
        </p:nvSpPr>
        <p:spPr>
          <a:xfrm>
            <a:off x="8049419" y="5040313"/>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24" name="Line"/>
          <p:cNvSpPr/>
          <p:nvPr/>
        </p:nvSpPr>
        <p:spPr>
          <a:xfrm>
            <a:off x="6377762" y="4917709"/>
            <a:ext cx="635813" cy="399424"/>
          </a:xfrm>
          <a:prstGeom prst="line">
            <a:avLst/>
          </a:prstGeom>
          <a:ln w="38100" cap="rnd">
            <a:solidFill>
              <a:srgbClr val="000000"/>
            </a:solidFill>
            <a:custDash>
              <a:ds d="100000" sp="200000"/>
            </a:custDash>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25" name="Line"/>
          <p:cNvSpPr/>
          <p:nvPr/>
        </p:nvSpPr>
        <p:spPr>
          <a:xfrm>
            <a:off x="5901288" y="5035260"/>
            <a:ext cx="1108959" cy="286758"/>
          </a:xfrm>
          <a:prstGeom prst="line">
            <a:avLst/>
          </a:prstGeom>
          <a:ln w="38100" cap="rnd">
            <a:solidFill>
              <a:srgbClr val="000000"/>
            </a:solidFill>
            <a:custDash>
              <a:ds d="100000" sp="200000"/>
            </a:custDash>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26" name="Circle"/>
          <p:cNvSpPr/>
          <p:nvPr/>
        </p:nvSpPr>
        <p:spPr>
          <a:xfrm>
            <a:off x="6147396" y="5531446"/>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27" name="Circle"/>
          <p:cNvSpPr/>
          <p:nvPr/>
        </p:nvSpPr>
        <p:spPr>
          <a:xfrm>
            <a:off x="7647583" y="5388571"/>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28" name="Circle"/>
          <p:cNvSpPr/>
          <p:nvPr/>
        </p:nvSpPr>
        <p:spPr>
          <a:xfrm>
            <a:off x="8094067" y="5504656"/>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29" name="Circle"/>
          <p:cNvSpPr/>
          <p:nvPr/>
        </p:nvSpPr>
        <p:spPr>
          <a:xfrm>
            <a:off x="7513638" y="6049367"/>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30" name="Circle"/>
          <p:cNvSpPr/>
          <p:nvPr/>
        </p:nvSpPr>
        <p:spPr>
          <a:xfrm>
            <a:off x="6567091" y="5674321"/>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31" name="Circle"/>
          <p:cNvSpPr/>
          <p:nvPr/>
        </p:nvSpPr>
        <p:spPr>
          <a:xfrm>
            <a:off x="7165380" y="5718969"/>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32" name="Circle"/>
          <p:cNvSpPr/>
          <p:nvPr/>
        </p:nvSpPr>
        <p:spPr>
          <a:xfrm>
            <a:off x="6754614" y="6094016"/>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33" name="Circle"/>
          <p:cNvSpPr/>
          <p:nvPr/>
        </p:nvSpPr>
        <p:spPr>
          <a:xfrm>
            <a:off x="6397427" y="6120805"/>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34" name="Line"/>
          <p:cNvSpPr/>
          <p:nvPr/>
        </p:nvSpPr>
        <p:spPr>
          <a:xfrm>
            <a:off x="6854586" y="5048403"/>
            <a:ext cx="156323" cy="270955"/>
          </a:xfrm>
          <a:prstGeom prst="line">
            <a:avLst/>
          </a:prstGeom>
          <a:ln w="38100" cap="rnd">
            <a:solidFill>
              <a:srgbClr val="000000"/>
            </a:solidFill>
            <a:custDash>
              <a:ds d="100000" sp="200000"/>
            </a:custDash>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35" name="Line"/>
          <p:cNvSpPr/>
          <p:nvPr/>
        </p:nvSpPr>
        <p:spPr>
          <a:xfrm flipH="1">
            <a:off x="5869816" y="4453245"/>
            <a:ext cx="859626" cy="559960"/>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36" name="Line"/>
          <p:cNvSpPr/>
          <p:nvPr/>
        </p:nvSpPr>
        <p:spPr>
          <a:xfrm flipH="1">
            <a:off x="6401172" y="4445464"/>
            <a:ext cx="332738" cy="485263"/>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37" name="Line"/>
          <p:cNvSpPr/>
          <p:nvPr/>
        </p:nvSpPr>
        <p:spPr>
          <a:xfrm>
            <a:off x="6723743" y="4461693"/>
            <a:ext cx="142623" cy="604339"/>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38" name="Line"/>
          <p:cNvSpPr/>
          <p:nvPr/>
        </p:nvSpPr>
        <p:spPr>
          <a:xfrm flipH="1">
            <a:off x="7044737" y="4602758"/>
            <a:ext cx="93854" cy="721740"/>
          </a:xfrm>
          <a:prstGeom prst="line">
            <a:avLst/>
          </a:prstGeom>
          <a:ln w="38100" cap="rnd">
            <a:solidFill>
              <a:srgbClr val="000000"/>
            </a:solidFill>
            <a:custDash>
              <a:ds d="100000" sp="200000"/>
            </a:custDash>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39" name="Line"/>
          <p:cNvSpPr/>
          <p:nvPr/>
        </p:nvSpPr>
        <p:spPr>
          <a:xfrm flipH="1" flipV="1">
            <a:off x="6747627" y="4446043"/>
            <a:ext cx="406658" cy="187409"/>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40" name="Line"/>
          <p:cNvSpPr/>
          <p:nvPr/>
        </p:nvSpPr>
        <p:spPr>
          <a:xfrm flipH="1">
            <a:off x="6873834" y="4623212"/>
            <a:ext cx="287913" cy="440710"/>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41" name="Line"/>
          <p:cNvSpPr/>
          <p:nvPr/>
        </p:nvSpPr>
        <p:spPr>
          <a:xfrm flipH="1">
            <a:off x="5861645" y="4910717"/>
            <a:ext cx="552634" cy="123821"/>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42" name="Line"/>
          <p:cNvSpPr/>
          <p:nvPr/>
        </p:nvSpPr>
        <p:spPr>
          <a:xfrm flipH="1" flipV="1">
            <a:off x="6379567" y="4931961"/>
            <a:ext cx="490208" cy="130774"/>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 name="Date Placeholder 1"/>
          <p:cNvSpPr>
            <a:spLocks noGrp="1"/>
          </p:cNvSpPr>
          <p:nvPr>
            <p:ph type="dt" sz="half" idx="10"/>
          </p:nvPr>
        </p:nvSpPr>
        <p:spPr/>
        <p:txBody>
          <a:bodyPr/>
          <a:lstStyle/>
          <a:p>
            <a:r>
              <a:rPr lang="en-GB" smtClean="0"/>
              <a:t>2017/07/18</a:t>
            </a:r>
            <a:endParaRPr lang="en-US" dirty="0"/>
          </a:p>
        </p:txBody>
      </p:sp>
      <p:sp>
        <p:nvSpPr>
          <p:cNvPr id="3" name="Footer Placeholder 2"/>
          <p:cNvSpPr>
            <a:spLocks noGrp="1"/>
          </p:cNvSpPr>
          <p:nvPr>
            <p:ph type="ftr" sz="quarter" idx="11"/>
          </p:nvPr>
        </p:nvSpPr>
        <p:spPr/>
        <p:txBody>
          <a:bodyPr/>
          <a:lstStyle/>
          <a:p>
            <a:r>
              <a:rPr lang="en-US" smtClean="0"/>
              <a:t>Reference frames</a:t>
            </a:r>
            <a:endParaRPr lang="en-US" dirty="0"/>
          </a:p>
        </p:txBody>
      </p:sp>
      <p:sp>
        <p:nvSpPr>
          <p:cNvPr id="4" name="Slide Number Placeholder 3"/>
          <p:cNvSpPr>
            <a:spLocks noGrp="1"/>
          </p:cNvSpPr>
          <p:nvPr>
            <p:ph type="sldNum" sz="quarter" idx="12"/>
          </p:nvPr>
        </p:nvSpPr>
        <p:spPr/>
        <p:txBody>
          <a:bodyPr/>
          <a:lstStyle/>
          <a:p>
            <a:fld id="{B5AA1FA8-B090-4D48-B0EE-5DA1BF2BA795}" type="slidenum">
              <a:rPr lang="en-US" smtClean="0"/>
              <a:pPr/>
              <a:t>2</a:t>
            </a:fld>
            <a:endParaRPr lang="en-US" dirty="0"/>
          </a:p>
        </p:txBody>
      </p:sp>
    </p:spTree>
    <p:extLst>
      <p:ext uri="{BB962C8B-B14F-4D97-AF65-F5344CB8AC3E}">
        <p14:creationId xmlns:p14="http://schemas.microsoft.com/office/powerpoint/2010/main" val="1358363418"/>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20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iterate>
                                    <p:tmAbs val="0"/>
                                  </p:iterate>
                                  <p:childTnLst>
                                    <p:set>
                                      <p:cBhvr>
                                        <p:cTn id="10" fill="hold"/>
                                        <p:tgtEl>
                                          <p:spTgt spid="209">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iterate>
                                    <p:tmAbs val="0"/>
                                  </p:iterate>
                                  <p:childTnLst>
                                    <p:set>
                                      <p:cBhvr>
                                        <p:cTn id="12" fill="hold"/>
                                        <p:tgtEl>
                                          <p:spTgt spid="20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build="p" animBg="1" advAuto="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PBO network scale estimates</a:t>
            </a:r>
            <a:endParaRPr lang="en-US" dirty="0"/>
          </a:p>
        </p:txBody>
      </p:sp>
      <p:sp>
        <p:nvSpPr>
          <p:cNvPr id="3" name="Content Placeholder 2"/>
          <p:cNvSpPr>
            <a:spLocks noGrp="1"/>
          </p:cNvSpPr>
          <p:nvPr>
            <p:ph idx="1"/>
          </p:nvPr>
        </p:nvSpPr>
        <p:spPr>
          <a:xfrm>
            <a:off x="330200" y="5436130"/>
            <a:ext cx="8648700" cy="923660"/>
          </a:xfrm>
        </p:spPr>
        <p:txBody>
          <a:bodyPr>
            <a:normAutofit lnSpcReduction="10000"/>
          </a:bodyPr>
          <a:lstStyle/>
          <a:p>
            <a:pPr marL="0" indent="0">
              <a:buNone/>
            </a:pPr>
            <a:r>
              <a:rPr lang="en-US" dirty="0" smtClean="0"/>
              <a:t>PBO network estimates compared to global estimates converted to average height differences (6317 km Earth).  Spikes in winter are often due to Alaskan sites.</a:t>
            </a:r>
            <a:endParaRPr lang="en-US" dirty="0"/>
          </a:p>
        </p:txBody>
      </p:sp>
      <p:sp>
        <p:nvSpPr>
          <p:cNvPr id="4" name="Date Placeholder 3"/>
          <p:cNvSpPr>
            <a:spLocks noGrp="1"/>
          </p:cNvSpPr>
          <p:nvPr>
            <p:ph type="dt" sz="half" idx="10"/>
          </p:nvPr>
        </p:nvSpPr>
        <p:spPr/>
        <p:txBody>
          <a:bodyPr/>
          <a:lstStyle/>
          <a:p>
            <a:r>
              <a:rPr lang="en-GB" smtClean="0"/>
              <a:t>2017/07/18</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29</a:t>
            </a:fld>
            <a:endParaRPr lang="en-US"/>
          </a:p>
        </p:txBody>
      </p:sp>
      <p:pic>
        <p:nvPicPr>
          <p:cNvPr id="7" name="Picture 6" descr="Scale_ests_2010-201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2700"/>
            <a:ext cx="9144000" cy="4283340"/>
          </a:xfrm>
          <a:prstGeom prst="rect">
            <a:avLst/>
          </a:prstGeom>
        </p:spPr>
      </p:pic>
    </p:spTree>
    <p:extLst>
      <p:ext uri="{BB962C8B-B14F-4D97-AF65-F5344CB8AC3E}">
        <p14:creationId xmlns:p14="http://schemas.microsoft.com/office/powerpoint/2010/main" val="28036983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Velocities and time series</a:t>
            </a:r>
            <a:endParaRPr lang="en-US" dirty="0"/>
          </a:p>
        </p:txBody>
      </p:sp>
      <p:sp>
        <p:nvSpPr>
          <p:cNvPr id="3" name="Content Placeholder 2"/>
          <p:cNvSpPr>
            <a:spLocks noGrp="1"/>
          </p:cNvSpPr>
          <p:nvPr>
            <p:ph idx="1"/>
          </p:nvPr>
        </p:nvSpPr>
        <p:spPr/>
        <p:txBody>
          <a:bodyPr/>
          <a:lstStyle/>
          <a:p>
            <a:r>
              <a:rPr lang="en-US" smtClean="0"/>
              <a:t>The criteria for stabilization are different for velocity solutions and time series</a:t>
            </a:r>
          </a:p>
          <a:p>
            <a:r>
              <a:rPr lang="en-US" smtClean="0"/>
              <a:t>Velocity solutions:</a:t>
            </a:r>
          </a:p>
          <a:p>
            <a:pPr lvl="1"/>
            <a:r>
              <a:rPr lang="en-US" smtClean="0"/>
              <a:t>Physical reference is important</a:t>
            </a:r>
          </a:p>
          <a:p>
            <a:pPr lvl="1"/>
            <a:r>
              <a:rPr lang="en-US" smtClean="0"/>
              <a:t>Not so sensitive to station dropout (solution holds the frame together)</a:t>
            </a:r>
          </a:p>
          <a:p>
            <a:r>
              <a:rPr lang="en-US" smtClean="0"/>
              <a:t>Time series:</a:t>
            </a:r>
          </a:p>
          <a:p>
            <a:pPr lvl="1"/>
            <a:r>
              <a:rPr lang="en-US" smtClean="0"/>
              <a:t>Physical reference is not important </a:t>
            </a:r>
          </a:p>
          <a:p>
            <a:pPr lvl="1"/>
            <a:r>
              <a:rPr lang="en-US" smtClean="0"/>
              <a:t>Sensitive to station dropout</a:t>
            </a:r>
          </a:p>
          <a:p>
            <a:pPr lvl="1"/>
            <a:r>
              <a:rPr lang="en-US" smtClean="0"/>
              <a:t>Best representation of the statistics of the velocity solution is stabilization using ALL the well-determined sites from the velocity solution, now in a common frame</a:t>
            </a:r>
          </a:p>
          <a:p>
            <a:endParaRPr lang="en-US" dirty="0" smtClean="0"/>
          </a:p>
        </p:txBody>
      </p:sp>
      <p:sp>
        <p:nvSpPr>
          <p:cNvPr id="4" name="Date Placeholder 3"/>
          <p:cNvSpPr>
            <a:spLocks noGrp="1"/>
          </p:cNvSpPr>
          <p:nvPr>
            <p:ph type="dt" sz="half" idx="10"/>
          </p:nvPr>
        </p:nvSpPr>
        <p:spPr/>
        <p:txBody>
          <a:bodyPr/>
          <a:lstStyle/>
          <a:p>
            <a:r>
              <a:rPr lang="en-GB" smtClean="0"/>
              <a:t>2017/07/18</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pPr/>
              <a:t>30</a:t>
            </a:fld>
            <a:endParaRPr lang="en-US"/>
          </a:p>
        </p:txBody>
      </p:sp>
    </p:spTree>
    <p:extLst>
      <p:ext uri="{BB962C8B-B14F-4D97-AF65-F5344CB8AC3E}">
        <p14:creationId xmlns:p14="http://schemas.microsoft.com/office/powerpoint/2010/main" val="10622534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a:t>
            </a:r>
            <a:r>
              <a:rPr lang="en-US" dirty="0" smtClean="0"/>
              <a:t> priori coordinate files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We now distribute, and encourage </a:t>
            </a:r>
            <a:r>
              <a:rPr lang="en-US" dirty="0" err="1" smtClean="0"/>
              <a:t>GAMITeers</a:t>
            </a:r>
            <a:r>
              <a:rPr lang="en-US" dirty="0" smtClean="0"/>
              <a:t> to use, a set of </a:t>
            </a:r>
            <a:r>
              <a:rPr lang="en-US" dirty="0" err="1" smtClean="0"/>
              <a:t>apr</a:t>
            </a:r>
            <a:r>
              <a:rPr lang="en-US" dirty="0" smtClean="0"/>
              <a:t>-files that are a concatenated set of coordinates for all sites that are, in some present or past version, formally defined in the ITRF (531 sites or 891 including those in IGS cumulative solution)</a:t>
            </a:r>
          </a:p>
          <a:p>
            <a:r>
              <a:rPr lang="en-US" dirty="0" smtClean="0"/>
              <a:t>Found in ~/gg/tables/ and use in “</a:t>
            </a:r>
            <a:r>
              <a:rPr lang="en-US" dirty="0" err="1" smtClean="0"/>
              <a:t>apr_file</a:t>
            </a:r>
            <a:r>
              <a:rPr lang="en-US" dirty="0" smtClean="0"/>
              <a:t>” command in </a:t>
            </a:r>
            <a:r>
              <a:rPr lang="en-US" dirty="0" err="1" smtClean="0">
                <a:latin typeface="Courier" charset="0"/>
                <a:ea typeface="Courier" charset="0"/>
                <a:cs typeface="Courier" charset="0"/>
              </a:rPr>
              <a:t>glorg</a:t>
            </a:r>
            <a:r>
              <a:rPr lang="en-US" dirty="0" smtClean="0"/>
              <a:t> command file</a:t>
            </a:r>
          </a:p>
          <a:p>
            <a:r>
              <a:rPr lang="en-US" dirty="0" smtClean="0"/>
              <a:t>These are also rotated to major plates using the Euler poles of ITRF2008-PMM (</a:t>
            </a:r>
            <a:r>
              <a:rPr lang="en-US" dirty="0" err="1" smtClean="0"/>
              <a:t>Altamimi</a:t>
            </a:r>
            <a:r>
              <a:rPr lang="en-US" dirty="0" smtClean="0"/>
              <a:t> et al., 2012) or ITRF2014-PMM</a:t>
            </a:r>
          </a:p>
          <a:p>
            <a:pPr lvl="1"/>
            <a:r>
              <a:rPr lang="en-US" dirty="0" smtClean="0"/>
              <a:t>itrf08_comb_amur.apr (relative to </a:t>
            </a:r>
            <a:r>
              <a:rPr lang="en-US" dirty="0" err="1" smtClean="0"/>
              <a:t>Amurian</a:t>
            </a:r>
            <a:r>
              <a:rPr lang="en-US" dirty="0" smtClean="0"/>
              <a:t> plate)</a:t>
            </a:r>
          </a:p>
          <a:p>
            <a:pPr lvl="1"/>
            <a:r>
              <a:rPr lang="en-US" dirty="0"/>
              <a:t>i</a:t>
            </a:r>
            <a:r>
              <a:rPr lang="en-US" dirty="0" smtClean="0"/>
              <a:t>trf08_comb_anta.apr (Antarctica)</a:t>
            </a:r>
          </a:p>
          <a:p>
            <a:pPr lvl="1"/>
            <a:r>
              <a:rPr lang="en-US" dirty="0"/>
              <a:t>i</a:t>
            </a:r>
            <a:r>
              <a:rPr lang="en-US" dirty="0" smtClean="0"/>
              <a:t>trf08_comb_arab.apr (Arabia)</a:t>
            </a:r>
          </a:p>
          <a:p>
            <a:pPr lvl="1"/>
            <a:r>
              <a:rPr lang="en-US" dirty="0"/>
              <a:t>i</a:t>
            </a:r>
            <a:r>
              <a:rPr lang="en-US" dirty="0" smtClean="0"/>
              <a:t>trf08_comb_aust.apr (Australia)</a:t>
            </a:r>
          </a:p>
          <a:p>
            <a:pPr lvl="1"/>
            <a:r>
              <a:rPr lang="en-US" dirty="0"/>
              <a:t>i</a:t>
            </a:r>
            <a:r>
              <a:rPr lang="en-US" dirty="0" smtClean="0"/>
              <a:t>trf08_comb_carb.apr (Caribbean)</a:t>
            </a:r>
          </a:p>
          <a:p>
            <a:pPr lvl="1"/>
            <a:r>
              <a:rPr lang="en-US" dirty="0" smtClean="0"/>
              <a:t>itrf08_comb_eura.apr (Eurasia)</a:t>
            </a:r>
          </a:p>
          <a:p>
            <a:pPr lvl="1"/>
            <a:r>
              <a:rPr lang="en-US" dirty="0"/>
              <a:t>i</a:t>
            </a:r>
            <a:r>
              <a:rPr lang="en-US" dirty="0" smtClean="0"/>
              <a:t>trf08_comb_indi.apr (India)</a:t>
            </a:r>
          </a:p>
          <a:p>
            <a:pPr lvl="1"/>
            <a:r>
              <a:rPr lang="en-US" dirty="0" smtClean="0"/>
              <a:t>Itrf08_comb_na12.apr (North America, after </a:t>
            </a:r>
            <a:r>
              <a:rPr lang="en-US" dirty="0" err="1" smtClean="0"/>
              <a:t>Blewitt</a:t>
            </a:r>
            <a:r>
              <a:rPr lang="en-US" dirty="0" smtClean="0"/>
              <a:t> et al., 2013)</a:t>
            </a:r>
          </a:p>
          <a:p>
            <a:pPr lvl="1"/>
            <a:r>
              <a:rPr lang="en-US" dirty="0"/>
              <a:t>i</a:t>
            </a:r>
            <a:r>
              <a:rPr lang="en-US" dirty="0" smtClean="0"/>
              <a:t>trf08_comb_nazc.apr (Nazca)</a:t>
            </a:r>
          </a:p>
          <a:p>
            <a:pPr lvl="1"/>
            <a:r>
              <a:rPr lang="en-US" dirty="0"/>
              <a:t>i</a:t>
            </a:r>
            <a:r>
              <a:rPr lang="en-US" dirty="0" smtClean="0"/>
              <a:t>trf08_comb_noam.apr (North America)</a:t>
            </a:r>
          </a:p>
          <a:p>
            <a:pPr lvl="1"/>
            <a:r>
              <a:rPr lang="en-US" dirty="0"/>
              <a:t>i</a:t>
            </a:r>
            <a:r>
              <a:rPr lang="en-US" dirty="0" smtClean="0"/>
              <a:t>trf08_comb_nubi.apr (Nubia)</a:t>
            </a:r>
          </a:p>
          <a:p>
            <a:pPr lvl="1"/>
            <a:r>
              <a:rPr lang="en-US" dirty="0" smtClean="0"/>
              <a:t>Itrf08_comb_nu13.apr (Nubia, after </a:t>
            </a:r>
            <a:r>
              <a:rPr lang="en-US" dirty="0" err="1" smtClean="0"/>
              <a:t>Saria</a:t>
            </a:r>
            <a:r>
              <a:rPr lang="en-US" dirty="0" smtClean="0"/>
              <a:t> et al., 2013)</a:t>
            </a:r>
          </a:p>
          <a:p>
            <a:pPr lvl="1"/>
            <a:r>
              <a:rPr lang="en-US" dirty="0"/>
              <a:t>i</a:t>
            </a:r>
            <a:r>
              <a:rPr lang="en-US" dirty="0" smtClean="0"/>
              <a:t>trf08_comb_pcfc.apr (Pacific)</a:t>
            </a:r>
          </a:p>
          <a:p>
            <a:pPr lvl="1"/>
            <a:r>
              <a:rPr lang="en-US" dirty="0"/>
              <a:t>i</a:t>
            </a:r>
            <a:r>
              <a:rPr lang="en-US" dirty="0" smtClean="0"/>
              <a:t>trf08_comb_soam.apr (South America)</a:t>
            </a:r>
          </a:p>
          <a:p>
            <a:pPr lvl="1"/>
            <a:r>
              <a:rPr lang="en-US" dirty="0"/>
              <a:t>i</a:t>
            </a:r>
            <a:r>
              <a:rPr lang="en-US" dirty="0" smtClean="0"/>
              <a:t>trf08_comb_soma.apr (Somalia)</a:t>
            </a:r>
          </a:p>
          <a:p>
            <a:pPr lvl="1"/>
            <a:r>
              <a:rPr lang="en-US" dirty="0"/>
              <a:t>i</a:t>
            </a:r>
            <a:r>
              <a:rPr lang="en-US" dirty="0" smtClean="0"/>
              <a:t>trf08_comb_sund.apr (</a:t>
            </a:r>
            <a:r>
              <a:rPr lang="en-US" dirty="0" err="1" smtClean="0"/>
              <a:t>Sunda</a:t>
            </a:r>
            <a:r>
              <a:rPr lang="en-US" dirty="0" smtClean="0"/>
              <a:t>)</a:t>
            </a:r>
          </a:p>
        </p:txBody>
      </p:sp>
      <p:sp>
        <p:nvSpPr>
          <p:cNvPr id="4" name="Date Placeholder 3"/>
          <p:cNvSpPr>
            <a:spLocks noGrp="1"/>
          </p:cNvSpPr>
          <p:nvPr>
            <p:ph type="dt" sz="half" idx="10"/>
          </p:nvPr>
        </p:nvSpPr>
        <p:spPr/>
        <p:txBody>
          <a:bodyPr/>
          <a:lstStyle/>
          <a:p>
            <a:r>
              <a:rPr lang="en-GB" smtClean="0"/>
              <a:t>2017/07/18</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31</a:t>
            </a:fld>
            <a:endParaRPr lang="en-US"/>
          </a:p>
        </p:txBody>
      </p:sp>
    </p:spTree>
    <p:extLst>
      <p:ext uri="{BB962C8B-B14F-4D97-AF65-F5344CB8AC3E}">
        <p14:creationId xmlns:p14="http://schemas.microsoft.com/office/powerpoint/2010/main" val="12366720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ctr"/>
            <a:r>
              <a:rPr lang="en-US" dirty="0" smtClean="0"/>
              <a:t>Referencing to a horizontal block (“plate”)</a:t>
            </a:r>
            <a:endParaRPr lang="en-US" dirty="0"/>
          </a:p>
        </p:txBody>
      </p:sp>
      <p:sp>
        <p:nvSpPr>
          <p:cNvPr id="37891" name="Rectangle 3"/>
          <p:cNvSpPr>
            <a:spLocks noGrp="1" noChangeArrowheads="1"/>
          </p:cNvSpPr>
          <p:nvPr>
            <p:ph idx="1"/>
          </p:nvPr>
        </p:nvSpPr>
        <p:spPr/>
        <p:txBody>
          <a:bodyPr>
            <a:normAutofit lnSpcReduction="10000"/>
          </a:bodyPr>
          <a:lstStyle/>
          <a:p>
            <a:r>
              <a:rPr lang="en-US" dirty="0" smtClean="0"/>
              <a:t>Applied in </a:t>
            </a:r>
            <a:r>
              <a:rPr lang="en-US" dirty="0" err="1" smtClean="0">
                <a:latin typeface="Courier" charset="0"/>
                <a:ea typeface="Courier" charset="0"/>
                <a:cs typeface="Courier" charset="0"/>
              </a:rPr>
              <a:t>glorg</a:t>
            </a:r>
            <a:endParaRPr lang="en-US" dirty="0">
              <a:latin typeface="Courier" charset="0"/>
              <a:ea typeface="Courier" charset="0"/>
              <a:cs typeface="Courier" charset="0"/>
            </a:endParaRPr>
          </a:p>
          <a:p>
            <a:r>
              <a:rPr lang="en-US" dirty="0" smtClean="0"/>
              <a:t>First stabilize in the usual way with respect to a reference set of coordinates and velocities (e.g. ITRF-NNR), then define one or more “rigid” blocks</a:t>
            </a:r>
          </a:p>
          <a:p>
            <a:pPr marL="342900" lvl="1" indent="0">
              <a:buNone/>
            </a:pPr>
            <a:r>
              <a:rPr lang="en-US" dirty="0" err="1" smtClean="0">
                <a:latin typeface="Courier" charset="0"/>
                <a:ea typeface="Courier" charset="0"/>
                <a:cs typeface="Courier" charset="0"/>
              </a:rPr>
              <a:t>apr_file</a:t>
            </a:r>
            <a:r>
              <a:rPr lang="en-US" dirty="0" smtClean="0">
                <a:latin typeface="Courier" charset="0"/>
                <a:ea typeface="Courier" charset="0"/>
                <a:cs typeface="Courier" charset="0"/>
              </a:rPr>
              <a:t> itrf08_comb.apr</a:t>
            </a:r>
          </a:p>
          <a:p>
            <a:pPr marL="342900" lvl="1" indent="0">
              <a:buNone/>
            </a:pPr>
            <a:r>
              <a:rPr lang="en-US" dirty="0" err="1" smtClean="0">
                <a:latin typeface="Courier" charset="0"/>
                <a:ea typeface="Courier" charset="0"/>
                <a:cs typeface="Courier" charset="0"/>
              </a:rPr>
              <a:t>pos_org</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xtran</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ytran</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ztran</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xrot</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yrot</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zrot</a:t>
            </a:r>
            <a:r>
              <a:rPr lang="en-US" dirty="0" smtClean="0">
                <a:latin typeface="Courier" charset="0"/>
                <a:ea typeface="Courier" charset="0"/>
                <a:cs typeface="Courier" charset="0"/>
              </a:rPr>
              <a:t> </a:t>
            </a:r>
          </a:p>
          <a:p>
            <a:pPr marL="342900" lvl="1" indent="0">
              <a:buNone/>
            </a:pPr>
            <a:r>
              <a:rPr lang="en-US" dirty="0" err="1" smtClean="0">
                <a:latin typeface="Courier" charset="0"/>
                <a:ea typeface="Courier" charset="0"/>
                <a:cs typeface="Courier" charset="0"/>
              </a:rPr>
              <a:t>stab_site</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algo</a:t>
            </a:r>
            <a:r>
              <a:rPr lang="en-US" dirty="0" smtClean="0">
                <a:latin typeface="Courier" charset="0"/>
                <a:ea typeface="Courier" charset="0"/>
                <a:cs typeface="Courier" charset="0"/>
              </a:rPr>
              <a:t> pie1 </a:t>
            </a:r>
            <a:r>
              <a:rPr lang="en-US" dirty="0" err="1" smtClean="0">
                <a:latin typeface="Courier" charset="0"/>
                <a:ea typeface="Courier" charset="0"/>
                <a:cs typeface="Courier" charset="0"/>
              </a:rPr>
              <a:t>nlib</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drao</a:t>
            </a:r>
            <a:r>
              <a:rPr lang="en-US" dirty="0" smtClean="0">
                <a:latin typeface="Courier" charset="0"/>
                <a:ea typeface="Courier" charset="0"/>
                <a:cs typeface="Courier" charset="0"/>
              </a:rPr>
              <a:t> gold sni1 </a:t>
            </a:r>
            <a:r>
              <a:rPr lang="en-US" dirty="0" err="1" smtClean="0">
                <a:latin typeface="Courier" charset="0"/>
                <a:ea typeface="Courier" charset="0"/>
                <a:cs typeface="Courier" charset="0"/>
              </a:rPr>
              <a:t>mkea</a:t>
            </a:r>
            <a:r>
              <a:rPr lang="en-US" dirty="0" smtClean="0">
                <a:latin typeface="Courier" charset="0"/>
                <a:ea typeface="Courier" charset="0"/>
                <a:cs typeface="Courier" charset="0"/>
              </a:rPr>
              <a:t> chat </a:t>
            </a:r>
          </a:p>
          <a:p>
            <a:pPr marL="342900" lvl="1" indent="0">
              <a:buNone/>
            </a:pPr>
            <a:r>
              <a:rPr lang="en-US" dirty="0" err="1" smtClean="0">
                <a:latin typeface="Courier" charset="0"/>
                <a:ea typeface="Courier" charset="0"/>
                <a:cs typeface="Courier" charset="0"/>
              </a:rPr>
              <a:t>cnd_hgtv</a:t>
            </a:r>
            <a:r>
              <a:rPr lang="en-US" dirty="0" smtClean="0">
                <a:latin typeface="Courier" charset="0"/>
                <a:ea typeface="Courier" charset="0"/>
                <a:cs typeface="Courier" charset="0"/>
              </a:rPr>
              <a:t>  10  10  0.8  3.</a:t>
            </a:r>
          </a:p>
          <a:p>
            <a:pPr marL="342900" lvl="1" indent="0">
              <a:buNone/>
            </a:pPr>
            <a:r>
              <a:rPr lang="en-US" dirty="0" smtClean="0">
                <a:latin typeface="Courier" charset="0"/>
                <a:ea typeface="Courier" charset="0"/>
                <a:cs typeface="Courier" charset="0"/>
              </a:rPr>
              <a:t>plate </a:t>
            </a:r>
            <a:r>
              <a:rPr lang="en-US" dirty="0" err="1" smtClean="0">
                <a:latin typeface="Courier" charset="0"/>
                <a:ea typeface="Courier" charset="0"/>
                <a:cs typeface="Courier" charset="0"/>
              </a:rPr>
              <a:t>noam</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algo</a:t>
            </a:r>
            <a:r>
              <a:rPr lang="en-US" dirty="0" smtClean="0">
                <a:latin typeface="Courier" charset="0"/>
                <a:ea typeface="Courier" charset="0"/>
                <a:cs typeface="Courier" charset="0"/>
              </a:rPr>
              <a:t> pie1 </a:t>
            </a:r>
            <a:r>
              <a:rPr lang="en-US" dirty="0" err="1" smtClean="0">
                <a:latin typeface="Courier" charset="0"/>
                <a:ea typeface="Courier" charset="0"/>
                <a:cs typeface="Courier" charset="0"/>
              </a:rPr>
              <a:t>nlib</a:t>
            </a:r>
            <a:r>
              <a:rPr lang="en-US" dirty="0" smtClean="0">
                <a:latin typeface="Courier" charset="0"/>
                <a:ea typeface="Courier" charset="0"/>
                <a:cs typeface="Courier" charset="0"/>
              </a:rPr>
              <a:t> </a:t>
            </a:r>
          </a:p>
          <a:p>
            <a:pPr marL="342900" lvl="1" indent="0">
              <a:buNone/>
            </a:pPr>
            <a:r>
              <a:rPr lang="en-US" dirty="0" smtClean="0">
                <a:latin typeface="Courier" charset="0"/>
                <a:ea typeface="Courier" charset="0"/>
                <a:cs typeface="Courier" charset="0"/>
              </a:rPr>
              <a:t>plate </a:t>
            </a:r>
            <a:r>
              <a:rPr lang="en-US" dirty="0" err="1" smtClean="0">
                <a:latin typeface="Courier" charset="0"/>
                <a:ea typeface="Courier" charset="0"/>
                <a:cs typeface="Courier" charset="0"/>
              </a:rPr>
              <a:t>pcfc</a:t>
            </a:r>
            <a:r>
              <a:rPr lang="en-US" dirty="0" smtClean="0">
                <a:latin typeface="Courier" charset="0"/>
                <a:ea typeface="Courier" charset="0"/>
                <a:cs typeface="Courier" charset="0"/>
              </a:rPr>
              <a:t> sni1 </a:t>
            </a:r>
            <a:r>
              <a:rPr lang="en-US" dirty="0" err="1" smtClean="0">
                <a:latin typeface="Courier" charset="0"/>
                <a:ea typeface="Courier" charset="0"/>
                <a:cs typeface="Courier" charset="0"/>
              </a:rPr>
              <a:t>mkea</a:t>
            </a:r>
            <a:r>
              <a:rPr lang="en-US" dirty="0" smtClean="0">
                <a:latin typeface="Courier" charset="0"/>
                <a:ea typeface="Courier" charset="0"/>
                <a:cs typeface="Courier" charset="0"/>
              </a:rPr>
              <a:t> chat</a:t>
            </a:r>
            <a:endParaRPr lang="en-US" dirty="0" smtClean="0"/>
          </a:p>
          <a:p>
            <a:r>
              <a:rPr lang="en-US" dirty="0" smtClean="0"/>
              <a:t>After stabilization, </a:t>
            </a:r>
            <a:r>
              <a:rPr lang="en-US" dirty="0" err="1" smtClean="0">
                <a:latin typeface="Courier" charset="0"/>
                <a:ea typeface="Courier" charset="0"/>
                <a:cs typeface="Courier" charset="0"/>
              </a:rPr>
              <a:t>glorg</a:t>
            </a:r>
            <a:r>
              <a:rPr lang="en-US" dirty="0" smtClean="0"/>
              <a:t> will estimate a rotation rate vector (“Euler pole”) for each plate with respect to the frame of the full stabilization set and print the relative poles between each set of plates </a:t>
            </a:r>
          </a:p>
          <a:p>
            <a:r>
              <a:rPr lang="en-US" dirty="0" smtClean="0"/>
              <a:t>Use </a:t>
            </a:r>
            <a:r>
              <a:rPr lang="en-US" dirty="0" smtClean="0">
                <a:latin typeface="Courier" charset="0"/>
                <a:ea typeface="Courier" charset="0"/>
                <a:cs typeface="Courier" charset="0"/>
              </a:rPr>
              <a:t>sh_org2vel</a:t>
            </a:r>
            <a:r>
              <a:rPr lang="en-US" dirty="0" smtClean="0"/>
              <a:t> to extract the velocities of all sites with respect to each plate</a:t>
            </a:r>
          </a:p>
        </p:txBody>
      </p:sp>
      <p:sp>
        <p:nvSpPr>
          <p:cNvPr id="2" name="Date Placeholder 1"/>
          <p:cNvSpPr>
            <a:spLocks noGrp="1"/>
          </p:cNvSpPr>
          <p:nvPr>
            <p:ph type="dt" sz="half" idx="10"/>
          </p:nvPr>
        </p:nvSpPr>
        <p:spPr/>
        <p:txBody>
          <a:bodyPr/>
          <a:lstStyle/>
          <a:p>
            <a:r>
              <a:rPr lang="en-GB" smtClean="0"/>
              <a:t>2017/07/18</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32</a:t>
            </a:fld>
            <a:endParaRPr lang="en-US"/>
          </a:p>
        </p:txBody>
      </p:sp>
    </p:spTree>
    <p:extLst>
      <p:ext uri="{BB962C8B-B14F-4D97-AF65-F5344CB8AC3E}">
        <p14:creationId xmlns:p14="http://schemas.microsoft.com/office/powerpoint/2010/main" val="30800302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626100" y="274638"/>
            <a:ext cx="3060700" cy="2239962"/>
          </a:xfrm>
        </p:spPr>
        <p:txBody>
          <a:bodyPr>
            <a:noAutofit/>
          </a:bodyPr>
          <a:lstStyle/>
          <a:p>
            <a:r>
              <a:rPr lang="en-US" sz="2800" dirty="0" smtClean="0"/>
              <a:t>Velocities of Anatolia and the Aegean in a Eurasia reference frame</a:t>
            </a:r>
            <a:endParaRPr lang="en-US" sz="2800" dirty="0"/>
          </a:p>
        </p:txBody>
      </p:sp>
      <p:sp>
        <p:nvSpPr>
          <p:cNvPr id="30723" name="Rectangle 3"/>
          <p:cNvSpPr>
            <a:spLocks noGrp="1" noChangeArrowheads="1"/>
          </p:cNvSpPr>
          <p:nvPr>
            <p:ph idx="1"/>
          </p:nvPr>
        </p:nvSpPr>
        <p:spPr>
          <a:xfrm>
            <a:off x="5473700" y="2832100"/>
            <a:ext cx="3213100" cy="3294063"/>
          </a:xfrm>
        </p:spPr>
        <p:txBody>
          <a:bodyPr>
            <a:normAutofit/>
          </a:bodyPr>
          <a:lstStyle/>
          <a:p>
            <a:r>
              <a:rPr lang="en-US" sz="2300" dirty="0" smtClean="0"/>
              <a:t>Realized by minimizing the velocities of 12 sites over the whole of Eurasia</a:t>
            </a:r>
          </a:p>
          <a:p>
            <a:endParaRPr lang="en-US" dirty="0" smtClean="0"/>
          </a:p>
          <a:p>
            <a:endParaRPr lang="en-US" dirty="0" smtClean="0"/>
          </a:p>
          <a:p>
            <a:pPr marL="0" indent="0">
              <a:buNone/>
            </a:pPr>
            <a:r>
              <a:rPr lang="en-US" dirty="0" smtClean="0"/>
              <a:t> </a:t>
            </a:r>
            <a:r>
              <a:rPr lang="en-US" sz="1500" dirty="0" err="1" smtClean="0"/>
              <a:t>McClusky</a:t>
            </a:r>
            <a:r>
              <a:rPr lang="en-US" sz="1500" dirty="0" smtClean="0"/>
              <a:t> et al. (2000</a:t>
            </a:r>
            <a:r>
              <a:rPr lang="en-US" sz="1500" dirty="0"/>
              <a:t>)</a:t>
            </a:r>
          </a:p>
        </p:txBody>
      </p:sp>
      <p:sp>
        <p:nvSpPr>
          <p:cNvPr id="2" name="Date Placeholder 1"/>
          <p:cNvSpPr>
            <a:spLocks noGrp="1"/>
          </p:cNvSpPr>
          <p:nvPr>
            <p:ph type="dt" sz="half" idx="10"/>
          </p:nvPr>
        </p:nvSpPr>
        <p:spPr/>
        <p:txBody>
          <a:bodyPr/>
          <a:lstStyle/>
          <a:p>
            <a:r>
              <a:rPr lang="en-GB" smtClean="0"/>
              <a:t>2017/07/18</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33</a:t>
            </a:fld>
            <a:endParaRPr lang="en-US"/>
          </a:p>
        </p:txBody>
      </p:sp>
      <p:pic>
        <p:nvPicPr>
          <p:cNvPr id="10" name="Picture 4" descr="88_02_eurasia_west"/>
          <p:cNvPicPr>
            <a:picLocks noChangeAspect="1" noChangeArrowheads="1"/>
          </p:cNvPicPr>
          <p:nvPr/>
        </p:nvPicPr>
        <p:blipFill>
          <a:blip r:embed="rId3"/>
          <a:srcRect/>
          <a:stretch>
            <a:fillRect/>
          </a:stretch>
        </p:blipFill>
        <p:spPr bwMode="auto">
          <a:xfrm>
            <a:off x="228600" y="396875"/>
            <a:ext cx="5245100" cy="6019800"/>
          </a:xfrm>
          <a:prstGeom prst="rect">
            <a:avLst/>
          </a:prstGeom>
          <a:noFill/>
          <a:ln w="9525">
            <a:noFill/>
            <a:miter lim="800000"/>
            <a:headEnd/>
            <a:tailEnd/>
          </a:ln>
        </p:spPr>
      </p:pic>
    </p:spTree>
    <p:extLst>
      <p:ext uri="{BB962C8B-B14F-4D97-AF65-F5344CB8AC3E}">
        <p14:creationId xmlns:p14="http://schemas.microsoft.com/office/powerpoint/2010/main" val="2354750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448300" y="274637"/>
            <a:ext cx="3238500" cy="1555749"/>
          </a:xfrm>
        </p:spPr>
        <p:txBody>
          <a:bodyPr>
            <a:normAutofit fontScale="90000"/>
          </a:bodyPr>
          <a:lstStyle/>
          <a:p>
            <a:r>
              <a:rPr lang="en-US" sz="2800" dirty="0" smtClean="0">
                <a:solidFill>
                  <a:srgbClr val="000000"/>
                </a:solidFill>
              </a:rPr>
              <a:t>Velocities in an  Anatolian reference frame</a:t>
            </a:r>
            <a:br>
              <a:rPr lang="en-US" sz="2800" dirty="0" smtClean="0">
                <a:solidFill>
                  <a:srgbClr val="000000"/>
                </a:solidFill>
              </a:rPr>
            </a:br>
            <a:endParaRPr lang="en-US" sz="2800" dirty="0"/>
          </a:p>
        </p:txBody>
      </p:sp>
      <p:sp>
        <p:nvSpPr>
          <p:cNvPr id="31747" name="Rectangle 3"/>
          <p:cNvSpPr>
            <a:spLocks noGrp="1" noChangeArrowheads="1"/>
          </p:cNvSpPr>
          <p:nvPr>
            <p:ph idx="1"/>
          </p:nvPr>
        </p:nvSpPr>
        <p:spPr>
          <a:xfrm>
            <a:off x="5158581" y="1830387"/>
            <a:ext cx="3528219" cy="4525963"/>
          </a:xfrm>
        </p:spPr>
        <p:txBody>
          <a:bodyPr>
            <a:normAutofit/>
          </a:bodyPr>
          <a:lstStyle/>
          <a:p>
            <a:r>
              <a:rPr lang="en-US" sz="1800" dirty="0" smtClean="0">
                <a:solidFill>
                  <a:srgbClr val="000000"/>
                </a:solidFill>
              </a:rPr>
              <a:t>Better visualization of Anatolian and Aegean deformation</a:t>
            </a:r>
          </a:p>
          <a:p>
            <a:r>
              <a:rPr lang="en-US" sz="1800" dirty="0" smtClean="0">
                <a:solidFill>
                  <a:srgbClr val="000000"/>
                </a:solidFill>
              </a:rPr>
              <a:t>Here stations in Western/Central are used to align the reference frame (a priori velocity set to zero)</a:t>
            </a:r>
          </a:p>
          <a:p>
            <a:endParaRPr lang="en-US" sz="2400" dirty="0" smtClean="0">
              <a:solidFill>
                <a:srgbClr val="000000"/>
              </a:solidFill>
            </a:endParaRPr>
          </a:p>
          <a:p>
            <a:pPr>
              <a:buNone/>
            </a:pPr>
            <a:endParaRPr lang="en-US" sz="2400" dirty="0" smtClean="0">
              <a:solidFill>
                <a:srgbClr val="000000"/>
              </a:solidFill>
            </a:endParaRPr>
          </a:p>
          <a:p>
            <a:pPr>
              <a:buNone/>
            </a:pPr>
            <a:r>
              <a:rPr lang="en-US" sz="2400" dirty="0" smtClean="0">
                <a:solidFill>
                  <a:srgbClr val="000000"/>
                </a:solidFill>
              </a:rPr>
              <a:t> </a:t>
            </a:r>
            <a:endParaRPr lang="en-US" sz="2400" i="1" dirty="0" smtClean="0">
              <a:solidFill>
                <a:srgbClr val="000000"/>
              </a:solidFill>
            </a:endParaRPr>
          </a:p>
          <a:p>
            <a:pPr eaLnBrk="1" hangingPunct="1"/>
            <a:r>
              <a:rPr lang="en-US" sz="1400" dirty="0" err="1" smtClean="0">
                <a:solidFill>
                  <a:srgbClr val="000000"/>
                </a:solidFill>
              </a:rPr>
              <a:t>McClusky</a:t>
            </a:r>
            <a:r>
              <a:rPr lang="en-US" sz="1400" dirty="0" smtClean="0">
                <a:solidFill>
                  <a:srgbClr val="000000"/>
                </a:solidFill>
              </a:rPr>
              <a:t> </a:t>
            </a:r>
            <a:r>
              <a:rPr lang="en-US" sz="1400" dirty="0">
                <a:solidFill>
                  <a:srgbClr val="000000"/>
                </a:solidFill>
              </a:rPr>
              <a:t>et al. </a:t>
            </a:r>
            <a:r>
              <a:rPr lang="en-US" sz="1400" dirty="0" smtClean="0">
                <a:solidFill>
                  <a:srgbClr val="000000"/>
                </a:solidFill>
              </a:rPr>
              <a:t>(2000</a:t>
            </a:r>
            <a:r>
              <a:rPr lang="en-US" sz="1400" dirty="0">
                <a:solidFill>
                  <a:srgbClr val="000000"/>
                </a:solidFill>
              </a:rPr>
              <a:t>)</a:t>
            </a:r>
          </a:p>
        </p:txBody>
      </p:sp>
      <p:sp>
        <p:nvSpPr>
          <p:cNvPr id="2" name="Date Placeholder 1"/>
          <p:cNvSpPr>
            <a:spLocks noGrp="1"/>
          </p:cNvSpPr>
          <p:nvPr>
            <p:ph type="dt" sz="half" idx="10"/>
          </p:nvPr>
        </p:nvSpPr>
        <p:spPr/>
        <p:txBody>
          <a:bodyPr/>
          <a:lstStyle/>
          <a:p>
            <a:r>
              <a:rPr lang="en-GB" smtClean="0"/>
              <a:t>2017/07/18</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34</a:t>
            </a:fld>
            <a:endParaRPr lang="en-US"/>
          </a:p>
        </p:txBody>
      </p:sp>
      <p:pic>
        <p:nvPicPr>
          <p:cNvPr id="31748" name="Picture 5" descr="88_02_anotolia_west"/>
          <p:cNvPicPr>
            <a:picLocks noChangeAspect="1" noChangeArrowheads="1"/>
          </p:cNvPicPr>
          <p:nvPr/>
        </p:nvPicPr>
        <p:blipFill>
          <a:blip r:embed="rId3"/>
          <a:srcRect/>
          <a:stretch>
            <a:fillRect/>
          </a:stretch>
        </p:blipFill>
        <p:spPr bwMode="auto">
          <a:xfrm>
            <a:off x="228600" y="419608"/>
            <a:ext cx="5135563" cy="5867400"/>
          </a:xfrm>
          <a:prstGeom prst="rect">
            <a:avLst/>
          </a:prstGeom>
          <a:noFill/>
          <a:ln w="9525">
            <a:noFill/>
            <a:miter lim="800000"/>
            <a:headEnd/>
            <a:tailEnd/>
          </a:ln>
        </p:spPr>
      </p:pic>
    </p:spTree>
    <p:extLst>
      <p:ext uri="{BB962C8B-B14F-4D97-AF65-F5344CB8AC3E}">
        <p14:creationId xmlns:p14="http://schemas.microsoft.com/office/powerpoint/2010/main" val="671436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1986" name="Picture 2" descr="refmap"/>
          <p:cNvPicPr>
            <a:picLocks noChangeAspect="1" noChangeArrowheads="1"/>
          </p:cNvPicPr>
          <p:nvPr/>
        </p:nvPicPr>
        <p:blipFill>
          <a:blip r:embed="rId3"/>
          <a:srcRect l="3529" t="18997" r="8235" b="9015"/>
          <a:stretch>
            <a:fillRect/>
          </a:stretch>
        </p:blipFill>
        <p:spPr bwMode="auto">
          <a:xfrm>
            <a:off x="228600" y="762000"/>
            <a:ext cx="5715000" cy="5486400"/>
          </a:xfrm>
          <a:prstGeom prst="rect">
            <a:avLst/>
          </a:prstGeom>
          <a:noFill/>
          <a:ln w="9525">
            <a:noFill/>
            <a:miter lim="800000"/>
            <a:headEnd/>
            <a:tailEnd/>
          </a:ln>
        </p:spPr>
      </p:pic>
      <p:sp>
        <p:nvSpPr>
          <p:cNvPr id="41987" name="Text Box 3"/>
          <p:cNvSpPr txBox="1">
            <a:spLocks noChangeArrowheads="1"/>
          </p:cNvSpPr>
          <p:nvPr/>
        </p:nvSpPr>
        <p:spPr bwMode="auto">
          <a:xfrm>
            <a:off x="6019800" y="914400"/>
            <a:ext cx="2667000" cy="3323987"/>
          </a:xfrm>
          <a:prstGeom prst="rect">
            <a:avLst/>
          </a:prstGeom>
          <a:noFill/>
          <a:ln w="9525">
            <a:noFill/>
            <a:miter lim="800000"/>
            <a:headEnd/>
            <a:tailEnd/>
          </a:ln>
        </p:spPr>
        <p:txBody>
          <a:bodyPr wrap="square">
            <a:prstTxWarp prst="textNoShape">
              <a:avLst/>
            </a:prstTxWarp>
            <a:spAutoFit/>
          </a:bodyPr>
          <a:lstStyle/>
          <a:p>
            <a:r>
              <a:rPr lang="en-US" sz="2800" dirty="0">
                <a:solidFill>
                  <a:srgbClr val="000000"/>
                </a:solidFill>
              </a:rPr>
              <a:t>Stabilization Challenges for Time Series</a:t>
            </a:r>
          </a:p>
          <a:p>
            <a:endParaRPr lang="en-US" dirty="0">
              <a:solidFill>
                <a:srgbClr val="000000"/>
              </a:solidFill>
            </a:endParaRPr>
          </a:p>
          <a:p>
            <a:r>
              <a:rPr lang="en-US" sz="1800" dirty="0">
                <a:solidFill>
                  <a:srgbClr val="000000"/>
                </a:solidFill>
              </a:rPr>
              <a:t>Network too wide to estimate translation-only</a:t>
            </a:r>
          </a:p>
          <a:p>
            <a:r>
              <a:rPr lang="en-US" sz="1800" dirty="0">
                <a:solidFill>
                  <a:srgbClr val="000000"/>
                </a:solidFill>
              </a:rPr>
              <a:t>(but reference sites too few or poorly distributed to estimate rotation robustly</a:t>
            </a:r>
            <a:r>
              <a:rPr lang="en-US" dirty="0">
                <a:solidFill>
                  <a:srgbClr val="000000"/>
                </a:solidFill>
              </a:rPr>
              <a:t> )</a:t>
            </a:r>
          </a:p>
        </p:txBody>
      </p:sp>
      <p:sp>
        <p:nvSpPr>
          <p:cNvPr id="2" name="Date Placeholder 1"/>
          <p:cNvSpPr>
            <a:spLocks noGrp="1"/>
          </p:cNvSpPr>
          <p:nvPr>
            <p:ph type="dt" sz="half" idx="10"/>
          </p:nvPr>
        </p:nvSpPr>
        <p:spPr/>
        <p:txBody>
          <a:bodyPr/>
          <a:lstStyle/>
          <a:p>
            <a:r>
              <a:rPr lang="en-GB" smtClean="0"/>
              <a:t>2017/07/18</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35</a:t>
            </a:fld>
            <a:endParaRPr lang="en-US"/>
          </a:p>
        </p:txBody>
      </p:sp>
    </p:spTree>
    <p:extLst>
      <p:ext uri="{BB962C8B-B14F-4D97-AF65-F5344CB8AC3E}">
        <p14:creationId xmlns:p14="http://schemas.microsoft.com/office/powerpoint/2010/main" val="38709831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3010" name="Picture 2" descr="refmap"/>
          <p:cNvPicPr>
            <a:picLocks noChangeAspect="1" noChangeArrowheads="1"/>
          </p:cNvPicPr>
          <p:nvPr/>
        </p:nvPicPr>
        <p:blipFill>
          <a:blip r:embed="rId3"/>
          <a:srcRect l="3529" t="18997" r="8235" b="9015"/>
          <a:stretch>
            <a:fillRect/>
          </a:stretch>
        </p:blipFill>
        <p:spPr bwMode="auto">
          <a:xfrm>
            <a:off x="76200" y="809625"/>
            <a:ext cx="3581400" cy="3048000"/>
          </a:xfrm>
          <a:prstGeom prst="rect">
            <a:avLst/>
          </a:prstGeom>
          <a:noFill/>
          <a:ln w="9525">
            <a:noFill/>
            <a:miter lim="800000"/>
            <a:headEnd/>
            <a:tailEnd/>
          </a:ln>
        </p:spPr>
      </p:pic>
      <p:sp>
        <p:nvSpPr>
          <p:cNvPr id="43011" name="TextBox 5"/>
          <p:cNvSpPr txBox="1">
            <a:spLocks noChangeArrowheads="1"/>
          </p:cNvSpPr>
          <p:nvPr/>
        </p:nvSpPr>
        <p:spPr bwMode="auto">
          <a:xfrm>
            <a:off x="2590800" y="2286000"/>
            <a:ext cx="4572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3012" name="TextBox 13"/>
          <p:cNvSpPr txBox="1">
            <a:spLocks noChangeArrowheads="1"/>
          </p:cNvSpPr>
          <p:nvPr/>
        </p:nvSpPr>
        <p:spPr bwMode="auto">
          <a:xfrm>
            <a:off x="2057400" y="2514600"/>
            <a:ext cx="3048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endParaRPr lang="en-US" sz="1200">
              <a:solidFill>
                <a:srgbClr val="FF0000"/>
              </a:solidFill>
            </a:endParaRPr>
          </a:p>
        </p:txBody>
      </p:sp>
      <p:sp>
        <p:nvSpPr>
          <p:cNvPr id="43013" name="Rectangle 16"/>
          <p:cNvSpPr>
            <a:spLocks noChangeArrowheads="1"/>
          </p:cNvSpPr>
          <p:nvPr/>
        </p:nvSpPr>
        <p:spPr bwMode="auto">
          <a:xfrm>
            <a:off x="4114800" y="1143000"/>
            <a:ext cx="4114800" cy="4955204"/>
          </a:xfrm>
          <a:prstGeom prst="rect">
            <a:avLst/>
          </a:prstGeom>
          <a:noFill/>
          <a:ln w="9525">
            <a:noFill/>
            <a:miter lim="800000"/>
            <a:headEnd/>
            <a:tailEnd/>
          </a:ln>
        </p:spPr>
        <p:txBody>
          <a:bodyPr>
            <a:prstTxWarp prst="textNoShape">
              <a:avLst/>
            </a:prstTxWarp>
            <a:spAutoFit/>
          </a:bodyPr>
          <a:lstStyle/>
          <a:p>
            <a:endParaRPr lang="en-US" sz="2000" dirty="0">
              <a:solidFill>
                <a:srgbClr val="000000"/>
              </a:solidFill>
            </a:endParaRPr>
          </a:p>
          <a:p>
            <a:endParaRPr lang="en-US" sz="2000" dirty="0">
              <a:solidFill>
                <a:srgbClr val="000000"/>
              </a:solidFill>
            </a:endParaRPr>
          </a:p>
          <a:p>
            <a:r>
              <a:rPr lang="en-US" sz="2000" dirty="0">
                <a:solidFill>
                  <a:srgbClr val="000000"/>
                </a:solidFill>
              </a:rPr>
              <a:t>Example of time series for which the available reference sites changes day-to-day but is robust (6 or more sites, well distributed, with translation and rotation estimated)</a:t>
            </a: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r>
              <a:rPr lang="en-US" sz="1600" dirty="0">
                <a:solidFill>
                  <a:srgbClr val="000000"/>
                </a:solidFill>
              </a:rPr>
              <a:t>Day 176  	ALGO PIE1 DRAO WILL ALBH 	NANO          </a:t>
            </a:r>
            <a:r>
              <a:rPr lang="en-US" sz="1600" dirty="0" err="1">
                <a:solidFill>
                  <a:srgbClr val="000000"/>
                </a:solidFill>
              </a:rPr>
              <a:t>rms</a:t>
            </a:r>
            <a:r>
              <a:rPr lang="en-US" sz="1600" dirty="0">
                <a:solidFill>
                  <a:srgbClr val="000000"/>
                </a:solidFill>
              </a:rPr>
              <a:t> 1.5 mm</a:t>
            </a:r>
          </a:p>
          <a:p>
            <a:endParaRPr lang="en-US" sz="1600" dirty="0">
              <a:solidFill>
                <a:srgbClr val="000000"/>
              </a:solidFill>
            </a:endParaRPr>
          </a:p>
          <a:p>
            <a:r>
              <a:rPr lang="en-US" sz="1600" dirty="0">
                <a:solidFill>
                  <a:srgbClr val="000000"/>
                </a:solidFill>
              </a:rPr>
              <a:t>Day 177 	ALGO NLIB CHUR PIE1 YELL 	DRAO WILL ALBH NANO     </a:t>
            </a:r>
          </a:p>
          <a:p>
            <a:r>
              <a:rPr lang="en-US" sz="1600" dirty="0">
                <a:solidFill>
                  <a:srgbClr val="000000"/>
                </a:solidFill>
              </a:rPr>
              <a:t>	</a:t>
            </a:r>
            <a:r>
              <a:rPr lang="en-US" sz="1600" dirty="0" err="1">
                <a:solidFill>
                  <a:srgbClr val="000000"/>
                </a:solidFill>
              </a:rPr>
              <a:t>rms</a:t>
            </a:r>
            <a:r>
              <a:rPr lang="en-US" sz="1600" dirty="0">
                <a:solidFill>
                  <a:srgbClr val="000000"/>
                </a:solidFill>
              </a:rPr>
              <a:t> 2.3 mm </a:t>
            </a:r>
          </a:p>
        </p:txBody>
      </p:sp>
      <p:pic>
        <p:nvPicPr>
          <p:cNvPr id="43014" name="Picture 2" descr="DRAO"/>
          <p:cNvPicPr>
            <a:picLocks noChangeAspect="1" noChangeArrowheads="1"/>
          </p:cNvPicPr>
          <p:nvPr/>
        </p:nvPicPr>
        <p:blipFill>
          <a:blip r:embed="rId4"/>
          <a:srcRect l="3922" t="1517" r="7843" b="65817"/>
          <a:stretch>
            <a:fillRect/>
          </a:stretch>
        </p:blipFill>
        <p:spPr bwMode="auto">
          <a:xfrm>
            <a:off x="152400" y="3908425"/>
            <a:ext cx="3505200" cy="1341438"/>
          </a:xfrm>
          <a:prstGeom prst="rect">
            <a:avLst/>
          </a:prstGeom>
          <a:noFill/>
          <a:ln w="9525">
            <a:noFill/>
            <a:miter lim="800000"/>
            <a:headEnd/>
            <a:tailEnd/>
          </a:ln>
        </p:spPr>
      </p:pic>
      <p:pic>
        <p:nvPicPr>
          <p:cNvPr id="43015" name="Picture 3" descr="BRMU"/>
          <p:cNvPicPr>
            <a:picLocks noChangeAspect="1" noChangeArrowheads="1"/>
          </p:cNvPicPr>
          <p:nvPr/>
        </p:nvPicPr>
        <p:blipFill>
          <a:blip r:embed="rId5"/>
          <a:srcRect l="3865" t="1492" r="7236" b="65761"/>
          <a:stretch>
            <a:fillRect/>
          </a:stretch>
        </p:blipFill>
        <p:spPr bwMode="auto">
          <a:xfrm>
            <a:off x="76200" y="5249863"/>
            <a:ext cx="3505200" cy="1295400"/>
          </a:xfrm>
          <a:prstGeom prst="rect">
            <a:avLst/>
          </a:prstGeom>
          <a:noFill/>
          <a:ln w="9525">
            <a:noFill/>
            <a:miter lim="800000"/>
            <a:headEnd/>
            <a:tailEnd/>
          </a:ln>
        </p:spPr>
      </p:pic>
      <p:sp>
        <p:nvSpPr>
          <p:cNvPr id="43016" name="Rectangle 19"/>
          <p:cNvSpPr>
            <a:spLocks noChangeArrowheads="1"/>
          </p:cNvSpPr>
          <p:nvPr/>
        </p:nvSpPr>
        <p:spPr bwMode="auto">
          <a:xfrm>
            <a:off x="2667000" y="4572000"/>
            <a:ext cx="376238" cy="276225"/>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 ^</a:t>
            </a:r>
            <a:endParaRPr lang="en-US" sz="1200"/>
          </a:p>
        </p:txBody>
      </p:sp>
      <p:sp>
        <p:nvSpPr>
          <p:cNvPr id="43017" name="Rectangle 21"/>
          <p:cNvSpPr>
            <a:spLocks noChangeArrowheads="1"/>
          </p:cNvSpPr>
          <p:nvPr/>
        </p:nvSpPr>
        <p:spPr bwMode="auto">
          <a:xfrm>
            <a:off x="2667000" y="5943600"/>
            <a:ext cx="376238" cy="276225"/>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 ^</a:t>
            </a:r>
            <a:endParaRPr lang="en-US" sz="1200"/>
          </a:p>
        </p:txBody>
      </p:sp>
      <p:sp>
        <p:nvSpPr>
          <p:cNvPr id="43018" name="TextBox 22"/>
          <p:cNvSpPr txBox="1">
            <a:spLocks noChangeArrowheads="1"/>
          </p:cNvSpPr>
          <p:nvPr/>
        </p:nvSpPr>
        <p:spPr bwMode="auto">
          <a:xfrm>
            <a:off x="1219200" y="2819400"/>
            <a:ext cx="4572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3019" name="TextBox 23"/>
          <p:cNvSpPr txBox="1">
            <a:spLocks noChangeArrowheads="1"/>
          </p:cNvSpPr>
          <p:nvPr/>
        </p:nvSpPr>
        <p:spPr bwMode="auto">
          <a:xfrm>
            <a:off x="762000" y="2057400"/>
            <a:ext cx="3810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3020" name="TextBox 24"/>
          <p:cNvSpPr txBox="1">
            <a:spLocks noChangeArrowheads="1"/>
          </p:cNvSpPr>
          <p:nvPr/>
        </p:nvSpPr>
        <p:spPr bwMode="auto">
          <a:xfrm>
            <a:off x="685800" y="1905000"/>
            <a:ext cx="3810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3021" name="TextBox 25"/>
          <p:cNvSpPr txBox="1">
            <a:spLocks noChangeArrowheads="1"/>
          </p:cNvSpPr>
          <p:nvPr/>
        </p:nvSpPr>
        <p:spPr bwMode="auto">
          <a:xfrm>
            <a:off x="609600" y="2286000"/>
            <a:ext cx="3810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3022" name="TextBox 26"/>
          <p:cNvSpPr txBox="1">
            <a:spLocks noChangeArrowheads="1"/>
          </p:cNvSpPr>
          <p:nvPr/>
        </p:nvSpPr>
        <p:spPr bwMode="auto">
          <a:xfrm>
            <a:off x="457200" y="2057400"/>
            <a:ext cx="3810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3023" name="TextBox 27"/>
          <p:cNvSpPr txBox="1">
            <a:spLocks noChangeArrowheads="1"/>
          </p:cNvSpPr>
          <p:nvPr/>
        </p:nvSpPr>
        <p:spPr bwMode="auto">
          <a:xfrm>
            <a:off x="457200" y="1143000"/>
            <a:ext cx="3048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endParaRPr lang="en-US" sz="1200">
              <a:solidFill>
                <a:srgbClr val="FF0000"/>
              </a:solidFill>
            </a:endParaRPr>
          </a:p>
        </p:txBody>
      </p:sp>
      <p:sp>
        <p:nvSpPr>
          <p:cNvPr id="43024" name="TextBox 28"/>
          <p:cNvSpPr txBox="1">
            <a:spLocks noChangeArrowheads="1"/>
          </p:cNvSpPr>
          <p:nvPr/>
        </p:nvSpPr>
        <p:spPr bwMode="auto">
          <a:xfrm>
            <a:off x="1981200" y="1524000"/>
            <a:ext cx="3048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endParaRPr lang="en-US" sz="1200">
              <a:solidFill>
                <a:srgbClr val="FF0000"/>
              </a:solidFill>
            </a:endParaRPr>
          </a:p>
        </p:txBody>
      </p:sp>
      <p:sp>
        <p:nvSpPr>
          <p:cNvPr id="43025" name="Rectangle 29"/>
          <p:cNvSpPr>
            <a:spLocks noChangeArrowheads="1"/>
          </p:cNvSpPr>
          <p:nvPr/>
        </p:nvSpPr>
        <p:spPr bwMode="auto">
          <a:xfrm>
            <a:off x="1676400" y="228600"/>
            <a:ext cx="6934200" cy="461963"/>
          </a:xfrm>
          <a:prstGeom prst="rect">
            <a:avLst/>
          </a:prstGeom>
          <a:noFill/>
          <a:ln w="9525">
            <a:noFill/>
            <a:miter lim="800000"/>
            <a:headEnd/>
            <a:tailEnd/>
          </a:ln>
        </p:spPr>
        <p:txBody>
          <a:bodyPr>
            <a:prstTxWarp prst="textNoShape">
              <a:avLst/>
            </a:prstTxWarp>
            <a:spAutoFit/>
          </a:bodyPr>
          <a:lstStyle/>
          <a:p>
            <a:r>
              <a:rPr lang="en-US">
                <a:solidFill>
                  <a:schemeClr val="bg1"/>
                </a:solidFill>
              </a:rPr>
              <a:t>Stabilization Challenges for Time Series</a:t>
            </a:r>
          </a:p>
        </p:txBody>
      </p:sp>
      <p:sp>
        <p:nvSpPr>
          <p:cNvPr id="23" name="Title 22"/>
          <p:cNvSpPr>
            <a:spLocks noGrp="1"/>
          </p:cNvSpPr>
          <p:nvPr>
            <p:ph type="title"/>
          </p:nvPr>
        </p:nvSpPr>
        <p:spPr>
          <a:xfrm>
            <a:off x="457200" y="274638"/>
            <a:ext cx="7772400" cy="627062"/>
          </a:xfrm>
        </p:spPr>
        <p:txBody>
          <a:bodyPr>
            <a:normAutofit/>
          </a:bodyPr>
          <a:lstStyle/>
          <a:p>
            <a:r>
              <a:rPr lang="en-US" sz="2800" dirty="0" smtClean="0"/>
              <a:t>Stable reference frame</a:t>
            </a:r>
            <a:endParaRPr lang="en-US" sz="2800" dirty="0"/>
          </a:p>
        </p:txBody>
      </p:sp>
      <p:sp>
        <p:nvSpPr>
          <p:cNvPr id="2" name="Date Placeholder 1"/>
          <p:cNvSpPr>
            <a:spLocks noGrp="1"/>
          </p:cNvSpPr>
          <p:nvPr>
            <p:ph type="dt" sz="half" idx="10"/>
          </p:nvPr>
        </p:nvSpPr>
        <p:spPr/>
        <p:txBody>
          <a:bodyPr/>
          <a:lstStyle/>
          <a:p>
            <a:r>
              <a:rPr lang="en-GB" smtClean="0"/>
              <a:t>2017/07/18</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36</a:t>
            </a:fld>
            <a:endParaRPr lang="en-US"/>
          </a:p>
        </p:txBody>
      </p:sp>
    </p:spTree>
    <p:extLst>
      <p:ext uri="{BB962C8B-B14F-4D97-AF65-F5344CB8AC3E}">
        <p14:creationId xmlns:p14="http://schemas.microsoft.com/office/powerpoint/2010/main" val="30986562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4034" name="Picture 2" descr="refmap"/>
          <p:cNvPicPr>
            <a:picLocks noChangeAspect="1" noChangeArrowheads="1"/>
          </p:cNvPicPr>
          <p:nvPr/>
        </p:nvPicPr>
        <p:blipFill>
          <a:blip r:embed="rId3"/>
          <a:srcRect l="3529" t="18997" r="8235" b="9015"/>
          <a:stretch>
            <a:fillRect/>
          </a:stretch>
        </p:blipFill>
        <p:spPr bwMode="auto">
          <a:xfrm>
            <a:off x="152400" y="1066800"/>
            <a:ext cx="3581400" cy="3048000"/>
          </a:xfrm>
          <a:prstGeom prst="rect">
            <a:avLst/>
          </a:prstGeom>
          <a:noFill/>
          <a:ln w="9525">
            <a:noFill/>
            <a:miter lim="800000"/>
            <a:headEnd/>
            <a:tailEnd/>
          </a:ln>
        </p:spPr>
      </p:pic>
      <p:sp>
        <p:nvSpPr>
          <p:cNvPr id="44035" name="TextBox 5"/>
          <p:cNvSpPr txBox="1">
            <a:spLocks noChangeArrowheads="1"/>
          </p:cNvSpPr>
          <p:nvPr/>
        </p:nvSpPr>
        <p:spPr bwMode="auto">
          <a:xfrm>
            <a:off x="3200400" y="2895600"/>
            <a:ext cx="4572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4036" name="TextBox 13"/>
          <p:cNvSpPr txBox="1">
            <a:spLocks noChangeArrowheads="1"/>
          </p:cNvSpPr>
          <p:nvPr/>
        </p:nvSpPr>
        <p:spPr bwMode="auto">
          <a:xfrm>
            <a:off x="2057400" y="2514600"/>
            <a:ext cx="3048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endParaRPr lang="en-US" sz="1200">
              <a:solidFill>
                <a:srgbClr val="FF0000"/>
              </a:solidFill>
            </a:endParaRPr>
          </a:p>
        </p:txBody>
      </p:sp>
      <p:sp>
        <p:nvSpPr>
          <p:cNvPr id="17" name="Rectangle 16"/>
          <p:cNvSpPr/>
          <p:nvPr/>
        </p:nvSpPr>
        <p:spPr>
          <a:xfrm>
            <a:off x="4114800" y="1143000"/>
            <a:ext cx="4114800" cy="5139870"/>
          </a:xfrm>
          <a:prstGeom prst="rect">
            <a:avLst/>
          </a:prstGeom>
        </p:spPr>
        <p:txBody>
          <a:bodyPr>
            <a:spAutoFit/>
          </a:bodyPr>
          <a:lstStyle/>
          <a:p>
            <a:pPr>
              <a:defRPr/>
            </a:pPr>
            <a:endParaRPr lang="en-US" sz="2000" dirty="0">
              <a:solidFill>
                <a:srgbClr val="000000"/>
              </a:solidFill>
            </a:endParaRPr>
          </a:p>
          <a:p>
            <a:pPr>
              <a:defRPr/>
            </a:pPr>
            <a:endParaRPr lang="en-US" sz="2000" dirty="0">
              <a:solidFill>
                <a:srgbClr val="000000"/>
              </a:solidFill>
            </a:endParaRPr>
          </a:p>
          <a:p>
            <a:pPr>
              <a:defRPr/>
            </a:pPr>
            <a:r>
              <a:rPr lang="en-US" sz="2000" dirty="0">
                <a:solidFill>
                  <a:srgbClr val="000000"/>
                </a:solidFill>
              </a:rPr>
              <a:t>Example of time series for which the available reference sites changes day-to-day and is </a:t>
            </a:r>
            <a:r>
              <a:rPr lang="en-US" sz="2000" u="heavy" dirty="0">
                <a:solidFill>
                  <a:srgbClr val="000000"/>
                </a:solidFill>
              </a:rPr>
              <a:t>not</a:t>
            </a:r>
            <a:r>
              <a:rPr lang="en-US" sz="2000" dirty="0">
                <a:solidFill>
                  <a:srgbClr val="000000"/>
                </a:solidFill>
              </a:rPr>
              <a:t> robust (only 3 sites on one day</a:t>
            </a:r>
            <a:r>
              <a:rPr lang="en-US" sz="2000" dirty="0" smtClean="0">
                <a:solidFill>
                  <a:srgbClr val="000000"/>
                </a:solidFill>
              </a:rPr>
              <a:t>)</a:t>
            </a:r>
            <a:br>
              <a:rPr lang="en-US" sz="2000" dirty="0" smtClean="0">
                <a:solidFill>
                  <a:srgbClr val="000000"/>
                </a:solidFill>
              </a:rPr>
            </a:br>
            <a:r>
              <a:rPr lang="en-US" sz="2000" dirty="0" smtClean="0">
                <a:solidFill>
                  <a:srgbClr val="000000"/>
                </a:solidFill>
              </a:rPr>
              <a:t>NOTE: Distant frame definition sites can have very small error bars when used and large error bars when not used.</a:t>
            </a:r>
            <a:endParaRPr lang="en-US" sz="1600" dirty="0" smtClean="0">
              <a:solidFill>
                <a:srgbClr val="000000"/>
              </a:solidFill>
            </a:endParaRPr>
          </a:p>
          <a:p>
            <a:pPr>
              <a:defRPr/>
            </a:pPr>
            <a:endParaRPr lang="en-US" sz="1600" dirty="0">
              <a:solidFill>
                <a:srgbClr val="000000"/>
              </a:solidFill>
            </a:endParaRPr>
          </a:p>
          <a:p>
            <a:pPr>
              <a:defRPr/>
            </a:pPr>
            <a:r>
              <a:rPr lang="en-US" sz="1600" dirty="0">
                <a:solidFill>
                  <a:srgbClr val="000000"/>
                </a:solidFill>
              </a:rPr>
              <a:t>Day 176  	BRMU   PIE1  WILL </a:t>
            </a:r>
          </a:p>
          <a:p>
            <a:pPr>
              <a:defRPr/>
            </a:pPr>
            <a:r>
              <a:rPr lang="en-US" sz="1600" dirty="0">
                <a:solidFill>
                  <a:srgbClr val="000000"/>
                </a:solidFill>
              </a:rPr>
              <a:t>	</a:t>
            </a:r>
            <a:r>
              <a:rPr lang="en-US" sz="1600" dirty="0" err="1">
                <a:solidFill>
                  <a:srgbClr val="000000"/>
                </a:solidFill>
              </a:rPr>
              <a:t>rms</a:t>
            </a:r>
            <a:r>
              <a:rPr lang="en-US" sz="1600" dirty="0">
                <a:solidFill>
                  <a:srgbClr val="000000"/>
                </a:solidFill>
              </a:rPr>
              <a:t>   0.4 mm</a:t>
            </a:r>
          </a:p>
          <a:p>
            <a:pPr>
              <a:defRPr/>
            </a:pPr>
            <a:endParaRPr lang="en-US" sz="1600" dirty="0" smtClean="0">
              <a:solidFill>
                <a:srgbClr val="000000"/>
              </a:solidFill>
            </a:endParaRPr>
          </a:p>
          <a:p>
            <a:pPr>
              <a:defRPr/>
            </a:pPr>
            <a:endParaRPr lang="en-US" sz="1600" dirty="0" smtClean="0">
              <a:solidFill>
                <a:srgbClr val="000000"/>
              </a:solidFill>
            </a:endParaRPr>
          </a:p>
          <a:p>
            <a:pPr>
              <a:defRPr/>
            </a:pPr>
            <a:r>
              <a:rPr lang="en-US" sz="1600" dirty="0" smtClean="0">
                <a:solidFill>
                  <a:srgbClr val="000000"/>
                </a:solidFill>
              </a:rPr>
              <a:t>Day </a:t>
            </a:r>
            <a:r>
              <a:rPr lang="en-US" sz="1600" dirty="0">
                <a:solidFill>
                  <a:srgbClr val="000000"/>
                </a:solidFill>
              </a:rPr>
              <a:t>177 	BRMU  ALGO  NLIB   PIE1 </a:t>
            </a:r>
          </a:p>
          <a:p>
            <a:pPr>
              <a:defRPr/>
            </a:pPr>
            <a:r>
              <a:rPr lang="en-US" sz="1600" dirty="0">
                <a:solidFill>
                  <a:srgbClr val="000000"/>
                </a:solidFill>
              </a:rPr>
              <a:t>	YELL  WILL      </a:t>
            </a:r>
          </a:p>
          <a:p>
            <a:pPr>
              <a:defRPr/>
            </a:pPr>
            <a:r>
              <a:rPr lang="en-US" sz="1600" dirty="0">
                <a:solidFill>
                  <a:srgbClr val="000000"/>
                </a:solidFill>
              </a:rPr>
              <a:t>	</a:t>
            </a:r>
            <a:r>
              <a:rPr lang="en-US" sz="1600" dirty="0" err="1">
                <a:solidFill>
                  <a:srgbClr val="000000"/>
                </a:solidFill>
              </a:rPr>
              <a:t>rms</a:t>
            </a:r>
            <a:r>
              <a:rPr lang="en-US" sz="1600" dirty="0">
                <a:solidFill>
                  <a:srgbClr val="000000"/>
                </a:solidFill>
              </a:rPr>
              <a:t>  2.0 mm </a:t>
            </a:r>
          </a:p>
        </p:txBody>
      </p:sp>
      <p:sp>
        <p:nvSpPr>
          <p:cNvPr id="44038" name="Rectangle 19"/>
          <p:cNvSpPr>
            <a:spLocks noChangeArrowheads="1"/>
          </p:cNvSpPr>
          <p:nvPr/>
        </p:nvSpPr>
        <p:spPr bwMode="auto">
          <a:xfrm>
            <a:off x="2667000" y="4572000"/>
            <a:ext cx="376238" cy="276225"/>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 ^</a:t>
            </a:r>
            <a:endParaRPr lang="en-US" sz="1200"/>
          </a:p>
        </p:txBody>
      </p:sp>
      <p:sp>
        <p:nvSpPr>
          <p:cNvPr id="44039" name="Rectangle 21"/>
          <p:cNvSpPr>
            <a:spLocks noChangeArrowheads="1"/>
          </p:cNvSpPr>
          <p:nvPr/>
        </p:nvSpPr>
        <p:spPr bwMode="auto">
          <a:xfrm>
            <a:off x="2667000" y="5943600"/>
            <a:ext cx="376238" cy="276225"/>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 ^</a:t>
            </a:r>
            <a:endParaRPr lang="en-US" sz="1200"/>
          </a:p>
        </p:txBody>
      </p:sp>
      <p:sp>
        <p:nvSpPr>
          <p:cNvPr id="44040" name="TextBox 22"/>
          <p:cNvSpPr txBox="1">
            <a:spLocks noChangeArrowheads="1"/>
          </p:cNvSpPr>
          <p:nvPr/>
        </p:nvSpPr>
        <p:spPr bwMode="auto">
          <a:xfrm>
            <a:off x="1219200" y="2819400"/>
            <a:ext cx="4572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4041" name="TextBox 24"/>
          <p:cNvSpPr txBox="1">
            <a:spLocks noChangeArrowheads="1"/>
          </p:cNvSpPr>
          <p:nvPr/>
        </p:nvSpPr>
        <p:spPr bwMode="auto">
          <a:xfrm>
            <a:off x="685800" y="1905000"/>
            <a:ext cx="3810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4042" name="TextBox 27"/>
          <p:cNvSpPr txBox="1">
            <a:spLocks noChangeArrowheads="1"/>
          </p:cNvSpPr>
          <p:nvPr/>
        </p:nvSpPr>
        <p:spPr bwMode="auto">
          <a:xfrm>
            <a:off x="457200" y="1143000"/>
            <a:ext cx="3048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endParaRPr lang="en-US" sz="1200">
              <a:solidFill>
                <a:srgbClr val="FF0000"/>
              </a:solidFill>
            </a:endParaRPr>
          </a:p>
        </p:txBody>
      </p:sp>
      <p:sp>
        <p:nvSpPr>
          <p:cNvPr id="44043" name="TextBox 28"/>
          <p:cNvSpPr txBox="1">
            <a:spLocks noChangeArrowheads="1"/>
          </p:cNvSpPr>
          <p:nvPr/>
        </p:nvSpPr>
        <p:spPr bwMode="auto">
          <a:xfrm>
            <a:off x="2667000" y="2286000"/>
            <a:ext cx="3048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endParaRPr lang="en-US" sz="1200">
              <a:solidFill>
                <a:srgbClr val="FF0000"/>
              </a:solidFill>
            </a:endParaRPr>
          </a:p>
        </p:txBody>
      </p:sp>
      <p:pic>
        <p:nvPicPr>
          <p:cNvPr id="44044" name="Picture 4" descr="DRAO"/>
          <p:cNvPicPr>
            <a:picLocks noChangeAspect="1" noChangeArrowheads="1"/>
          </p:cNvPicPr>
          <p:nvPr/>
        </p:nvPicPr>
        <p:blipFill>
          <a:blip r:embed="rId4"/>
          <a:srcRect l="5161" t="1630" r="9677" b="65761"/>
          <a:stretch>
            <a:fillRect/>
          </a:stretch>
        </p:blipFill>
        <p:spPr bwMode="auto">
          <a:xfrm>
            <a:off x="228600" y="4191000"/>
            <a:ext cx="3352800" cy="1371600"/>
          </a:xfrm>
          <a:prstGeom prst="rect">
            <a:avLst/>
          </a:prstGeom>
          <a:noFill/>
          <a:ln w="9525">
            <a:noFill/>
            <a:miter lim="800000"/>
            <a:headEnd/>
            <a:tailEnd/>
          </a:ln>
        </p:spPr>
      </p:pic>
      <p:pic>
        <p:nvPicPr>
          <p:cNvPr id="44045" name="Picture 6" descr="BRMU"/>
          <p:cNvPicPr>
            <a:picLocks noChangeAspect="1" noChangeArrowheads="1"/>
          </p:cNvPicPr>
          <p:nvPr/>
        </p:nvPicPr>
        <p:blipFill>
          <a:blip r:embed="rId5"/>
          <a:srcRect l="4968" t="1556" r="9317" b="65843"/>
          <a:stretch>
            <a:fillRect/>
          </a:stretch>
        </p:blipFill>
        <p:spPr bwMode="auto">
          <a:xfrm>
            <a:off x="228600" y="5665788"/>
            <a:ext cx="3352800" cy="1192212"/>
          </a:xfrm>
          <a:prstGeom prst="rect">
            <a:avLst/>
          </a:prstGeom>
          <a:noFill/>
          <a:ln w="9525">
            <a:noFill/>
            <a:miter lim="800000"/>
            <a:headEnd/>
            <a:tailEnd/>
          </a:ln>
        </p:spPr>
      </p:pic>
      <p:sp>
        <p:nvSpPr>
          <p:cNvPr id="44046" name="Rectangle 30"/>
          <p:cNvSpPr>
            <a:spLocks noChangeArrowheads="1"/>
          </p:cNvSpPr>
          <p:nvPr/>
        </p:nvSpPr>
        <p:spPr bwMode="auto">
          <a:xfrm>
            <a:off x="2667000" y="6096000"/>
            <a:ext cx="376238" cy="276225"/>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 ^</a:t>
            </a:r>
            <a:endParaRPr lang="en-US" sz="1200"/>
          </a:p>
        </p:txBody>
      </p:sp>
      <p:sp>
        <p:nvSpPr>
          <p:cNvPr id="44047" name="Rectangle 31"/>
          <p:cNvSpPr>
            <a:spLocks noChangeArrowheads="1"/>
          </p:cNvSpPr>
          <p:nvPr/>
        </p:nvSpPr>
        <p:spPr bwMode="auto">
          <a:xfrm>
            <a:off x="2667000" y="4572000"/>
            <a:ext cx="376238" cy="276225"/>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 ^</a:t>
            </a:r>
            <a:endParaRPr lang="en-US" sz="1200"/>
          </a:p>
        </p:txBody>
      </p:sp>
      <p:sp>
        <p:nvSpPr>
          <p:cNvPr id="44048" name="Rectangle 32"/>
          <p:cNvSpPr>
            <a:spLocks noChangeArrowheads="1"/>
          </p:cNvSpPr>
          <p:nvPr/>
        </p:nvSpPr>
        <p:spPr bwMode="auto">
          <a:xfrm>
            <a:off x="1371600" y="228600"/>
            <a:ext cx="7239000" cy="461963"/>
          </a:xfrm>
          <a:prstGeom prst="rect">
            <a:avLst/>
          </a:prstGeom>
          <a:noFill/>
          <a:ln w="9525">
            <a:noFill/>
            <a:miter lim="800000"/>
            <a:headEnd/>
            <a:tailEnd/>
          </a:ln>
        </p:spPr>
        <p:txBody>
          <a:bodyPr>
            <a:prstTxWarp prst="textNoShape">
              <a:avLst/>
            </a:prstTxWarp>
            <a:spAutoFit/>
          </a:bodyPr>
          <a:lstStyle/>
          <a:p>
            <a:r>
              <a:rPr lang="en-US">
                <a:solidFill>
                  <a:schemeClr val="bg1"/>
                </a:solidFill>
              </a:rPr>
              <a:t>Stabilization Challenges for Time Series</a:t>
            </a:r>
          </a:p>
        </p:txBody>
      </p:sp>
      <p:sp>
        <p:nvSpPr>
          <p:cNvPr id="21" name="Title 20"/>
          <p:cNvSpPr>
            <a:spLocks noGrp="1"/>
          </p:cNvSpPr>
          <p:nvPr>
            <p:ph type="title"/>
          </p:nvPr>
        </p:nvSpPr>
        <p:spPr>
          <a:xfrm>
            <a:off x="457200" y="274638"/>
            <a:ext cx="7899400" cy="868362"/>
          </a:xfrm>
        </p:spPr>
        <p:txBody>
          <a:bodyPr>
            <a:normAutofit/>
          </a:bodyPr>
          <a:lstStyle/>
          <a:p>
            <a:r>
              <a:rPr lang="en-US" sz="2800" dirty="0" smtClean="0"/>
              <a:t>Unstable case</a:t>
            </a:r>
            <a:endParaRPr lang="en-US" sz="2800" dirty="0"/>
          </a:p>
        </p:txBody>
      </p:sp>
      <p:sp>
        <p:nvSpPr>
          <p:cNvPr id="2" name="Date Placeholder 1"/>
          <p:cNvSpPr>
            <a:spLocks noGrp="1"/>
          </p:cNvSpPr>
          <p:nvPr>
            <p:ph type="dt" sz="half" idx="10"/>
          </p:nvPr>
        </p:nvSpPr>
        <p:spPr/>
        <p:txBody>
          <a:bodyPr/>
          <a:lstStyle/>
          <a:p>
            <a:r>
              <a:rPr lang="en-GB" smtClean="0"/>
              <a:t>2017/07/18</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37</a:t>
            </a:fld>
            <a:endParaRPr lang="en-US"/>
          </a:p>
        </p:txBody>
      </p:sp>
    </p:spTree>
    <p:extLst>
      <p:ext uri="{BB962C8B-B14F-4D97-AF65-F5344CB8AC3E}">
        <p14:creationId xmlns:p14="http://schemas.microsoft.com/office/powerpoint/2010/main" val="23009963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Ultimately, everything is relative"/>
          <p:cNvSpPr>
            <a:spLocks noGrp="1"/>
          </p:cNvSpPr>
          <p:nvPr>
            <p:ph type="title"/>
          </p:nvPr>
        </p:nvSpPr>
        <p:spPr/>
        <p:txBody>
          <a:bodyPr/>
          <a:lstStyle/>
          <a:p>
            <a:pPr algn="ctr"/>
            <a:r>
              <a:rPr lang="en-US" dirty="0" smtClean="0"/>
              <a:t>Ultimately, everything is relative</a:t>
            </a:r>
            <a:endParaRPr lang="en-US" dirty="0"/>
          </a:p>
        </p:txBody>
      </p:sp>
      <p:sp>
        <p:nvSpPr>
          <p:cNvPr id="250" name="Although we spoke about “absolute positioning” earlier, what we really meant was “global positioning”…"/>
          <p:cNvSpPr>
            <a:spLocks noGrp="1"/>
          </p:cNvSpPr>
          <p:nvPr>
            <p:ph idx="1"/>
          </p:nvPr>
        </p:nvSpPr>
        <p:spPr/>
        <p:txBody>
          <a:bodyPr>
            <a:normAutofit/>
          </a:bodyPr>
          <a:lstStyle>
            <a:lvl1pPr>
              <a:defRPr>
                <a:solidFill>
                  <a:srgbClr val="007754"/>
                </a:solidFill>
              </a:defRPr>
            </a:lvl1pPr>
            <a:lvl2pPr>
              <a:defRPr>
                <a:solidFill>
                  <a:srgbClr val="007754"/>
                </a:solidFill>
              </a:defRPr>
            </a:lvl2pPr>
          </a:lstStyle>
          <a:p>
            <a:r>
              <a:rPr lang="en-US" dirty="0" smtClean="0">
                <a:solidFill>
                  <a:schemeClr val="tx1"/>
                </a:solidFill>
              </a:rPr>
              <a:t>Even “absolute positioning” is relative to some coordinate origin, orientation and scale</a:t>
            </a:r>
          </a:p>
          <a:p>
            <a:r>
              <a:rPr lang="en-US" dirty="0" smtClean="0">
                <a:solidFill>
                  <a:schemeClr val="tx1"/>
                </a:solidFill>
              </a:rPr>
              <a:t>So what is “global positioning”?</a:t>
            </a:r>
            <a:endParaRPr lang="en-US" dirty="0">
              <a:solidFill>
                <a:schemeClr val="tx1"/>
              </a:solidFill>
            </a:endParaRPr>
          </a:p>
          <a:p>
            <a:r>
              <a:rPr lang="en-US" dirty="0" smtClean="0">
                <a:solidFill>
                  <a:schemeClr val="tx1"/>
                </a:solidFill>
              </a:rPr>
              <a:t>The center and rotation pole of Earth define our coordinate axes</a:t>
            </a:r>
          </a:p>
          <a:p>
            <a:pPr lvl="1"/>
            <a:r>
              <a:rPr lang="en-US" dirty="0" smtClean="0">
                <a:solidFill>
                  <a:schemeClr val="tx1"/>
                </a:solidFill>
              </a:rPr>
              <a:t>But how to we know where the center of the Earth is?</a:t>
            </a:r>
          </a:p>
          <a:p>
            <a:pPr lvl="1"/>
            <a:r>
              <a:rPr lang="en-US" dirty="0" smtClean="0">
                <a:solidFill>
                  <a:schemeClr val="tx1"/>
                </a:solidFill>
              </a:rPr>
              <a:t>Do we really care?</a:t>
            </a:r>
          </a:p>
          <a:p>
            <a:pPr lvl="2"/>
            <a:r>
              <a:rPr lang="en-US" dirty="0" smtClean="0">
                <a:solidFill>
                  <a:schemeClr val="tx1"/>
                </a:solidFill>
              </a:rPr>
              <a:t>It depends on your goals</a:t>
            </a:r>
          </a:p>
          <a:p>
            <a:r>
              <a:rPr lang="en-US" dirty="0" smtClean="0">
                <a:solidFill>
                  <a:schemeClr val="tx1"/>
                </a:solidFill>
              </a:rPr>
              <a:t>No-net-rotation criterion (surface integral of angular velocity is zero) is usually used as the constraint on defining a terrestrial reference frame in the presence of surface motions (plate tectonics)</a:t>
            </a:r>
          </a:p>
        </p:txBody>
      </p:sp>
      <p:sp>
        <p:nvSpPr>
          <p:cNvPr id="2" name="Date Placeholder 1"/>
          <p:cNvSpPr>
            <a:spLocks noGrp="1"/>
          </p:cNvSpPr>
          <p:nvPr>
            <p:ph type="dt" sz="half" idx="10"/>
          </p:nvPr>
        </p:nvSpPr>
        <p:spPr/>
        <p:txBody>
          <a:bodyPr/>
          <a:lstStyle/>
          <a:p>
            <a:r>
              <a:rPr lang="en-GB" smtClean="0"/>
              <a:t>2017/07/18</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a:t>
            </a:fld>
            <a:endParaRPr lang="en-US"/>
          </a:p>
        </p:txBody>
      </p:sp>
    </p:spTree>
    <p:extLst>
      <p:ext uri="{BB962C8B-B14F-4D97-AF65-F5344CB8AC3E}">
        <p14:creationId xmlns:p14="http://schemas.microsoft.com/office/powerpoint/2010/main" val="573414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ITRF2014</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2186" y="1825625"/>
            <a:ext cx="6719627" cy="4351338"/>
          </a:xfrm>
        </p:spPr>
      </p:pic>
      <p:sp>
        <p:nvSpPr>
          <p:cNvPr id="4" name="Date Placeholder 3"/>
          <p:cNvSpPr>
            <a:spLocks noGrp="1"/>
          </p:cNvSpPr>
          <p:nvPr>
            <p:ph type="dt" sz="half" idx="10"/>
          </p:nvPr>
        </p:nvSpPr>
        <p:spPr/>
        <p:txBody>
          <a:bodyPr/>
          <a:lstStyle/>
          <a:p>
            <a:r>
              <a:rPr lang="en-GB" smtClean="0"/>
              <a:t>2017/07/18</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4</a:t>
            </a:fld>
            <a:endParaRPr lang="en-US"/>
          </a:p>
        </p:txBody>
      </p:sp>
    </p:spTree>
    <p:extLst>
      <p:ext uri="{BB962C8B-B14F-4D97-AF65-F5344CB8AC3E}">
        <p14:creationId xmlns:p14="http://schemas.microsoft.com/office/powerpoint/2010/main" val="119346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ITRF2014</a:t>
            </a:r>
            <a:endParaRPr lang="en-US" dirty="0"/>
          </a:p>
        </p:txBody>
      </p:sp>
      <p:sp>
        <p:nvSpPr>
          <p:cNvPr id="3" name="Content Placeholder 2"/>
          <p:cNvSpPr>
            <a:spLocks noGrp="1"/>
          </p:cNvSpPr>
          <p:nvPr>
            <p:ph idx="1"/>
          </p:nvPr>
        </p:nvSpPr>
        <p:spPr/>
        <p:txBody>
          <a:bodyPr/>
          <a:lstStyle/>
          <a:p>
            <a:pPr marL="0" indent="0">
              <a:buNone/>
            </a:pPr>
            <a:r>
              <a:rPr lang="en-US" dirty="0"/>
              <a:t>What are some general features of plate motion that you can see?</a:t>
            </a:r>
          </a:p>
          <a:p>
            <a:r>
              <a:rPr lang="en-US" dirty="0"/>
              <a:t>North America rotates around a point in the Pacific off South America</a:t>
            </a:r>
          </a:p>
          <a:p>
            <a:r>
              <a:rPr lang="en-US" dirty="0"/>
              <a:t>Eurasia and Africa appear to have very similar motions</a:t>
            </a:r>
          </a:p>
          <a:p>
            <a:r>
              <a:rPr lang="en-US" dirty="0"/>
              <a:t>Antarctica is moving very </a:t>
            </a:r>
            <a:r>
              <a:rPr lang="en-US" dirty="0" smtClean="0"/>
              <a:t>little</a:t>
            </a:r>
            <a:endParaRPr lang="en-US" dirty="0"/>
          </a:p>
        </p:txBody>
      </p:sp>
      <p:sp>
        <p:nvSpPr>
          <p:cNvPr id="4" name="Date Placeholder 3"/>
          <p:cNvSpPr>
            <a:spLocks noGrp="1"/>
          </p:cNvSpPr>
          <p:nvPr>
            <p:ph type="dt" sz="half" idx="10"/>
          </p:nvPr>
        </p:nvSpPr>
        <p:spPr/>
        <p:txBody>
          <a:bodyPr/>
          <a:lstStyle/>
          <a:p>
            <a:r>
              <a:rPr lang="en-GB" smtClean="0"/>
              <a:t>2017/07/18</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5</a:t>
            </a:fld>
            <a:endParaRPr lang="en-US"/>
          </a:p>
        </p:txBody>
      </p:sp>
    </p:spTree>
    <p:extLst>
      <p:ext uri="{BB962C8B-B14F-4D97-AF65-F5344CB8AC3E}">
        <p14:creationId xmlns:p14="http://schemas.microsoft.com/office/powerpoint/2010/main" val="125798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Choices of reference frame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Choose your reference frame based on your geophysical objectives</a:t>
            </a:r>
          </a:p>
          <a:p>
            <a:pPr lvl="1"/>
            <a:r>
              <a:rPr lang="en-US" dirty="0" smtClean="0"/>
              <a:t>Velocities in ITRF are difficult to interpret visually from a geophysical perspective</a:t>
            </a:r>
          </a:p>
          <a:p>
            <a:pPr lvl="2"/>
            <a:r>
              <a:rPr lang="en-US" dirty="0" smtClean="0"/>
              <a:t>Local surroundings of a volcano</a:t>
            </a:r>
          </a:p>
          <a:p>
            <a:pPr lvl="2"/>
            <a:r>
              <a:rPr lang="en-US" dirty="0" smtClean="0"/>
              <a:t>One side of a fault</a:t>
            </a:r>
          </a:p>
          <a:p>
            <a:pPr lvl="2"/>
            <a:r>
              <a:rPr lang="en-US" dirty="0" smtClean="0"/>
              <a:t>Upper plate of a subduction zone</a:t>
            </a:r>
          </a:p>
          <a:p>
            <a:r>
              <a:rPr lang="en-US" dirty="0" smtClean="0"/>
              <a:t>Major plate reference frame</a:t>
            </a:r>
          </a:p>
          <a:p>
            <a:pPr lvl="1"/>
            <a:r>
              <a:rPr lang="en-US" dirty="0" smtClean="0"/>
              <a:t>Major plates are often chosen to conform with conventional perspectives of velocity solutions</a:t>
            </a:r>
          </a:p>
          <a:p>
            <a:pPr lvl="1"/>
            <a:r>
              <a:rPr lang="en-US" dirty="0" smtClean="0"/>
              <a:t>Relative to Eurasia, Nubia, North America, South America, etc.</a:t>
            </a:r>
          </a:p>
          <a:p>
            <a:pPr lvl="1"/>
            <a:r>
              <a:rPr lang="en-US" dirty="0" smtClean="0"/>
              <a:t>But don’t feel restricted by this. Sometimes your geophysical discussion is best visualized relative to any stable boundary of a deforming region</a:t>
            </a:r>
          </a:p>
          <a:p>
            <a:r>
              <a:rPr lang="en-US" dirty="0" smtClean="0"/>
              <a:t>Regional reference frame</a:t>
            </a:r>
          </a:p>
          <a:p>
            <a:pPr lvl="1"/>
            <a:r>
              <a:rPr lang="en-US" dirty="0" smtClean="0"/>
              <a:t>Central Valley of California, non-deforming part of Anatolia, smaller coherent regions, etc.</a:t>
            </a:r>
          </a:p>
          <a:p>
            <a:r>
              <a:rPr lang="en-US" dirty="0" smtClean="0"/>
              <a:t>Local reference frame</a:t>
            </a:r>
          </a:p>
          <a:p>
            <a:pPr lvl="1"/>
            <a:r>
              <a:rPr lang="en-US" dirty="0" smtClean="0"/>
              <a:t>Sites near but outside the influence of a volcano, geothermal field, etc.</a:t>
            </a:r>
            <a:endParaRPr lang="en-US" dirty="0"/>
          </a:p>
        </p:txBody>
      </p:sp>
      <p:sp>
        <p:nvSpPr>
          <p:cNvPr id="4" name="Date Placeholder 3"/>
          <p:cNvSpPr>
            <a:spLocks noGrp="1"/>
          </p:cNvSpPr>
          <p:nvPr>
            <p:ph type="dt" sz="half" idx="10"/>
          </p:nvPr>
        </p:nvSpPr>
        <p:spPr/>
        <p:txBody>
          <a:bodyPr/>
          <a:lstStyle/>
          <a:p>
            <a:r>
              <a:rPr lang="en-GB" smtClean="0"/>
              <a:t>2017/07/18</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pPr/>
              <a:t>6</a:t>
            </a:fld>
            <a:endParaRPr lang="en-US"/>
          </a:p>
        </p:txBody>
      </p:sp>
    </p:spTree>
    <p:extLst>
      <p:ext uri="{BB962C8B-B14F-4D97-AF65-F5344CB8AC3E}">
        <p14:creationId xmlns:p14="http://schemas.microsoft.com/office/powerpoint/2010/main" val="3946708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p:cNvSpPr>
          <p:nvPr>
            <p:ph type="title"/>
          </p:nvPr>
        </p:nvSpPr>
        <p:spPr/>
        <p:txBody>
          <a:bodyPr/>
          <a:lstStyle>
            <a:lvl1pPr>
              <a:defRPr>
                <a:solidFill>
                  <a:srgbClr val="007754"/>
                </a:solidFill>
              </a:defRPr>
            </a:lvl1pPr>
          </a:lstStyle>
          <a:p>
            <a:pPr lvl="0" algn="ctr"/>
            <a:r>
              <a:rPr lang="en-US" dirty="0" smtClean="0">
                <a:solidFill>
                  <a:srgbClr val="000000"/>
                </a:solidFill>
              </a:rPr>
              <a:t>Examples</a:t>
            </a:r>
            <a:endParaRPr lang="en-US" dirty="0">
              <a:solidFill>
                <a:srgbClr val="000000"/>
              </a:solidFill>
            </a:endParaRPr>
          </a:p>
        </p:txBody>
      </p:sp>
      <p:sp>
        <p:nvSpPr>
          <p:cNvPr id="339" name="Shape 339"/>
          <p:cNvSpPr>
            <a:spLocks noGrp="1"/>
          </p:cNvSpPr>
          <p:nvPr>
            <p:ph sz="half" idx="1"/>
          </p:nvPr>
        </p:nvSpPr>
        <p:spPr/>
        <p:txBody>
          <a:bodyPr>
            <a:normAutofit/>
          </a:bodyPr>
          <a:lstStyle/>
          <a:p>
            <a:r>
              <a:rPr lang="en-US" dirty="0" smtClean="0"/>
              <a:t>Expressing velocities in ITRF is not very meaningful or useful when we want to look at the deformation at a plate boundary, e.g. the San Andreas Fault system</a:t>
            </a:r>
          </a:p>
          <a:p>
            <a:r>
              <a:rPr lang="en-US" dirty="0" smtClean="0"/>
              <a:t>Better to look at velocities with one side “fixed” so we can see what the other side is doing relative to it</a:t>
            </a:r>
            <a:endParaRPr lang="en-US" dirty="0"/>
          </a:p>
        </p:txBody>
      </p:sp>
      <p:sp>
        <p:nvSpPr>
          <p:cNvPr id="2" name="Date Placeholder 1"/>
          <p:cNvSpPr>
            <a:spLocks noGrp="1"/>
          </p:cNvSpPr>
          <p:nvPr>
            <p:ph type="dt" sz="half" idx="10"/>
          </p:nvPr>
        </p:nvSpPr>
        <p:spPr/>
        <p:txBody>
          <a:bodyPr/>
          <a:lstStyle/>
          <a:p>
            <a:r>
              <a:rPr lang="en-GB" smtClean="0"/>
              <a:t>2017/07/18</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7</a:t>
            </a:fld>
            <a:endParaRPr lang="en-US"/>
          </a:p>
        </p:txBody>
      </p:sp>
      <p:grpSp>
        <p:nvGrpSpPr>
          <p:cNvPr id="351" name="Group 351"/>
          <p:cNvGrpSpPr/>
          <p:nvPr/>
        </p:nvGrpSpPr>
        <p:grpSpPr>
          <a:xfrm>
            <a:off x="5840016" y="1955602"/>
            <a:ext cx="2008409" cy="1973461"/>
            <a:chOff x="0" y="0"/>
            <a:chExt cx="2856403" cy="2806700"/>
          </a:xfrm>
        </p:grpSpPr>
        <p:sp>
          <p:nvSpPr>
            <p:cNvPr id="345" name="Shape 345"/>
            <p:cNvSpPr/>
            <p:nvPr/>
          </p:nvSpPr>
          <p:spPr>
            <a:xfrm>
              <a:off x="711200" y="0"/>
              <a:ext cx="1968500" cy="2806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18" y="977"/>
                  </a:lnTo>
                  <a:lnTo>
                    <a:pt x="697" y="1857"/>
                  </a:lnTo>
                  <a:lnTo>
                    <a:pt x="1533" y="2737"/>
                  </a:lnTo>
                  <a:lnTo>
                    <a:pt x="2508" y="3616"/>
                  </a:lnTo>
                  <a:lnTo>
                    <a:pt x="3623" y="4594"/>
                  </a:lnTo>
                  <a:lnTo>
                    <a:pt x="4181" y="5473"/>
                  </a:lnTo>
                  <a:lnTo>
                    <a:pt x="4320" y="6451"/>
                  </a:lnTo>
                  <a:lnTo>
                    <a:pt x="4738" y="7330"/>
                  </a:lnTo>
                  <a:lnTo>
                    <a:pt x="5295" y="8210"/>
                  </a:lnTo>
                  <a:lnTo>
                    <a:pt x="6271" y="8992"/>
                  </a:lnTo>
                  <a:lnTo>
                    <a:pt x="7107" y="8894"/>
                  </a:lnTo>
                  <a:lnTo>
                    <a:pt x="7804" y="9481"/>
                  </a:lnTo>
                  <a:lnTo>
                    <a:pt x="7107" y="9969"/>
                  </a:lnTo>
                  <a:lnTo>
                    <a:pt x="7386" y="10653"/>
                  </a:lnTo>
                  <a:lnTo>
                    <a:pt x="7804" y="11435"/>
                  </a:lnTo>
                  <a:lnTo>
                    <a:pt x="8640" y="12217"/>
                  </a:lnTo>
                  <a:lnTo>
                    <a:pt x="9337" y="12901"/>
                  </a:lnTo>
                  <a:lnTo>
                    <a:pt x="9894" y="13390"/>
                  </a:lnTo>
                  <a:lnTo>
                    <a:pt x="11009" y="13586"/>
                  </a:lnTo>
                  <a:lnTo>
                    <a:pt x="12263" y="13683"/>
                  </a:lnTo>
                  <a:lnTo>
                    <a:pt x="13239" y="14172"/>
                  </a:lnTo>
                  <a:lnTo>
                    <a:pt x="13796" y="14856"/>
                  </a:lnTo>
                  <a:lnTo>
                    <a:pt x="14214" y="15443"/>
                  </a:lnTo>
                  <a:lnTo>
                    <a:pt x="14632" y="15833"/>
                  </a:lnTo>
                  <a:lnTo>
                    <a:pt x="14911" y="16322"/>
                  </a:lnTo>
                  <a:lnTo>
                    <a:pt x="15190" y="16909"/>
                  </a:lnTo>
                  <a:lnTo>
                    <a:pt x="15468" y="17495"/>
                  </a:lnTo>
                  <a:lnTo>
                    <a:pt x="16026" y="17984"/>
                  </a:lnTo>
                  <a:lnTo>
                    <a:pt x="16862" y="18570"/>
                  </a:lnTo>
                  <a:lnTo>
                    <a:pt x="17837" y="19059"/>
                  </a:lnTo>
                  <a:lnTo>
                    <a:pt x="18395" y="19450"/>
                  </a:lnTo>
                  <a:lnTo>
                    <a:pt x="18952" y="20134"/>
                  </a:lnTo>
                  <a:lnTo>
                    <a:pt x="19510" y="19548"/>
                  </a:lnTo>
                  <a:lnTo>
                    <a:pt x="19092" y="18863"/>
                  </a:lnTo>
                  <a:lnTo>
                    <a:pt x="18674" y="18179"/>
                  </a:lnTo>
                  <a:lnTo>
                    <a:pt x="17837" y="17300"/>
                  </a:lnTo>
                  <a:lnTo>
                    <a:pt x="17559" y="16518"/>
                  </a:lnTo>
                  <a:lnTo>
                    <a:pt x="17141" y="15931"/>
                  </a:lnTo>
                  <a:lnTo>
                    <a:pt x="17837" y="15638"/>
                  </a:lnTo>
                  <a:lnTo>
                    <a:pt x="18534" y="16322"/>
                  </a:lnTo>
                  <a:lnTo>
                    <a:pt x="19649" y="17202"/>
                  </a:lnTo>
                  <a:lnTo>
                    <a:pt x="20625" y="18472"/>
                  </a:lnTo>
                  <a:lnTo>
                    <a:pt x="20625" y="18961"/>
                  </a:lnTo>
                  <a:lnTo>
                    <a:pt x="20764" y="19841"/>
                  </a:lnTo>
                  <a:cubicBezTo>
                    <a:pt x="20764" y="19841"/>
                    <a:pt x="21043" y="20134"/>
                    <a:pt x="21043" y="20329"/>
                  </a:cubicBezTo>
                  <a:cubicBezTo>
                    <a:pt x="21043" y="20525"/>
                    <a:pt x="21600" y="21600"/>
                    <a:pt x="21600" y="21600"/>
                  </a:cubicBezTo>
                </a:path>
              </a:pathLst>
            </a:custGeom>
            <a:noFill/>
            <a:ln w="38100" cap="flat">
              <a:solidFill>
                <a:schemeClr val="tx1"/>
              </a:solidFill>
              <a:prstDash val="solid"/>
              <a:miter lim="400000"/>
            </a:ln>
            <a:effectLst/>
          </p:spPr>
          <p:txBody>
            <a:bodyPr wrap="square" lIns="0" tIns="0" rIns="0" bIns="0" numCol="1" anchor="ctr">
              <a:noAutofit/>
            </a:bodyPr>
            <a:lstStyle/>
            <a:p>
              <a:pPr lvl="0"/>
              <a:endParaRPr/>
            </a:p>
          </p:txBody>
        </p:sp>
        <p:sp>
          <p:nvSpPr>
            <p:cNvPr id="346" name="Shape 346"/>
            <p:cNvSpPr/>
            <p:nvPr/>
          </p:nvSpPr>
          <p:spPr>
            <a:xfrm>
              <a:off x="1028700" y="533400"/>
              <a:ext cx="1460500" cy="1333500"/>
            </a:xfrm>
            <a:custGeom>
              <a:avLst/>
              <a:gdLst/>
              <a:ahLst/>
              <a:cxnLst>
                <a:cxn ang="0">
                  <a:pos x="wd2" y="hd2"/>
                </a:cxn>
                <a:cxn ang="5400000">
                  <a:pos x="wd2" y="hd2"/>
                </a:cxn>
                <a:cxn ang="10800000">
                  <a:pos x="wd2" y="hd2"/>
                </a:cxn>
                <a:cxn ang="16200000">
                  <a:pos x="wd2" y="hd2"/>
                </a:cxn>
              </a:cxnLst>
              <a:rect l="0" t="0" r="r" b="b"/>
              <a:pathLst>
                <a:path w="21600" h="21600" extrusionOk="0">
                  <a:moveTo>
                    <a:pt x="0" y="206"/>
                  </a:moveTo>
                  <a:lnTo>
                    <a:pt x="9955" y="0"/>
                  </a:lnTo>
                  <a:lnTo>
                    <a:pt x="10143" y="5143"/>
                  </a:lnTo>
                  <a:lnTo>
                    <a:pt x="21600" y="16869"/>
                  </a:lnTo>
                  <a:lnTo>
                    <a:pt x="21600" y="18103"/>
                  </a:lnTo>
                  <a:lnTo>
                    <a:pt x="20849" y="19131"/>
                  </a:lnTo>
                  <a:lnTo>
                    <a:pt x="20285" y="20160"/>
                  </a:lnTo>
                  <a:lnTo>
                    <a:pt x="20285" y="21189"/>
                  </a:lnTo>
                  <a:lnTo>
                    <a:pt x="13148" y="21600"/>
                  </a:lnTo>
                </a:path>
              </a:pathLst>
            </a:custGeom>
            <a:noFill/>
            <a:ln w="25400" cap="flat">
              <a:solidFill>
                <a:srgbClr val="000000"/>
              </a:solidFill>
              <a:custDash>
                <a:ds d="200000" sp="200000"/>
              </a:custDash>
              <a:miter lim="400000"/>
            </a:ln>
            <a:effectLst/>
          </p:spPr>
          <p:txBody>
            <a:bodyPr wrap="square" lIns="0" tIns="0" rIns="0" bIns="0" numCol="1" anchor="ctr">
              <a:noAutofit/>
            </a:bodyPr>
            <a:lstStyle/>
            <a:p>
              <a:pPr lvl="0"/>
              <a:endParaRPr/>
            </a:p>
          </p:txBody>
        </p:sp>
        <p:sp>
          <p:nvSpPr>
            <p:cNvPr id="347" name="Shape 347"/>
            <p:cNvSpPr/>
            <p:nvPr/>
          </p:nvSpPr>
          <p:spPr>
            <a:xfrm>
              <a:off x="0" y="838200"/>
              <a:ext cx="1003300" cy="6731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348" name="Shape 348"/>
            <p:cNvSpPr/>
            <p:nvPr/>
          </p:nvSpPr>
          <p:spPr>
            <a:xfrm flipV="1">
              <a:off x="1536700" y="1320811"/>
              <a:ext cx="381000" cy="201989"/>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349" name="Shape 349"/>
            <p:cNvSpPr/>
            <p:nvPr/>
          </p:nvSpPr>
          <p:spPr>
            <a:xfrm>
              <a:off x="699237" y="1383101"/>
              <a:ext cx="745165" cy="8024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3000"/>
                <a:t>PA</a:t>
              </a:r>
            </a:p>
          </p:txBody>
        </p:sp>
        <p:sp>
          <p:nvSpPr>
            <p:cNvPr id="350" name="Shape 350"/>
            <p:cNvSpPr/>
            <p:nvPr/>
          </p:nvSpPr>
          <p:spPr>
            <a:xfrm>
              <a:off x="2040706" y="798901"/>
              <a:ext cx="815697" cy="8024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3000"/>
                <a:t>NA</a:t>
              </a:r>
            </a:p>
          </p:txBody>
        </p:sp>
      </p:grpSp>
      <p:grpSp>
        <p:nvGrpSpPr>
          <p:cNvPr id="359" name="Group 359"/>
          <p:cNvGrpSpPr/>
          <p:nvPr/>
        </p:nvGrpSpPr>
        <p:grpSpPr>
          <a:xfrm>
            <a:off x="6277571" y="4098727"/>
            <a:ext cx="1642685" cy="1973461"/>
            <a:chOff x="0" y="0"/>
            <a:chExt cx="2336263" cy="2806700"/>
          </a:xfrm>
        </p:grpSpPr>
        <p:sp>
          <p:nvSpPr>
            <p:cNvPr id="352" name="Shape 352"/>
            <p:cNvSpPr/>
            <p:nvPr/>
          </p:nvSpPr>
          <p:spPr>
            <a:xfrm>
              <a:off x="88900" y="0"/>
              <a:ext cx="1968500" cy="2806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18" y="977"/>
                  </a:lnTo>
                  <a:lnTo>
                    <a:pt x="697" y="1857"/>
                  </a:lnTo>
                  <a:lnTo>
                    <a:pt x="1533" y="2737"/>
                  </a:lnTo>
                  <a:lnTo>
                    <a:pt x="2508" y="3616"/>
                  </a:lnTo>
                  <a:lnTo>
                    <a:pt x="3623" y="4594"/>
                  </a:lnTo>
                  <a:lnTo>
                    <a:pt x="4181" y="5473"/>
                  </a:lnTo>
                  <a:lnTo>
                    <a:pt x="4320" y="6451"/>
                  </a:lnTo>
                  <a:lnTo>
                    <a:pt x="4738" y="7330"/>
                  </a:lnTo>
                  <a:lnTo>
                    <a:pt x="5295" y="8210"/>
                  </a:lnTo>
                  <a:lnTo>
                    <a:pt x="6271" y="8992"/>
                  </a:lnTo>
                  <a:lnTo>
                    <a:pt x="7107" y="8894"/>
                  </a:lnTo>
                  <a:lnTo>
                    <a:pt x="7804" y="9481"/>
                  </a:lnTo>
                  <a:lnTo>
                    <a:pt x="7107" y="9969"/>
                  </a:lnTo>
                  <a:lnTo>
                    <a:pt x="7386" y="10653"/>
                  </a:lnTo>
                  <a:lnTo>
                    <a:pt x="7804" y="11435"/>
                  </a:lnTo>
                  <a:lnTo>
                    <a:pt x="8640" y="12217"/>
                  </a:lnTo>
                  <a:lnTo>
                    <a:pt x="9337" y="12901"/>
                  </a:lnTo>
                  <a:lnTo>
                    <a:pt x="9894" y="13390"/>
                  </a:lnTo>
                  <a:lnTo>
                    <a:pt x="11009" y="13586"/>
                  </a:lnTo>
                  <a:lnTo>
                    <a:pt x="12263" y="13683"/>
                  </a:lnTo>
                  <a:lnTo>
                    <a:pt x="13239" y="14172"/>
                  </a:lnTo>
                  <a:lnTo>
                    <a:pt x="13796" y="14856"/>
                  </a:lnTo>
                  <a:lnTo>
                    <a:pt x="14214" y="15443"/>
                  </a:lnTo>
                  <a:lnTo>
                    <a:pt x="14632" y="15833"/>
                  </a:lnTo>
                  <a:lnTo>
                    <a:pt x="14911" y="16322"/>
                  </a:lnTo>
                  <a:lnTo>
                    <a:pt x="15190" y="16909"/>
                  </a:lnTo>
                  <a:lnTo>
                    <a:pt x="15468" y="17495"/>
                  </a:lnTo>
                  <a:lnTo>
                    <a:pt x="16026" y="17984"/>
                  </a:lnTo>
                  <a:lnTo>
                    <a:pt x="16862" y="18570"/>
                  </a:lnTo>
                  <a:lnTo>
                    <a:pt x="17837" y="19059"/>
                  </a:lnTo>
                  <a:lnTo>
                    <a:pt x="18395" y="19450"/>
                  </a:lnTo>
                  <a:lnTo>
                    <a:pt x="18952" y="20134"/>
                  </a:lnTo>
                  <a:lnTo>
                    <a:pt x="19510" y="19548"/>
                  </a:lnTo>
                  <a:lnTo>
                    <a:pt x="19092" y="18863"/>
                  </a:lnTo>
                  <a:lnTo>
                    <a:pt x="18674" y="18179"/>
                  </a:lnTo>
                  <a:lnTo>
                    <a:pt x="17837" y="17300"/>
                  </a:lnTo>
                  <a:lnTo>
                    <a:pt x="17559" y="16518"/>
                  </a:lnTo>
                  <a:lnTo>
                    <a:pt x="17141" y="15931"/>
                  </a:lnTo>
                  <a:lnTo>
                    <a:pt x="17837" y="15638"/>
                  </a:lnTo>
                  <a:lnTo>
                    <a:pt x="18534" y="16322"/>
                  </a:lnTo>
                  <a:lnTo>
                    <a:pt x="19649" y="17202"/>
                  </a:lnTo>
                  <a:lnTo>
                    <a:pt x="20625" y="18472"/>
                  </a:lnTo>
                  <a:lnTo>
                    <a:pt x="20625" y="18961"/>
                  </a:lnTo>
                  <a:lnTo>
                    <a:pt x="20764" y="19841"/>
                  </a:lnTo>
                  <a:cubicBezTo>
                    <a:pt x="20764" y="19841"/>
                    <a:pt x="21043" y="20134"/>
                    <a:pt x="21043" y="20329"/>
                  </a:cubicBezTo>
                  <a:cubicBezTo>
                    <a:pt x="21043" y="20525"/>
                    <a:pt x="21600" y="21600"/>
                    <a:pt x="21600" y="21600"/>
                  </a:cubicBezTo>
                </a:path>
              </a:pathLst>
            </a:custGeom>
            <a:noFill/>
            <a:ln w="38100" cap="flat">
              <a:solidFill>
                <a:srgbClr val="000000"/>
              </a:solidFill>
              <a:prstDash val="solid"/>
              <a:miter lim="400000"/>
            </a:ln>
            <a:effectLst/>
          </p:spPr>
          <p:txBody>
            <a:bodyPr wrap="square" lIns="0" tIns="0" rIns="0" bIns="0" numCol="1" anchor="ctr">
              <a:noAutofit/>
            </a:bodyPr>
            <a:lstStyle/>
            <a:p>
              <a:pPr lvl="0"/>
              <a:endParaRPr/>
            </a:p>
          </p:txBody>
        </p:sp>
        <p:sp>
          <p:nvSpPr>
            <p:cNvPr id="353" name="Shape 353"/>
            <p:cNvSpPr/>
            <p:nvPr/>
          </p:nvSpPr>
          <p:spPr>
            <a:xfrm>
              <a:off x="406400" y="533400"/>
              <a:ext cx="1460500" cy="1333500"/>
            </a:xfrm>
            <a:custGeom>
              <a:avLst/>
              <a:gdLst/>
              <a:ahLst/>
              <a:cxnLst>
                <a:cxn ang="0">
                  <a:pos x="wd2" y="hd2"/>
                </a:cxn>
                <a:cxn ang="5400000">
                  <a:pos x="wd2" y="hd2"/>
                </a:cxn>
                <a:cxn ang="10800000">
                  <a:pos x="wd2" y="hd2"/>
                </a:cxn>
                <a:cxn ang="16200000">
                  <a:pos x="wd2" y="hd2"/>
                </a:cxn>
              </a:cxnLst>
              <a:rect l="0" t="0" r="r" b="b"/>
              <a:pathLst>
                <a:path w="21600" h="21600" extrusionOk="0">
                  <a:moveTo>
                    <a:pt x="0" y="206"/>
                  </a:moveTo>
                  <a:lnTo>
                    <a:pt x="9955" y="0"/>
                  </a:lnTo>
                  <a:lnTo>
                    <a:pt x="10143" y="5143"/>
                  </a:lnTo>
                  <a:lnTo>
                    <a:pt x="21600" y="16869"/>
                  </a:lnTo>
                  <a:lnTo>
                    <a:pt x="21600" y="18103"/>
                  </a:lnTo>
                  <a:lnTo>
                    <a:pt x="20849" y="19131"/>
                  </a:lnTo>
                  <a:lnTo>
                    <a:pt x="20285" y="20160"/>
                  </a:lnTo>
                  <a:lnTo>
                    <a:pt x="20285" y="21189"/>
                  </a:lnTo>
                  <a:lnTo>
                    <a:pt x="13148" y="21600"/>
                  </a:lnTo>
                </a:path>
              </a:pathLst>
            </a:custGeom>
            <a:noFill/>
            <a:ln w="25400" cap="flat">
              <a:solidFill>
                <a:srgbClr val="000000"/>
              </a:solidFill>
              <a:custDash>
                <a:ds d="200000" sp="200000"/>
              </a:custDash>
              <a:miter lim="400000"/>
            </a:ln>
            <a:effectLst/>
          </p:spPr>
          <p:txBody>
            <a:bodyPr wrap="square" lIns="0" tIns="0" rIns="0" bIns="0" numCol="1" anchor="ctr">
              <a:noAutofit/>
            </a:bodyPr>
            <a:lstStyle/>
            <a:p>
              <a:pPr lvl="0"/>
              <a:endParaRPr/>
            </a:p>
          </p:txBody>
        </p:sp>
        <p:sp>
          <p:nvSpPr>
            <p:cNvPr id="354" name="Shape 354"/>
            <p:cNvSpPr/>
            <p:nvPr/>
          </p:nvSpPr>
          <p:spPr>
            <a:xfrm>
              <a:off x="0" y="838200"/>
              <a:ext cx="381001" cy="6731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355" name="Shape 355"/>
            <p:cNvSpPr/>
            <p:nvPr/>
          </p:nvSpPr>
          <p:spPr>
            <a:xfrm>
              <a:off x="76200" y="1383101"/>
              <a:ext cx="745165" cy="8024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3000"/>
                <a:t>PA</a:t>
              </a:r>
            </a:p>
          </p:txBody>
        </p:sp>
        <p:sp>
          <p:nvSpPr>
            <p:cNvPr id="356" name="Shape 356"/>
            <p:cNvSpPr/>
            <p:nvPr/>
          </p:nvSpPr>
          <p:spPr>
            <a:xfrm>
              <a:off x="1422400" y="798901"/>
              <a:ext cx="815697" cy="8024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3000"/>
                <a:t>NA</a:t>
              </a:r>
            </a:p>
          </p:txBody>
        </p:sp>
        <p:sp>
          <p:nvSpPr>
            <p:cNvPr id="357" name="Shape 357"/>
            <p:cNvSpPr/>
            <p:nvPr/>
          </p:nvSpPr>
          <p:spPr>
            <a:xfrm rot="1106094">
              <a:off x="1459962" y="299867"/>
              <a:ext cx="876301" cy="3175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FD03A"/>
            </a:solidFill>
            <a:ln w="12700" cap="flat">
              <a:noFill/>
              <a:miter lim="400000"/>
            </a:ln>
            <a:effectLst/>
          </p:spPr>
          <p:txBody>
            <a:bodyPr wrap="square" lIns="0" tIns="0" rIns="0" bIns="0" numCol="1" anchor="ctr">
              <a:noAutofit/>
            </a:bodyPr>
            <a:lstStyle/>
            <a:p>
              <a:pPr lvl="0">
                <a:defRPr sz="4000">
                  <a:solidFill>
                    <a:srgbClr val="FFFFFF"/>
                  </a:solidFill>
                  <a:effectLst>
                    <a:outerShdw blurRad="38100" dist="12700" dir="5400000" rotWithShape="0">
                      <a:srgbClr val="000000">
                        <a:alpha val="50000"/>
                      </a:srgbClr>
                    </a:outerShdw>
                  </a:effectLst>
                </a:defRPr>
              </a:pPr>
              <a:endParaRPr/>
            </a:p>
          </p:txBody>
        </p:sp>
        <p:sp>
          <p:nvSpPr>
            <p:cNvPr id="358" name="Shape 358"/>
            <p:cNvSpPr/>
            <p:nvPr/>
          </p:nvSpPr>
          <p:spPr>
            <a:xfrm flipH="1">
              <a:off x="1765300" y="596900"/>
              <a:ext cx="76200" cy="241300"/>
            </a:xfrm>
            <a:prstGeom prst="line">
              <a:avLst/>
            </a:prstGeom>
            <a:noFill/>
            <a:ln w="38100" cap="flat">
              <a:solidFill>
                <a:srgbClr val="DFCF58"/>
              </a:solidFill>
              <a:prstDash val="solid"/>
              <a:miter lim="400000"/>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grpSp>
    </p:spTree>
    <p:extLst>
      <p:ext uri="{BB962C8B-B14F-4D97-AF65-F5344CB8AC3E}">
        <p14:creationId xmlns:p14="http://schemas.microsoft.com/office/powerpoint/2010/main" val="376591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Basic issues in reference frame realization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Concept is to align the estimated site positions and possibly velocity to a set of well defined locations that have physical significance for the analysis being performed (e.g., PBO aligns to a realization of the North America plate based on ITRF2008)</a:t>
            </a:r>
          </a:p>
          <a:p>
            <a:r>
              <a:rPr lang="en-US" dirty="0" err="1">
                <a:latin typeface="Courier" charset="0"/>
                <a:ea typeface="Courier" charset="0"/>
                <a:cs typeface="Courier" charset="0"/>
              </a:rPr>
              <a:t>g</a:t>
            </a:r>
            <a:r>
              <a:rPr lang="en-US" dirty="0" err="1" smtClean="0">
                <a:latin typeface="Courier" charset="0"/>
                <a:ea typeface="Courier" charset="0"/>
                <a:cs typeface="Courier" charset="0"/>
              </a:rPr>
              <a:t>lorg</a:t>
            </a:r>
            <a:r>
              <a:rPr lang="en-US" dirty="0" smtClean="0"/>
              <a:t> is the module which does this and computes the covariance matrix of the aligned solution in the reference frame chosen.</a:t>
            </a:r>
          </a:p>
          <a:p>
            <a:r>
              <a:rPr lang="en-US" dirty="0" smtClean="0"/>
              <a:t>Transformation is often called an </a:t>
            </a:r>
            <a:r>
              <a:rPr lang="en-US" i="1" dirty="0" smtClean="0"/>
              <a:t>N</a:t>
            </a:r>
            <a:r>
              <a:rPr lang="en-US" dirty="0" smtClean="0"/>
              <a:t>-parameter </a:t>
            </a:r>
            <a:r>
              <a:rPr lang="en-US" dirty="0" err="1" smtClean="0"/>
              <a:t>Helmert</a:t>
            </a:r>
            <a:r>
              <a:rPr lang="en-US" dirty="0" smtClean="0"/>
              <a:t> transformation</a:t>
            </a:r>
          </a:p>
          <a:p>
            <a:pPr lvl="1"/>
            <a:r>
              <a:rPr lang="en-US" i="1" dirty="0" smtClean="0"/>
              <a:t>N </a:t>
            </a:r>
            <a:r>
              <a:rPr lang="en-US" dirty="0" smtClean="0"/>
              <a:t>= 3: translation only (could also be just rotation)</a:t>
            </a:r>
          </a:p>
          <a:p>
            <a:pPr lvl="1"/>
            <a:r>
              <a:rPr lang="en-US" i="1" dirty="0" smtClean="0"/>
              <a:t>N </a:t>
            </a:r>
            <a:r>
              <a:rPr lang="en-US" dirty="0" smtClean="0"/>
              <a:t>= 6: translation and rotation</a:t>
            </a:r>
          </a:p>
          <a:p>
            <a:pPr lvl="1"/>
            <a:r>
              <a:rPr lang="en-US" i="1" dirty="0" smtClean="0"/>
              <a:t>N </a:t>
            </a:r>
            <a:r>
              <a:rPr lang="en-US" dirty="0" smtClean="0"/>
              <a:t>= 7: translation, rotation and scale</a:t>
            </a:r>
          </a:p>
          <a:p>
            <a:r>
              <a:rPr lang="en-US" dirty="0" smtClean="0"/>
              <a:t>In GLOBK analyses, you need to decide </a:t>
            </a:r>
          </a:p>
          <a:p>
            <a:pPr lvl="1"/>
            <a:r>
              <a:rPr lang="en-US" dirty="0" smtClean="0"/>
              <a:t>How many parameters (3/6/7)</a:t>
            </a:r>
          </a:p>
          <a:p>
            <a:pPr lvl="1"/>
            <a:r>
              <a:rPr lang="en-US" dirty="0" smtClean="0"/>
              <a:t>Sites to use to determine the parameters (</a:t>
            </a:r>
            <a:r>
              <a:rPr lang="en-US" dirty="0" err="1" smtClean="0">
                <a:latin typeface="Courier" charset="0"/>
                <a:ea typeface="Courier" charset="0"/>
                <a:cs typeface="Courier" charset="0"/>
              </a:rPr>
              <a:t>sh_gen_stats</a:t>
            </a:r>
            <a:r>
              <a:rPr lang="en-US" dirty="0" smtClean="0"/>
              <a:t>)</a:t>
            </a:r>
          </a:p>
          <a:p>
            <a:pPr lvl="1"/>
            <a:r>
              <a:rPr lang="en-US" dirty="0" smtClean="0"/>
              <a:t>Values of the positions/velocities of the reference frame sites</a:t>
            </a:r>
          </a:p>
          <a:p>
            <a:pPr lvl="1"/>
            <a:r>
              <a:rPr lang="en-US" dirty="0" smtClean="0"/>
              <a:t>Weight to be given to heights in computing the transformation parameters (“</a:t>
            </a:r>
            <a:r>
              <a:rPr lang="en-US" dirty="0" err="1" smtClean="0"/>
              <a:t>cnd_hgtv</a:t>
            </a:r>
            <a:r>
              <a:rPr lang="en-US" dirty="0" smtClean="0"/>
              <a:t>” command; first two arguments for position and velocity)</a:t>
            </a:r>
          </a:p>
          <a:p>
            <a:pPr lvl="1"/>
            <a:endParaRPr lang="en-US" dirty="0" smtClean="0"/>
          </a:p>
        </p:txBody>
      </p:sp>
      <p:sp>
        <p:nvSpPr>
          <p:cNvPr id="4" name="Date Placeholder 3"/>
          <p:cNvSpPr>
            <a:spLocks noGrp="1"/>
          </p:cNvSpPr>
          <p:nvPr>
            <p:ph type="dt" sz="half" idx="10"/>
          </p:nvPr>
        </p:nvSpPr>
        <p:spPr/>
        <p:txBody>
          <a:bodyPr/>
          <a:lstStyle/>
          <a:p>
            <a:r>
              <a:rPr lang="en-GB" smtClean="0"/>
              <a:t>2017/07/18</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pPr/>
              <a:t>8</a:t>
            </a:fld>
            <a:endParaRPr lang="en-US"/>
          </a:p>
        </p:txBody>
      </p:sp>
    </p:spTree>
    <p:extLst>
      <p:ext uri="{BB962C8B-B14F-4D97-AF65-F5344CB8AC3E}">
        <p14:creationId xmlns:p14="http://schemas.microsoft.com/office/powerpoint/2010/main" val="7208882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5204</TotalTime>
  <Words>3559</Words>
  <Application>Microsoft Macintosh PowerPoint</Application>
  <PresentationFormat>On-screen Show (4:3)</PresentationFormat>
  <Paragraphs>512</Paragraphs>
  <Slides>38</Slides>
  <Notes>19</Notes>
  <HiddenSlides>9</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Calibri Light</vt:lpstr>
      <vt:lpstr>Courier</vt:lpstr>
      <vt:lpstr>Courier New</vt:lpstr>
      <vt:lpstr>Gill Sans SemiBold</vt:lpstr>
      <vt:lpstr>Helvetica</vt:lpstr>
      <vt:lpstr>Office Theme</vt:lpstr>
      <vt:lpstr>Reference frames</vt:lpstr>
      <vt:lpstr>Reference systems</vt:lpstr>
      <vt:lpstr>Reference frames</vt:lpstr>
      <vt:lpstr>Ultimately, everything is relative</vt:lpstr>
      <vt:lpstr>ITRF2014</vt:lpstr>
      <vt:lpstr>ITRF2014</vt:lpstr>
      <vt:lpstr>Choices of reference frame</vt:lpstr>
      <vt:lpstr>Examples</vt:lpstr>
      <vt:lpstr>Basic issues in reference frame realization</vt:lpstr>
      <vt:lpstr>Reference frame implementation</vt:lpstr>
      <vt:lpstr>1: Translation</vt:lpstr>
      <vt:lpstr>2: Rotation</vt:lpstr>
      <vt:lpstr>3: Scale</vt:lpstr>
      <vt:lpstr>Helmert transformation</vt:lpstr>
      <vt:lpstr>What does “with respect to” mean?</vt:lpstr>
      <vt:lpstr>Reference frames in geodetic analyses</vt:lpstr>
      <vt:lpstr>Frame definition with finite constraints</vt:lpstr>
      <vt:lpstr>Frame definition with generalized constraints</vt:lpstr>
      <vt:lpstr>Defining a reference frame with glorg</vt:lpstr>
      <vt:lpstr>Stabilization using a global set of sites</vt:lpstr>
      <vt:lpstr>Use of global binary h-files</vt:lpstr>
      <vt:lpstr>Stabilization using regional or local sites</vt:lpstr>
      <vt:lpstr>IGS (IGb08) reference frame core network</vt:lpstr>
      <vt:lpstr>IGS (IGb08) reference frame network</vt:lpstr>
      <vt:lpstr>Translation and/or rotation?</vt:lpstr>
      <vt:lpstr>Reference frame implementation</vt:lpstr>
      <vt:lpstr>Rules for stabilization of time series</vt:lpstr>
      <vt:lpstr>Frame realization sites for PBO</vt:lpstr>
      <vt:lpstr>Issues with estimating scale</vt:lpstr>
      <vt:lpstr>PBO network scale estimates</vt:lpstr>
      <vt:lpstr>Velocities and time series</vt:lpstr>
      <vt:lpstr>a priori coordinate files</vt:lpstr>
      <vt:lpstr>Referencing to a horizontal block (“plate”)</vt:lpstr>
      <vt:lpstr>Velocities of Anatolia and the Aegean in a Eurasia reference frame</vt:lpstr>
      <vt:lpstr>Velocities in an  Anatolian reference frame </vt:lpstr>
      <vt:lpstr>PowerPoint Presentation</vt:lpstr>
      <vt:lpstr>Stable reference frame</vt:lpstr>
      <vt:lpstr>Unstable case</vt:lpstr>
    </vt:vector>
  </TitlesOfParts>
  <Manager/>
  <Company>MIT</Company>
  <LinksUpToDate>false</LinksUpToDate>
  <SharedDoc>false</SharedDoc>
  <HyperlinkBase/>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Reference frames</dc:title>
  <dc:subject/>
  <dc:creator>M. Floyd</dc:creator>
  <cp:keywords/>
  <dc:description/>
  <cp:lastModifiedBy>Michael Floyd</cp:lastModifiedBy>
  <cp:revision>82</cp:revision>
  <cp:lastPrinted>2017-06-20T15:17:13Z</cp:lastPrinted>
  <dcterms:created xsi:type="dcterms:W3CDTF">2014-11-13T20:18:27Z</dcterms:created>
  <dcterms:modified xsi:type="dcterms:W3CDTF">2017-07-18T08:13:10Z</dcterms:modified>
  <cp:category/>
</cp:coreProperties>
</file>