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1" r:id="rId3"/>
    <p:sldId id="264" r:id="rId4"/>
    <p:sldId id="258" r:id="rId5"/>
    <p:sldId id="259" r:id="rId6"/>
    <p:sldId id="260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14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D58D-FC07-9B4D-A46B-65ADA275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29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01F4-9E81-3E47-8CC2-6452189A0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4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C2178-53EC-C646-8E95-1F9B14165AC7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Utility </a:t>
            </a:r>
            <a:r>
              <a:rPr lang="en-US" dirty="0" smtClean="0"/>
              <a:t>programs </a:t>
            </a:r>
            <a:r>
              <a:rPr lang="en-US" dirty="0"/>
              <a:t>and </a:t>
            </a:r>
            <a:r>
              <a:rPr lang="en-US" dirty="0" smtClean="0"/>
              <a:t>scripts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6" name="Picture 5" descr="MIT-logo-with-spelling-web-red-gray-design1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0" y="224179"/>
            <a:ext cx="1599993" cy="36242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886199"/>
            <a:ext cx="6400800" cy="2409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M. A. </a:t>
            </a:r>
            <a:r>
              <a:rPr lang="en-US" sz="2600" dirty="0" smtClean="0"/>
              <a:t>Floyd          T</a:t>
            </a:r>
            <a:r>
              <a:rPr lang="en-US" sz="2600" dirty="0"/>
              <a:t>. A. </a:t>
            </a:r>
            <a:r>
              <a:rPr lang="en-US" sz="2600" dirty="0" smtClean="0"/>
              <a:t>Herring</a:t>
            </a:r>
            <a:endParaRPr lang="en-US" sz="2600" dirty="0"/>
          </a:p>
          <a:p>
            <a:r>
              <a:rPr lang="en-US" sz="1700" i="1" dirty="0" smtClean="0"/>
              <a:t>Massachusetts Institute of Technology</a:t>
            </a:r>
          </a:p>
          <a:p>
            <a:endParaRPr lang="en-US" sz="1400" dirty="0" smtClean="0"/>
          </a:p>
          <a:p>
            <a:r>
              <a:rPr lang="en-US" sz="2100" dirty="0"/>
              <a:t>GAMIT/GLOBK/TRACK </a:t>
            </a:r>
            <a:r>
              <a:rPr lang="en-US" sz="2100" dirty="0" smtClean="0"/>
              <a:t>Short Course </a:t>
            </a:r>
            <a:r>
              <a:rPr lang="en-US" sz="2100" dirty="0"/>
              <a:t>for GPS </a:t>
            </a:r>
            <a:r>
              <a:rPr lang="en-US" sz="2100" dirty="0" smtClean="0"/>
              <a:t>Data Analysis</a:t>
            </a:r>
            <a:endParaRPr lang="en-US" sz="2100" dirty="0"/>
          </a:p>
          <a:p>
            <a:r>
              <a:rPr lang="en-US" sz="2100" dirty="0" smtClean="0"/>
              <a:t>Korea Institute of Geoscience and Mineral Resources (KIGAM)</a:t>
            </a:r>
            <a:br>
              <a:rPr lang="en-US" sz="2100" dirty="0" smtClean="0"/>
            </a:br>
            <a:r>
              <a:rPr lang="en-US" sz="2100" dirty="0" err="1" smtClean="0"/>
              <a:t>Daejeon</a:t>
            </a:r>
            <a:r>
              <a:rPr lang="en-US" sz="2100" dirty="0" smtClean="0"/>
              <a:t>, Republic of Korea</a:t>
            </a:r>
            <a:endParaRPr lang="en-US" sz="2100" dirty="0"/>
          </a:p>
          <a:p>
            <a:r>
              <a:rPr lang="en-US" sz="2100" dirty="0" smtClean="0"/>
              <a:t>23–27 May 2016</a:t>
            </a:r>
          </a:p>
          <a:p>
            <a:endParaRPr lang="en-US" sz="1800" dirty="0" smtClean="0"/>
          </a:p>
          <a:p>
            <a:r>
              <a:rPr lang="en-US" sz="1400" dirty="0"/>
              <a:t>Material from T. A. Herring, R. W. King, M. A. Floyd (MIT) and S. C. </a:t>
            </a:r>
            <a:r>
              <a:rPr lang="en-US" sz="1400" dirty="0" err="1"/>
              <a:t>McClusky</a:t>
            </a:r>
            <a:r>
              <a:rPr lang="en-US" sz="1400" dirty="0"/>
              <a:t> (now ANU)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1308"/>
            <a:ext cx="3365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Organizing/pre-processing</a:t>
            </a:r>
          </a:p>
          <a:p>
            <a:r>
              <a:rPr lang="en-US" dirty="0"/>
              <a:t>Part of </a:t>
            </a:r>
            <a:r>
              <a:rPr lang="en-US" dirty="0" err="1"/>
              <a:t>sh_gamit</a:t>
            </a:r>
            <a:endParaRPr lang="en-US" dirty="0"/>
          </a:p>
          <a:p>
            <a:r>
              <a:rPr lang="en-US" dirty="0"/>
              <a:t>Evaluating results</a:t>
            </a:r>
          </a:p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There are many scripts in the ~/gg/com directory and you should with time look at all these scripts because they often contain useful guides as to how to do certain tasks. </a:t>
            </a:r>
          </a:p>
          <a:p>
            <a:pPr lvl="1"/>
            <a:r>
              <a:rPr lang="en-US" smtClean="0"/>
              <a:t>Look at the programs used in the scripts because these show you the sequences and inputs needed for different tasks</a:t>
            </a:r>
          </a:p>
          <a:p>
            <a:pPr lvl="1"/>
            <a:r>
              <a:rPr lang="en-US" smtClean="0"/>
              <a:t>Scripting methods are useful when you want to automate tasks or allow easy re-generation of results.</a:t>
            </a:r>
          </a:p>
          <a:p>
            <a:pPr lvl="1"/>
            <a:r>
              <a:rPr lang="en-US" smtClean="0"/>
              <a:t>Look for templates that show how different tasks can be accomplished.</a:t>
            </a:r>
          </a:p>
          <a:p>
            <a:r>
              <a:rPr lang="en-US" smtClean="0"/>
              <a:t>~/gg/kf/utils and ~/gg/gamit/utils contain programs invoked by the scripts in /com or run directly from a command-line.  </a:t>
            </a:r>
          </a:p>
          <a:p>
            <a:r>
              <a:rPr lang="en-US" smtClean="0"/>
              <a:t>Both the shell-scripts and the utility programs are self-documenting, invoked by typing the name without any arguments.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GAMIT/GLOBK utilities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648700" cy="55753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u="sng" dirty="0" err="1" smtClean="0">
                <a:solidFill>
                  <a:srgbClr val="632523"/>
                </a:solidFill>
                <a:latin typeface="Calibri"/>
                <a:cs typeface="Calibri"/>
              </a:rPr>
              <a:t>Organizating</a:t>
            </a:r>
            <a:r>
              <a:rPr lang="en-US" sz="1800" u="sng" dirty="0" smtClean="0">
                <a:solidFill>
                  <a:srgbClr val="632523"/>
                </a:solidFill>
                <a:latin typeface="Calibri"/>
                <a:cs typeface="Calibri"/>
              </a:rPr>
              <a:t>/Pre-processing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sh_get_times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List start/stop times for all RINEX files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sh_upd_stnfo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Add entries to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station.info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from RINEX headers</a:t>
            </a: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doy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Convert to/from DOY, YYMMDD, JD, MJD, GPSW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convertc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Transform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coodinates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cartesian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/geodetic/spherical)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glist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List sites for h-files in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gdl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;  check coordinates, models 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ortran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convertc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Translate coordinate types and file formats 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corcom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Rotate an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apr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file to a different plate frame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unify_apr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Set equal velocities/coordinates for </a:t>
            </a:r>
            <a:r>
              <a:rPr lang="en-US" sz="1800" i="1" dirty="0" err="1" smtClean="0">
                <a:solidFill>
                  <a:schemeClr val="tx1"/>
                </a:solidFill>
                <a:latin typeface="Calibri"/>
                <a:cs typeface="Calibri"/>
              </a:rPr>
              <a:t>glorg</a:t>
            </a:r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equates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glist2cmd: Create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use_site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list from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glist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file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vel2stab:  Create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stab_site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list from a velocity org file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sh_dos2unix:  Remove the extra CR from each line of a file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marL="457200" indent="-457200" eaLnBrk="1" hangingPunct="1"/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3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cs typeface="Calibri"/>
              </a:rPr>
              <a:t>GAMIT/GLOBK Utilities (</a:t>
            </a:r>
            <a:r>
              <a:rPr lang="en-US" sz="2000" dirty="0" err="1" smtClean="0">
                <a:latin typeface="Calibri"/>
                <a:cs typeface="Calibri"/>
              </a:rPr>
              <a:t>cont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924800" cy="4953000"/>
          </a:xfrm>
        </p:spPr>
        <p:txBody>
          <a:bodyPr>
            <a:normAutofit fontScale="92500" lnSpcReduction="10000"/>
          </a:bodyPr>
          <a:lstStyle/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900" u="sng" dirty="0" smtClean="0">
                <a:solidFill>
                  <a:srgbClr val="632523"/>
                </a:solidFill>
                <a:latin typeface="Calibri"/>
                <a:cs typeface="Calibri"/>
              </a:rPr>
              <a:t>Scripts used by </a:t>
            </a:r>
            <a:r>
              <a:rPr lang="en-US" sz="1900" u="sng" dirty="0" err="1" smtClean="0">
                <a:solidFill>
                  <a:srgbClr val="632523"/>
                </a:solidFill>
                <a:latin typeface="Calibri"/>
                <a:cs typeface="Calibri"/>
              </a:rPr>
              <a:t>sh_gamit</a:t>
            </a:r>
            <a:r>
              <a:rPr lang="en-US" sz="1900" u="sng" dirty="0" smtClean="0">
                <a:solidFill>
                  <a:srgbClr val="632523"/>
                </a:solidFill>
                <a:latin typeface="Calibri"/>
                <a:cs typeface="Calibri"/>
              </a:rPr>
              <a:t> but useful stand-alone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sh_get_rinex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o file from remote archives (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ftp_info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sh_crx2rnx:  convert to/from RINEX/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Hatanaka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sh_get_nav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n file from remote archives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sh_get_met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m file from remote archives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sh_get_hfiles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h-files from MIT/SOPAC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sh_update_eop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an EOP file from IERS, create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pmu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, ut1.,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wob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sh_get_orbits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g-file or sp3 file from remote archives, call --&gt;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sh_sp3fit:  create a g- or t-file from an sp3 file (1-3 days)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endParaRPr lang="en-US" sz="19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endParaRPr lang="en-US" sz="19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457200" indent="-457200" eaLnBrk="1" hangingPunct="1"/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sz="2000">
                <a:latin typeface="Helvetica" charset="0"/>
              </a:rPr>
              <a:t>GAMIT/GLOBK Utilities (cont)</a:t>
            </a:r>
            <a:endParaRPr lang="en-US" sz="2400">
              <a:latin typeface="Helvetic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762000"/>
            <a:ext cx="7696200" cy="5715000"/>
          </a:xfrm>
        </p:spPr>
        <p:txBody>
          <a:bodyPr>
            <a:normAutofit fontScale="92500" lnSpcReduction="20000"/>
          </a:bodyPr>
          <a:lstStyle/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900" u="sng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Evaluating </a:t>
            </a:r>
            <a:r>
              <a:rPr lang="en-US" sz="1900" u="sng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results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sh_oneway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Plot phase residuals (sky map;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elevation) 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sh_plotelmean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Elevation angles average residuals plots [GMT]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cview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Display and manipulate phase residuals [X-windows]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sh_plot_pos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Plot coordinate times series  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sh_tshist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Plot histogram of time-series statistics 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tsview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Display and manipulate coordinate time series [MATLAB]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sh_plotvel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Plot velocity maps [GMT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sh_map_elements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sh_map_calif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sh_map_balkans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etc.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velview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Display and manipulate velocity maps [MATLAB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sh_velhist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Plot histogram of velocity statistics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sh_org2vel:  Extract plate-referenced velocities from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glorg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print file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velrot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Combine velocity fields from different analyses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  <a:buFontTx/>
              <a:buAutoNum type="arabicPeriod"/>
            </a:pPr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h_plot_track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Reads track “NEU”, “DHU” </a:t>
            </a:r>
            <a:r>
              <a:rPr lang="en-US" dirty="0"/>
              <a:t>or </a:t>
            </a:r>
            <a:r>
              <a:rPr lang="en-US" dirty="0" smtClean="0"/>
              <a:t>“XYZ” output file</a:t>
            </a:r>
          </a:p>
          <a:p>
            <a:r>
              <a:rPr lang="en-US" dirty="0" smtClean="0"/>
              <a:t>May add subplot to view evolution of </a:t>
            </a:r>
            <a:r>
              <a:rPr lang="en-US" dirty="0"/>
              <a:t>atmospheric delay</a:t>
            </a:r>
          </a:p>
        </p:txBody>
      </p:sp>
      <p:pic>
        <p:nvPicPr>
          <p:cNvPr id="5" name="Content Placeholder 4" descr="04lf.DHU.04lf.L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106"/>
          <a:stretch>
            <a:fillRect/>
          </a:stretch>
        </p:blipFill>
        <p:spPr/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h_kml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Script for converting several formats of result into KML format for viewing in Google Earth</a:t>
            </a:r>
          </a:p>
          <a:p>
            <a:pPr lvl="1"/>
            <a:r>
              <a:rPr lang="en-US" dirty="0" err="1" smtClean="0"/>
              <a:t>glist</a:t>
            </a:r>
            <a:r>
              <a:rPr lang="en-US" dirty="0" smtClean="0"/>
              <a:t> (may also be used with time slider)</a:t>
            </a:r>
          </a:p>
          <a:p>
            <a:pPr lvl="1"/>
            <a:r>
              <a:rPr lang="en-US" dirty="0" smtClean="0"/>
              <a:t>“.org”-file / “.</a:t>
            </a:r>
            <a:r>
              <a:rPr lang="en-US" dirty="0" err="1" smtClean="0"/>
              <a:t>vel</a:t>
            </a:r>
            <a:r>
              <a:rPr lang="en-US" dirty="0" smtClean="0"/>
              <a:t>”-file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 “GEOD”-format output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380" b="-30380"/>
          <a:stretch>
            <a:fillRect/>
          </a:stretch>
        </p:blipFill>
        <p:spPr/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2016/05/26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732</Words>
  <Application>Microsoft Macintosh PowerPoint</Application>
  <PresentationFormat>On-screen Show (4:3)</PresentationFormat>
  <Paragraphs>95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Utility programs and scripts </vt:lpstr>
      <vt:lpstr>Outline</vt:lpstr>
      <vt:lpstr>Guide to scripts</vt:lpstr>
      <vt:lpstr>GAMIT/GLOBK utilities</vt:lpstr>
      <vt:lpstr>GAMIT/GLOBK Utilities (cont)</vt:lpstr>
      <vt:lpstr>GAMIT/GLOBK Utilities (cont)</vt:lpstr>
      <vt:lpstr>sh_plot_track</vt:lpstr>
      <vt:lpstr>sh_kml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 Tutorial 2</dc:title>
  <dc:creator>Thomas Herring</dc:creator>
  <cp:lastModifiedBy>M. Floyd</cp:lastModifiedBy>
  <cp:revision>41</cp:revision>
  <dcterms:created xsi:type="dcterms:W3CDTF">2011-08-03T18:08:11Z</dcterms:created>
  <dcterms:modified xsi:type="dcterms:W3CDTF">2016-05-16T20:44:04Z</dcterms:modified>
</cp:coreProperties>
</file>