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6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Time series using glred and sh_glred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2016/05/25</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Time series using glred and sh_glred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2</a:t>
            </a:fld>
            <a:endParaRPr lang="en-US"/>
          </a:p>
        </p:txBody>
      </p:sp>
      <p:sp>
        <p:nvSpPr>
          <p:cNvPr id="5" name="Date Placeholder 4"/>
          <p:cNvSpPr>
            <a:spLocks noGrp="1"/>
          </p:cNvSpPr>
          <p:nvPr>
            <p:ph type="dt" idx="11"/>
          </p:nvPr>
        </p:nvSpPr>
        <p:spPr/>
        <p:txBody>
          <a:bodyPr/>
          <a:lstStyle/>
          <a:p>
            <a:r>
              <a:rPr lang="x-none" smtClean="0"/>
              <a:t>2016/05/25</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x-none" smtClean="0"/>
              <a:t>2016/05/25</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13</a:t>
            </a:fld>
            <a:endParaRPr lang="en-US"/>
          </a:p>
        </p:txBody>
      </p:sp>
      <p:sp>
        <p:nvSpPr>
          <p:cNvPr id="5" name="Date Placeholder 4"/>
          <p:cNvSpPr>
            <a:spLocks noGrp="1"/>
          </p:cNvSpPr>
          <p:nvPr>
            <p:ph type="dt" idx="11"/>
          </p:nvPr>
        </p:nvSpPr>
        <p:spPr/>
        <p:txBody>
          <a:bodyPr/>
          <a:lstStyle/>
          <a:p>
            <a:r>
              <a:rPr lang="x-none" smtClean="0"/>
              <a:t>2016/05/25</a:t>
            </a:r>
            <a:endParaRPr lang="en-US"/>
          </a:p>
        </p:txBody>
      </p:sp>
      <p:sp>
        <p:nvSpPr>
          <p:cNvPr id="6" name="Footer Placeholder 5"/>
          <p:cNvSpPr>
            <a:spLocks noGrp="1"/>
          </p:cNvSpPr>
          <p:nvPr>
            <p:ph type="ftr" sz="quarter" idx="12"/>
          </p:nvPr>
        </p:nvSpPr>
        <p:spPr/>
        <p:txBody>
          <a:bodyPr/>
          <a:lstStyle/>
          <a:p>
            <a:r>
              <a:rPr lang="en-US" smtClean="0"/>
              <a:t>Time series using glred and sh_glred </a:t>
            </a:r>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x-none" smtClean="0"/>
              <a:t>2016/05/25</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x-none" smtClean="0"/>
              <a:t>2016/05/25</a:t>
            </a:r>
            <a:endParaRPr lang="en-US"/>
          </a:p>
        </p:txBody>
      </p:sp>
      <p:sp>
        <p:nvSpPr>
          <p:cNvPr id="8" name="Footer Placeholder 7"/>
          <p:cNvSpPr>
            <a:spLocks noGrp="1"/>
          </p:cNvSpPr>
          <p:nvPr>
            <p:ph type="ftr" sz="quarter" idx="11"/>
          </p:nvPr>
        </p:nvSpPr>
        <p:spPr/>
        <p:txBody>
          <a:bodyPr/>
          <a:lstStyle/>
          <a:p>
            <a:r>
              <a:rPr lang="en-US" smtClean="0"/>
              <a:t>Time series using glred and sh_glred </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x-none" smtClean="0"/>
              <a:t>2016/05/25</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2016/05/25</a:t>
            </a:r>
            <a:endParaRPr lang="en-US"/>
          </a:p>
        </p:txBody>
      </p:sp>
      <p:sp>
        <p:nvSpPr>
          <p:cNvPr id="3" name="Footer Placeholder 2"/>
          <p:cNvSpPr>
            <a:spLocks noGrp="1"/>
          </p:cNvSpPr>
          <p:nvPr>
            <p:ph type="ftr" sz="quarter" idx="11"/>
          </p:nvPr>
        </p:nvSpPr>
        <p:spPr/>
        <p:txBody>
          <a:bodyPr/>
          <a:lstStyle/>
          <a:p>
            <a:r>
              <a:rPr lang="en-US" smtClean="0"/>
              <a:t>Time series using glred and sh_glred </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2016/05/25</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2016/05/25</a:t>
            </a:r>
            <a:endParaRPr lang="en-US"/>
          </a:p>
        </p:txBody>
      </p:sp>
      <p:sp>
        <p:nvSpPr>
          <p:cNvPr id="6" name="Footer Placeholder 5"/>
          <p:cNvSpPr>
            <a:spLocks noGrp="1"/>
          </p:cNvSpPr>
          <p:nvPr>
            <p:ph type="ftr" sz="quarter" idx="11"/>
          </p:nvPr>
        </p:nvSpPr>
        <p:spPr/>
        <p:txBody>
          <a:bodyPr/>
          <a:lstStyle/>
          <a:p>
            <a:r>
              <a:rPr lang="en-US" smtClean="0"/>
              <a:t>Time series using glred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2016/05/25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Time series using glred and sh_glred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a:t>
            </a:r>
            <a:r>
              <a:rPr lang="en-US" dirty="0" smtClean="0"/>
              <a:t>series</a:t>
            </a:r>
            <a:br>
              <a:rPr lang="en-US" dirty="0" smtClean="0"/>
            </a:br>
            <a:r>
              <a:rPr lang="en-US" dirty="0" smtClean="0"/>
              <a:t>with </a:t>
            </a:r>
            <a:r>
              <a:rPr lang="en-US" sz="4200" dirty="0" err="1" smtClean="0">
                <a:latin typeface="Courier"/>
                <a:cs typeface="Courier"/>
              </a:rPr>
              <a:t>glred</a:t>
            </a:r>
            <a:endParaRPr lang="en-US" sz="4200" dirty="0">
              <a:latin typeface="Courier"/>
              <a:cs typeface="Courier"/>
            </a:endParaRPr>
          </a:p>
        </p:txBody>
      </p:sp>
      <p:pic>
        <p:nvPicPr>
          <p:cNvPr id="7" name="Picture 6"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8"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M. A. </a:t>
            </a:r>
            <a:r>
              <a:rPr lang="en-US" sz="2600" dirty="0" smtClean="0"/>
              <a:t>Floyd          T</a:t>
            </a:r>
            <a:r>
              <a:rPr lang="en-US" sz="2600" dirty="0"/>
              <a:t>. A. </a:t>
            </a:r>
            <a:r>
              <a:rPr lang="en-US" sz="2600" dirty="0" smtClean="0"/>
              <a:t>Herring</a:t>
            </a:r>
            <a:endParaRPr lang="en-US" sz="2600" dirty="0"/>
          </a:p>
          <a:p>
            <a:r>
              <a:rPr lang="en-US" sz="1700" i="1" dirty="0" smtClean="0"/>
              <a:t>Massachusetts Institute of Technology</a:t>
            </a:r>
          </a:p>
          <a:p>
            <a:endParaRPr lang="en-US" sz="1400" dirty="0" smtClean="0"/>
          </a:p>
          <a:p>
            <a:r>
              <a:rPr lang="en-US" sz="2100" dirty="0"/>
              <a:t>GAMIT/GLOBK/TRACK </a:t>
            </a:r>
            <a:r>
              <a:rPr lang="en-US" sz="2100" dirty="0" smtClean="0"/>
              <a:t>Short Course </a:t>
            </a:r>
            <a:r>
              <a:rPr lang="en-US" sz="2100" dirty="0"/>
              <a:t>for GPS </a:t>
            </a:r>
            <a:r>
              <a:rPr lang="en-US" sz="2100" dirty="0" smtClean="0"/>
              <a:t>Data Analysis</a:t>
            </a:r>
            <a:endParaRPr lang="en-US" sz="2100" dirty="0"/>
          </a:p>
          <a:p>
            <a:r>
              <a:rPr lang="en-US" sz="2100" dirty="0" smtClean="0"/>
              <a:t>Korea Institute of Geoscience and Mineral Resources (KIGAM)</a:t>
            </a:r>
            <a:br>
              <a:rPr lang="en-US" sz="2100" dirty="0" smtClean="0"/>
            </a:br>
            <a:r>
              <a:rPr lang="en-US" sz="2100" dirty="0" err="1" smtClean="0"/>
              <a:t>Daejeon</a:t>
            </a:r>
            <a:r>
              <a:rPr lang="en-US" sz="2100" dirty="0" smtClean="0"/>
              <a:t>, Republic of Korea</a:t>
            </a:r>
            <a:endParaRPr lang="en-US" sz="2100" dirty="0"/>
          </a:p>
          <a:p>
            <a:r>
              <a:rPr lang="en-US" sz="2100" dirty="0" smtClean="0"/>
              <a:t>23–27 May 2016</a:t>
            </a:r>
          </a:p>
          <a:p>
            <a:endParaRPr lang="en-US" sz="1800" dirty="0" smtClean="0"/>
          </a:p>
          <a:p>
            <a:r>
              <a:rPr lang="en-US" sz="1400" dirty="0"/>
              <a:t>Material from T. A. Herring, R. W. King, M. A. Floyd (MIT) and S. C. </a:t>
            </a:r>
            <a:r>
              <a:rPr lang="en-US" sz="1400" dirty="0" err="1"/>
              <a:t>McClusky</a:t>
            </a:r>
            <a:r>
              <a:rPr lang="en-US" sz="1400" dirty="0"/>
              <a:t> (now ANU)</a:t>
            </a:r>
          </a:p>
        </p:txBody>
      </p:sp>
      <p:pic>
        <p:nvPicPr>
          <p:cNvPr id="9" name="Picture 8"/>
          <p:cNvPicPr>
            <a:picLocks noChangeAspect="1"/>
          </p:cNvPicPr>
          <p:nvPr/>
        </p:nvPicPr>
        <p:blipFill>
          <a:blip r:embed="rId3"/>
          <a:stretch>
            <a:fillRect/>
          </a:stretch>
        </p:blipFill>
        <p:spPr>
          <a:xfrm>
            <a:off x="5715000" y="91308"/>
            <a:ext cx="3365500" cy="4953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os</a:t>
            </a:r>
            <a:r>
              <a:rPr lang="en-US" dirty="0" smtClean="0"/>
              <a:t>-files</a:t>
            </a:r>
            <a:endParaRPr lang="en-US" dirty="0"/>
          </a:p>
        </p:txBody>
      </p:sp>
      <p:sp>
        <p:nvSpPr>
          <p:cNvPr id="3" name="Content Placeholder 2"/>
          <p:cNvSpPr>
            <a:spLocks noGrp="1"/>
          </p:cNvSpPr>
          <p:nvPr>
            <p:ph idx="1"/>
          </p:nvPr>
        </p:nvSpPr>
        <p:spPr/>
        <p:txBody>
          <a:bodyPr>
            <a:normAutofit lnSpcReduction="10000"/>
          </a:bodyPr>
          <a:lstStyle/>
          <a:p>
            <a:r>
              <a:rPr lang="en-US" dirty="0" smtClean="0"/>
              <a:t>These contain your </a:t>
            </a:r>
            <a:r>
              <a:rPr lang="en-US" i="1" dirty="0" smtClean="0"/>
              <a:t>time series solution</a:t>
            </a:r>
            <a:endParaRPr lang="en-US" dirty="0" smtClean="0"/>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smtClean="0"/>
              <a:t>Can be input to </a:t>
            </a:r>
            <a:r>
              <a:rPr lang="en-US" dirty="0" err="1" smtClean="0">
                <a:latin typeface="Courier"/>
                <a:cs typeface="Courier"/>
              </a:rPr>
              <a:t>tsfit</a:t>
            </a:r>
            <a:r>
              <a:rPr lang="en-US" dirty="0" smtClean="0"/>
              <a:t> (interactive version of </a:t>
            </a:r>
            <a:r>
              <a:rPr lang="en-US" dirty="0" err="1" smtClean="0"/>
              <a:t>GGMatlab</a:t>
            </a:r>
            <a:r>
              <a:rPr lang="en-US" dirty="0" smtClean="0"/>
              <a:t> tool “</a:t>
            </a:r>
            <a:r>
              <a:rPr lang="en-US" dirty="0" err="1" smtClean="0"/>
              <a:t>tsview</a:t>
            </a:r>
            <a:r>
              <a:rPr lang="en-US" dirty="0" smtClean="0"/>
              <a:t>”)</a:t>
            </a:r>
          </a:p>
          <a:p>
            <a:r>
              <a:rPr lang="en-US" dirty="0" smtClean="0"/>
              <a:t>Both “.</a:t>
            </a:r>
            <a:r>
              <a:rPr lang="en-US" dirty="0" err="1" smtClean="0"/>
              <a:t>pos</a:t>
            </a:r>
            <a:r>
              <a:rPr lang="en-US" dirty="0" smtClean="0"/>
              <a:t>”-files and “.res”-files can be plotted with </a:t>
            </a:r>
            <a:r>
              <a:rPr lang="en-US" dirty="0" err="1" smtClean="0">
                <a:latin typeface="Courier"/>
                <a:cs typeface="Courier"/>
              </a:rPr>
              <a:t>sh_plot_pos</a:t>
            </a:r>
            <a:endParaRPr lang="en-US" dirty="0" smtClean="0">
              <a:latin typeface="Courier"/>
              <a:cs typeface="Courier"/>
            </a:endParaRP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4168568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a:cs typeface="Courier"/>
              </a:rPr>
              <a:t>s</a:t>
            </a:r>
            <a:r>
              <a:rPr lang="en-US" dirty="0" err="1" smtClean="0">
                <a:latin typeface="Courier"/>
                <a:cs typeface="Courier"/>
              </a:rPr>
              <a:t>h_plot_pos</a:t>
            </a:r>
            <a:endParaRPr lang="en-US" dirty="0">
              <a:latin typeface="Courier"/>
              <a:cs typeface="Courier"/>
            </a:endParaRPr>
          </a:p>
        </p:txBody>
      </p:sp>
      <p:sp>
        <p:nvSpPr>
          <p:cNvPr id="3" name="Content Placeholder 2"/>
          <p:cNvSpPr>
            <a:spLocks noGrp="1"/>
          </p:cNvSpPr>
          <p:nvPr>
            <p:ph idx="1"/>
          </p:nvPr>
        </p:nvSpPr>
        <p:spPr/>
        <p:txBody>
          <a:bodyPr>
            <a:normAutofit fontScale="85000" lnSpcReduction="10000"/>
          </a:bodyPr>
          <a:lstStyle/>
          <a:p>
            <a:r>
              <a:rPr lang="en-US" dirty="0" smtClean="0"/>
              <a:t>Uses GMT and has many features including options to:</a:t>
            </a:r>
          </a:p>
          <a:p>
            <a:pPr lvl="1"/>
            <a:r>
              <a:rPr lang="en-US" dirty="0" smtClean="0"/>
              <a:t>Read in “.org”-files, “.</a:t>
            </a:r>
            <a:r>
              <a:rPr lang="en-US" dirty="0" err="1" smtClean="0"/>
              <a:t>pos</a:t>
            </a:r>
            <a:r>
              <a:rPr lang="en-US" dirty="0" smtClean="0"/>
              <a:t>”-files (output of </a:t>
            </a:r>
            <a:r>
              <a:rPr lang="en-US" dirty="0" err="1" smtClean="0">
                <a:latin typeface="Courier"/>
                <a:cs typeface="Courier"/>
              </a:rPr>
              <a:t>tssum</a:t>
            </a:r>
            <a:r>
              <a:rPr lang="en-US" dirty="0" smtClean="0"/>
              <a:t>) and “.res”-files (output of </a:t>
            </a:r>
            <a:r>
              <a:rPr lang="en-US" dirty="0" err="1" smtClean="0">
                <a:latin typeface="Courier"/>
                <a:cs typeface="Courier"/>
              </a:rPr>
              <a:t>tsfit</a:t>
            </a:r>
            <a:r>
              <a:rPr lang="en-US" dirty="0" smtClean="0"/>
              <a:t>) [</a:t>
            </a:r>
            <a:r>
              <a:rPr lang="en-US" dirty="0" smtClean="0">
                <a:latin typeface="Courier"/>
                <a:cs typeface="Courier"/>
              </a:rPr>
              <a:t>-f</a:t>
            </a:r>
            <a:r>
              <a:rPr lang="en-US" dirty="0" smtClean="0"/>
              <a:t> option]</a:t>
            </a:r>
          </a:p>
          <a:p>
            <a:pPr lvl="1"/>
            <a:r>
              <a:rPr lang="en-US" dirty="0" smtClean="0"/>
              <a:t>Run </a:t>
            </a:r>
            <a:r>
              <a:rPr lang="en-US" dirty="0" err="1" smtClean="0">
                <a:latin typeface="Courier"/>
                <a:cs typeface="Courier"/>
              </a:rPr>
              <a:t>tsfit</a:t>
            </a:r>
            <a:r>
              <a:rPr lang="en-US" dirty="0" smtClean="0"/>
              <a:t> (GLOBK’s curve-fitting module) on input “.</a:t>
            </a:r>
            <a:r>
              <a:rPr lang="en-US" dirty="0" err="1" smtClean="0"/>
              <a:t>pos</a:t>
            </a:r>
            <a:r>
              <a:rPr lang="en-US" dirty="0" smtClean="0"/>
              <a:t>”-files [</a:t>
            </a:r>
            <a:r>
              <a:rPr lang="en-US" dirty="0" smtClean="0">
                <a:latin typeface="Courier"/>
                <a:cs typeface="Courier"/>
              </a:rPr>
              <a:t>-t</a:t>
            </a:r>
            <a:r>
              <a:rPr lang="en-US" dirty="0" smtClean="0"/>
              <a:t> option]</a:t>
            </a:r>
          </a:p>
          <a:p>
            <a:pPr lvl="1"/>
            <a:r>
              <a:rPr lang="en-US" dirty="0" smtClean="0"/>
              <a:t>Calculate basic statistics (e.g. WRMS, NRMS)</a:t>
            </a:r>
          </a:p>
          <a:p>
            <a:pPr lvl="1"/>
            <a:r>
              <a:rPr lang="en-US" dirty="0" smtClean="0"/>
              <a:t>Add vertical lines at epochs specified by renames, earthquakes or user [</a:t>
            </a:r>
            <a:r>
              <a:rPr lang="en-US" dirty="0" smtClean="0">
                <a:latin typeface="Courier"/>
                <a:cs typeface="Courier"/>
              </a:rPr>
              <a:t>-b</a:t>
            </a:r>
            <a:r>
              <a:rPr lang="en-US" dirty="0" smtClean="0"/>
              <a:t>, </a:t>
            </a:r>
            <a:r>
              <a:rPr lang="en-US" dirty="0" smtClean="0">
                <a:latin typeface="Courier"/>
                <a:cs typeface="Courier"/>
              </a:rPr>
              <a:t>-e</a:t>
            </a:r>
            <a:r>
              <a:rPr lang="en-US" dirty="0" smtClean="0"/>
              <a:t> and </a:t>
            </a:r>
            <a:r>
              <a:rPr lang="en-US" dirty="0" smtClean="0">
                <a:latin typeface="Courier"/>
                <a:cs typeface="Courier"/>
              </a:rPr>
              <a:t>-l</a:t>
            </a:r>
            <a:r>
              <a:rPr lang="en-US" dirty="0" smtClean="0"/>
              <a:t> options, respectively]</a:t>
            </a:r>
          </a:p>
          <a:p>
            <a:pPr lvl="1"/>
            <a:r>
              <a:rPr lang="en-US" dirty="0" smtClean="0"/>
              <a:t>Specify fixed start and end times of time series [</a:t>
            </a:r>
            <a:r>
              <a:rPr lang="en-US" dirty="0" smtClean="0">
                <a:latin typeface="Courier"/>
                <a:cs typeface="Courier"/>
              </a:rPr>
              <a:t>-t1</a:t>
            </a:r>
            <a:r>
              <a:rPr lang="en-US" dirty="0" smtClean="0"/>
              <a:t>, </a:t>
            </a:r>
            <a:r>
              <a:rPr lang="en-US" dirty="0" smtClean="0">
                <a:latin typeface="Courier"/>
                <a:cs typeface="Courier"/>
              </a:rPr>
              <a:t>-t2</a:t>
            </a:r>
            <a:r>
              <a:rPr lang="en-US" dirty="0" smtClean="0"/>
              <a:t> options]</a:t>
            </a:r>
          </a:p>
          <a:p>
            <a:pPr lvl="1"/>
            <a:r>
              <a:rPr lang="en-US" dirty="0" smtClean="0"/>
              <a:t>etc.</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779060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 consistency of time series</a:t>
            </a:r>
            <a:endParaRPr lang="en-US" dirty="0"/>
          </a:p>
        </p:txBody>
      </p:sp>
      <p:sp>
        <p:nvSpPr>
          <p:cNvPr id="6" name="Text Placeholder 5"/>
          <p:cNvSpPr>
            <a:spLocks noGrp="1"/>
          </p:cNvSpPr>
          <p:nvPr>
            <p:ph type="body" idx="1"/>
          </p:nvPr>
        </p:nvSpPr>
        <p:spPr/>
        <p:txBody>
          <a:bodyPr/>
          <a:lstStyle/>
          <a:p>
            <a:r>
              <a:rPr lang="en-US" dirty="0"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rcRect l="-18037" r="-18037"/>
          <a:stretch>
            <a:fillRect/>
          </a:stretch>
        </p:blipFill>
        <p:spPr/>
      </p:pic>
      <p:sp>
        <p:nvSpPr>
          <p:cNvPr id="8" name="Text Placeholder 7"/>
          <p:cNvSpPr>
            <a:spLocks noGrp="1"/>
          </p:cNvSpPr>
          <p:nvPr>
            <p:ph type="body" sz="quarter" idx="3"/>
          </p:nvPr>
        </p:nvSpPr>
        <p:spPr/>
        <p:txBody>
          <a:bodyPr/>
          <a:lstStyle/>
          <a:p>
            <a:r>
              <a:rPr lang="en-US" dirty="0"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rcRect l="-19522" r="-19522"/>
          <a:stretch>
            <a:fillRect/>
          </a:stretch>
        </p:blipFill>
        <p:spPr/>
      </p:pic>
      <p:sp>
        <p:nvSpPr>
          <p:cNvPr id="3" name="Date Placeholder 2"/>
          <p:cNvSpPr>
            <a:spLocks noGrp="1"/>
          </p:cNvSpPr>
          <p:nvPr>
            <p:ph type="dt" sz="half" idx="10"/>
          </p:nvPr>
        </p:nvSpPr>
        <p:spPr/>
        <p:txBody>
          <a:bodyPr/>
          <a:lstStyle/>
          <a:p>
            <a:r>
              <a:rPr lang="x-none" smtClean="0"/>
              <a:t>2016/05/25</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4905451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“outliers” may be stability issues</a:t>
            </a:r>
            <a:endParaRPr lang="en-US" dirty="0"/>
          </a:p>
        </p:txBody>
      </p:sp>
      <p:sp>
        <p:nvSpPr>
          <p:cNvPr id="12" name="Oval 11"/>
          <p:cNvSpPr/>
          <p:nvPr/>
        </p:nvSpPr>
        <p:spPr>
          <a:xfrm>
            <a:off x="2681111" y="1693334"/>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841067" y="1684866"/>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rcRect l="-11584" r="-11584"/>
          <a:stretch>
            <a:fillRect/>
          </a:stretch>
        </p:blipFill>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rcRect l="-10303" r="-10303"/>
          <a:stretch>
            <a:fillRect/>
          </a:stretch>
        </p:blipFill>
        <p:spPr/>
      </p:pic>
      <p:sp>
        <p:nvSpPr>
          <p:cNvPr id="3" name="Date Placeholder 2"/>
          <p:cNvSpPr>
            <a:spLocks noGrp="1"/>
          </p:cNvSpPr>
          <p:nvPr>
            <p:ph type="dt" sz="half" idx="10"/>
          </p:nvPr>
        </p:nvSpPr>
        <p:spPr/>
        <p:txBody>
          <a:bodyPr/>
          <a:lstStyle/>
          <a:p>
            <a:r>
              <a:rPr lang="x-none" smtClean="0"/>
              <a:t>2016/05/25</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1564083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fontScale="925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a:t>
            </a:r>
            <a:r>
              <a:rPr lang="en-US" sz="1600" dirty="0">
                <a:latin typeface="Courier"/>
                <a:cs typeface="Courier"/>
              </a:rPr>
              <a:t>2013 07 08 00 00</a:t>
            </a:r>
            <a:endParaRPr lang="en-US" sz="1600" dirty="0" smtClean="0">
              <a:latin typeface="Courier"/>
              <a:cs typeface="Courier"/>
            </a:endParaRPr>
          </a:p>
          <a:p>
            <a:r>
              <a:rPr lang="en-US" dirty="0" smtClean="0"/>
              <a:t>“XPS” will not exclude data from </a:t>
            </a:r>
            <a:r>
              <a:rPr lang="en-US" dirty="0" err="1" smtClean="0">
                <a:latin typeface="Courier"/>
                <a:cs typeface="Courier"/>
              </a:rPr>
              <a:t>glred</a:t>
            </a:r>
            <a:r>
              <a:rPr lang="en-US" dirty="0" smtClean="0"/>
              <a:t> (so still visible in time series) but will exclude data from </a:t>
            </a:r>
            <a:r>
              <a:rPr lang="en-US" dirty="0" err="1" smtClean="0">
                <a:latin typeface="Courier"/>
                <a:cs typeface="Courier"/>
              </a:rPr>
              <a:t>globk</a:t>
            </a:r>
            <a:r>
              <a:rPr lang="en-US" dirty="0" smtClean="0"/>
              <a:t> (combination or velocity solution)</a:t>
            </a:r>
          </a:p>
          <a:p>
            <a:r>
              <a:rPr lang="en-US" dirty="0" smtClean="0"/>
              <a:t>“XCL” will exclude data from all </a:t>
            </a:r>
            <a:r>
              <a:rPr lang="en-US" dirty="0" err="1" smtClean="0">
                <a:latin typeface="Courier"/>
                <a:cs typeface="Courier"/>
              </a:rPr>
              <a:t>glred</a:t>
            </a:r>
            <a:r>
              <a:rPr lang="en-US" dirty="0"/>
              <a:t> </a:t>
            </a:r>
            <a:r>
              <a:rPr lang="en-US" dirty="0" smtClean="0"/>
              <a:t>or </a:t>
            </a:r>
            <a:r>
              <a:rPr lang="en-US" dirty="0" err="1" smtClean="0">
                <a:latin typeface="Courier"/>
                <a:cs typeface="Courier"/>
              </a:rPr>
              <a:t>globk</a:t>
            </a:r>
            <a:r>
              <a:rPr lang="en-US" dirty="0" smtClean="0"/>
              <a:t> runs</a:t>
            </a:r>
          </a:p>
        </p:txBody>
      </p:sp>
      <p:sp>
        <p:nvSpPr>
          <p:cNvPr id="3" name="Date Placeholder 2"/>
          <p:cNvSpPr>
            <a:spLocks noGrp="1"/>
          </p:cNvSpPr>
          <p:nvPr>
            <p:ph type="dt" sz="half" idx="10"/>
          </p:nvPr>
        </p:nvSpPr>
        <p:spPr/>
        <p:txBody>
          <a:bodyPr/>
          <a:lstStyle/>
          <a:p>
            <a:r>
              <a:rPr lang="x-none" smtClean="0"/>
              <a:t>2016/05/25</a:t>
            </a:r>
            <a:endParaRPr lang="en-US"/>
          </a:p>
        </p:txBody>
      </p:sp>
      <p:sp>
        <p:nvSpPr>
          <p:cNvPr id="4" name="Footer Placeholder 3"/>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702543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Iterating your solution</a:t>
            </a:r>
            <a:endParaRPr lang="en-US" dirty="0"/>
          </a:p>
        </p:txBody>
      </p:sp>
      <p:sp>
        <p:nvSpPr>
          <p:cNvPr id="3" name="Content Placeholder 2"/>
          <p:cNvSpPr>
            <a:spLocks noGrp="1"/>
          </p:cNvSpPr>
          <p:nvPr>
            <p:ph idx="1"/>
          </p:nvPr>
        </p:nvSpPr>
        <p:spPr/>
        <p:txBody>
          <a:bodyPr/>
          <a:lstStyle/>
          <a:p>
            <a:r>
              <a:rPr lang="en-US" dirty="0" smtClean="0"/>
              <a:t>First time series may only be stabilized by previously well-defined sites, e.g. IGS sites</a:t>
            </a:r>
          </a:p>
          <a:p>
            <a:r>
              <a:rPr lang="en-US" dirty="0" smtClean="0"/>
              <a:t>Once a high-quality position (and velocity) estimate for a previously unknown or new site is available, we can use all sites to stabilize</a:t>
            </a:r>
          </a:p>
          <a:p>
            <a:r>
              <a:rPr lang="en-US" dirty="0" smtClean="0"/>
              <a:t>This approach may be used with both time series (e.g. </a:t>
            </a:r>
            <a:r>
              <a:rPr lang="en-US" dirty="0" err="1" smtClean="0">
                <a:latin typeface="Courier"/>
                <a:cs typeface="Courier"/>
              </a:rPr>
              <a:t>glred</a:t>
            </a:r>
            <a:r>
              <a:rPr lang="en-US" dirty="0" smtClean="0"/>
              <a:t>) and velocity (e.g. </a:t>
            </a:r>
            <a:r>
              <a:rPr lang="en-US" dirty="0" err="1" smtClean="0">
                <a:latin typeface="Courier"/>
                <a:cs typeface="Courier"/>
              </a:rPr>
              <a:t>globk</a:t>
            </a:r>
            <a:r>
              <a:rPr lang="en-US" dirty="0" smtClean="0"/>
              <a:t>) solutions</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5455981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v long-term time series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Exactly the same procedure is used for short (e.g. survey) and long (e.g. years of continuous data) time series</a:t>
            </a:r>
          </a:p>
          <a:p>
            <a:r>
              <a:rPr lang="en-US" dirty="0" smtClean="0"/>
              <a:t>The only difference may be the number and type of input h-files, e.g.</a:t>
            </a:r>
          </a:p>
          <a:p>
            <a:pPr lvl="1"/>
            <a:r>
              <a:rPr lang="en-US" dirty="0"/>
              <a:t>D</a:t>
            </a:r>
            <a:r>
              <a:rPr lang="en-US" dirty="0" smtClean="0"/>
              <a:t>aily survey h-files (short-term time series)</a:t>
            </a:r>
          </a:p>
          <a:p>
            <a:pPr lvl="1"/>
            <a:r>
              <a:rPr lang="en-US" dirty="0" smtClean="0"/>
              <a:t>Combine into one solution (short-term position combination)</a:t>
            </a:r>
          </a:p>
          <a:p>
            <a:pPr lvl="1"/>
            <a:r>
              <a:rPr lang="en-US" dirty="0" smtClean="0"/>
              <a:t>Several combined survey files over years (long-term time series)</a:t>
            </a:r>
          </a:p>
          <a:p>
            <a:pPr lvl="1"/>
            <a:r>
              <a:rPr lang="en-US" dirty="0" smtClean="0"/>
              <a:t>Several combined survey files over years (long-term velocity combination)</a:t>
            </a: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8762170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a:cs typeface="Courier"/>
              </a:rPr>
              <a:t>t</a:t>
            </a:r>
            <a:r>
              <a:rPr lang="en-US" dirty="0" err="1" smtClean="0">
                <a:latin typeface="Courier"/>
                <a:cs typeface="Courier"/>
              </a:rPr>
              <a:t>sfit</a:t>
            </a:r>
            <a:r>
              <a:rPr lang="en-US" dirty="0" smtClean="0"/>
              <a:t> and </a:t>
            </a:r>
            <a:r>
              <a:rPr lang="en-US" dirty="0" err="1" smtClean="0"/>
              <a:t>tsview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latin typeface="Courier"/>
                <a:cs typeface="Courier"/>
              </a:rPr>
              <a:t>t</a:t>
            </a:r>
            <a:r>
              <a:rPr lang="en-US" dirty="0" err="1" smtClean="0">
                <a:latin typeface="Courier"/>
                <a:cs typeface="Courier"/>
              </a:rPr>
              <a:t>sfit</a:t>
            </a:r>
            <a:r>
              <a:rPr lang="en-US" dirty="0" smtClean="0"/>
              <a:t> is the command-line tool for fitting time series and generating statistics</a:t>
            </a:r>
          </a:p>
          <a:p>
            <a:pPr lvl="1"/>
            <a:r>
              <a:rPr lang="en-US" dirty="0" smtClean="0"/>
              <a:t>Input “.</a:t>
            </a:r>
            <a:r>
              <a:rPr lang="en-US" dirty="0" err="1" smtClean="0"/>
              <a:t>pos</a:t>
            </a:r>
            <a:r>
              <a:rPr lang="en-US" dirty="0" smtClean="0"/>
              <a:t>”-files, optionally </a:t>
            </a:r>
            <a:r>
              <a:rPr lang="en-US" dirty="0" err="1" smtClean="0"/>
              <a:t>eq</a:t>
            </a:r>
            <a:r>
              <a:rPr lang="en-US" dirty="0" smtClean="0"/>
              <a:t>-files</a:t>
            </a:r>
          </a:p>
          <a:p>
            <a:pPr lvl="1"/>
            <a:r>
              <a:rPr lang="en-US" dirty="0" smtClean="0"/>
              <a:t>Fits linear rate and choice of common parameters</a:t>
            </a:r>
          </a:p>
          <a:p>
            <a:pPr lvl="2"/>
            <a:r>
              <a:rPr lang="en-US" dirty="0" smtClean="0"/>
              <a:t>Periodic terms</a:t>
            </a:r>
          </a:p>
          <a:p>
            <a:pPr lvl="2"/>
            <a:r>
              <a:rPr lang="en-US" dirty="0" smtClean="0"/>
              <a:t>Discontinuities and earthquakes</a:t>
            </a:r>
          </a:p>
          <a:p>
            <a:pPr lvl="2"/>
            <a:r>
              <a:rPr lang="en-US" dirty="0" smtClean="0"/>
              <a:t>Post-seismic decays</a:t>
            </a:r>
          </a:p>
          <a:p>
            <a:pPr lvl="1"/>
            <a:r>
              <a:rPr lang="en-US" dirty="0" smtClean="0"/>
              <a:t>Outputs</a:t>
            </a:r>
          </a:p>
          <a:p>
            <a:pPr lvl="2"/>
            <a:r>
              <a:rPr lang="en-US" dirty="0" smtClean="0"/>
              <a:t>statistics of fit</a:t>
            </a:r>
          </a:p>
          <a:p>
            <a:pPr lvl="2"/>
            <a:r>
              <a:rPr lang="en-US" dirty="0" smtClean="0"/>
              <a:t>standard (position and velocity) </a:t>
            </a:r>
            <a:r>
              <a:rPr lang="en-US" dirty="0" err="1" smtClean="0"/>
              <a:t>apr</a:t>
            </a:r>
            <a:r>
              <a:rPr lang="en-US" dirty="0" smtClean="0"/>
              <a:t>-files</a:t>
            </a:r>
          </a:p>
          <a:p>
            <a:pPr lvl="2"/>
            <a:r>
              <a:rPr lang="en-US" dirty="0" smtClean="0"/>
              <a:t>extended (periodic, logarithmic decay, etc.) </a:t>
            </a:r>
            <a:r>
              <a:rPr lang="en-US" dirty="0" err="1" smtClean="0"/>
              <a:t>apr</a:t>
            </a:r>
            <a:r>
              <a:rPr lang="en-US" dirty="0" smtClean="0"/>
              <a:t>-files</a:t>
            </a:r>
          </a:p>
          <a:p>
            <a:pPr lvl="2"/>
            <a:r>
              <a:rPr lang="en-US" dirty="0" smtClean="0"/>
              <a:t>Residuals to fit (“.res”-files)</a:t>
            </a:r>
          </a:p>
          <a:p>
            <a:r>
              <a:rPr lang="en-US" dirty="0" err="1"/>
              <a:t>t</a:t>
            </a:r>
            <a:r>
              <a:rPr lang="en-US" dirty="0" err="1" smtClean="0"/>
              <a:t>sview</a:t>
            </a:r>
            <a:r>
              <a:rPr lang="en-US" dirty="0" smtClean="0"/>
              <a:t> is an alternative that, via a MATLAB interface, allows interaction</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990987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sh_glred</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latin typeface="Courier"/>
                <a:cs typeface="Courier"/>
              </a:rPr>
              <a:t>glred</a:t>
            </a:r>
            <a:r>
              <a:rPr lang="en-US" dirty="0" smtClean="0"/>
              <a:t> is just a way of invoking </a:t>
            </a:r>
            <a:r>
              <a:rPr lang="en-US" dirty="0" err="1" smtClean="0">
                <a:latin typeface="Courier"/>
                <a:cs typeface="Courier"/>
              </a:rPr>
              <a:t>globk</a:t>
            </a:r>
            <a:r>
              <a:rPr lang="en-US" dirty="0" smtClean="0"/>
              <a:t> to process one day at a time; </a:t>
            </a:r>
            <a:r>
              <a:rPr lang="en-US" dirty="0" err="1" smtClean="0">
                <a:latin typeface="Courier"/>
                <a:cs typeface="Courier"/>
              </a:rPr>
              <a:t>sh_glred</a:t>
            </a:r>
            <a:r>
              <a:rPr lang="en-US" dirty="0" smtClean="0"/>
              <a:t> is a script to invoke </a:t>
            </a:r>
            <a:r>
              <a:rPr lang="en-US" dirty="0" err="1" smtClean="0">
                <a:latin typeface="Courier"/>
                <a:cs typeface="Courier"/>
              </a:rPr>
              <a:t>glred</a:t>
            </a:r>
            <a:r>
              <a:rPr lang="en-US" dirty="0" smtClean="0"/>
              <a:t> easily for a sequence of days</a:t>
            </a:r>
          </a:p>
          <a:p>
            <a:r>
              <a:rPr lang="en-US" dirty="0" smtClean="0"/>
              <a:t>Once you’ve run </a:t>
            </a:r>
            <a:r>
              <a:rPr lang="en-US" dirty="0" err="1" smtClean="0">
                <a:latin typeface="Courier"/>
                <a:cs typeface="Courier"/>
              </a:rPr>
              <a:t>sh_gamit</a:t>
            </a:r>
            <a:r>
              <a:rPr lang="en-US" dirty="0" smtClean="0"/>
              <a:t> for a sequence of days, you will have on each day an h-file of loosely constrained parameter estimates and </a:t>
            </a:r>
            <a:r>
              <a:rPr lang="en-US" dirty="0" err="1" smtClean="0"/>
              <a:t>covariances</a:t>
            </a:r>
            <a:r>
              <a:rPr lang="en-US" dirty="0" smtClean="0"/>
              <a:t>.  If you have in [</a:t>
            </a:r>
            <a:r>
              <a:rPr lang="en-US" dirty="0" err="1" smtClean="0"/>
              <a:t>expt</a:t>
            </a:r>
            <a:r>
              <a:rPr lang="en-US" dirty="0" smtClean="0"/>
              <a:t>]/</a:t>
            </a:r>
            <a:r>
              <a:rPr lang="en-US" dirty="0" err="1" smtClean="0"/>
              <a:t>gsoln</a:t>
            </a:r>
            <a:r>
              <a:rPr lang="en-US" dirty="0" smtClean="0"/>
              <a:t> appropriately constructed command files for </a:t>
            </a:r>
            <a:r>
              <a:rPr lang="en-US" dirty="0" err="1" smtClean="0">
                <a:latin typeface="Courier"/>
                <a:cs typeface="Courier"/>
              </a:rPr>
              <a:t>globk</a:t>
            </a:r>
            <a:r>
              <a:rPr lang="en-US" dirty="0" smtClean="0"/>
              <a:t> (</a:t>
            </a:r>
            <a:r>
              <a:rPr lang="en-US" dirty="0" err="1" smtClean="0"/>
              <a:t>globk_comb.cmd</a:t>
            </a:r>
            <a:r>
              <a:rPr lang="en-US" dirty="0" smtClean="0"/>
              <a:t>) and </a:t>
            </a:r>
            <a:r>
              <a:rPr lang="en-US" dirty="0" err="1" smtClean="0">
                <a:latin typeface="Courier"/>
                <a:cs typeface="Courier"/>
              </a:rPr>
              <a:t>glorg</a:t>
            </a:r>
            <a:r>
              <a:rPr lang="en-US" dirty="0" smtClean="0"/>
              <a:t> (</a:t>
            </a:r>
            <a:r>
              <a:rPr lang="en-US" dirty="0" err="1" smtClean="0"/>
              <a:t>glorg_comb.cmd</a:t>
            </a:r>
            <a:r>
              <a:rPr lang="en-US" dirty="0" smtClean="0"/>
              <a:t>), you can obtain time series using</a:t>
            </a:r>
            <a:br>
              <a:rPr lang="en-US" dirty="0" smtClean="0"/>
            </a:br>
            <a:r>
              <a:rPr lang="en-US" dirty="0" smtClean="0"/>
              <a:t/>
            </a:r>
            <a:br>
              <a:rPr lang="en-US" dirty="0" smtClean="0"/>
            </a:br>
            <a:r>
              <a:rPr lang="en-US" sz="1700" dirty="0" err="1" smtClean="0">
                <a:latin typeface="Courier"/>
                <a:cs typeface="Courier"/>
              </a:rPr>
              <a:t>sh_glred</a:t>
            </a:r>
            <a:r>
              <a:rPr lang="en-US" sz="1700" dirty="0" smtClean="0">
                <a:latin typeface="Courier"/>
                <a:cs typeface="Courier"/>
              </a:rPr>
              <a:t> -</a:t>
            </a:r>
            <a:r>
              <a:rPr lang="en-US" sz="1700" dirty="0" err="1" smtClean="0">
                <a:latin typeface="Courier"/>
                <a:cs typeface="Courier"/>
              </a:rPr>
              <a:t>expt</a:t>
            </a:r>
            <a:r>
              <a:rPr lang="en-US" sz="1700" dirty="0" smtClean="0">
                <a:latin typeface="Courier"/>
                <a:cs typeface="Courier"/>
              </a:rPr>
              <a:t> [</a:t>
            </a:r>
            <a:r>
              <a:rPr lang="en-US" sz="1700" dirty="0" err="1" smtClean="0">
                <a:latin typeface="Courier"/>
                <a:cs typeface="Courier"/>
              </a:rPr>
              <a:t>expt</a:t>
            </a:r>
            <a:r>
              <a:rPr lang="en-US" sz="1700" dirty="0" smtClean="0">
                <a:latin typeface="Courier"/>
                <a:cs typeface="Courier"/>
              </a:rPr>
              <a:t>] -s [start </a:t>
            </a:r>
            <a:r>
              <a:rPr lang="en-US" sz="1700" dirty="0" err="1" smtClean="0">
                <a:latin typeface="Courier"/>
                <a:cs typeface="Courier"/>
              </a:rPr>
              <a:t>yr</a:t>
            </a:r>
            <a:r>
              <a:rPr lang="en-US" sz="1700" dirty="0" smtClean="0">
                <a:latin typeface="Courier"/>
                <a:cs typeface="Courier"/>
              </a:rPr>
              <a:t>] [</a:t>
            </a:r>
            <a:r>
              <a:rPr lang="en-US" sz="1700" dirty="0" err="1" smtClean="0">
                <a:latin typeface="Courier"/>
                <a:cs typeface="Courier"/>
              </a:rPr>
              <a:t>start_doy</a:t>
            </a:r>
            <a:r>
              <a:rPr lang="en-US" sz="1700" dirty="0" smtClean="0">
                <a:latin typeface="Courier"/>
                <a:cs typeface="Courier"/>
              </a:rPr>
              <a:t>] [stop </a:t>
            </a:r>
            <a:r>
              <a:rPr lang="en-US" sz="1700" dirty="0" err="1" smtClean="0">
                <a:latin typeface="Courier"/>
                <a:cs typeface="Courier"/>
              </a:rPr>
              <a:t>yr</a:t>
            </a:r>
            <a:r>
              <a:rPr lang="en-US" sz="1700" dirty="0" smtClean="0">
                <a:latin typeface="Courier"/>
                <a:cs typeface="Courier"/>
              </a:rPr>
              <a:t>] [stop </a:t>
            </a:r>
            <a:r>
              <a:rPr lang="en-US" sz="1700" dirty="0" err="1" smtClean="0">
                <a:latin typeface="Courier"/>
                <a:cs typeface="Courier"/>
              </a:rPr>
              <a:t>doy</a:t>
            </a:r>
            <a:r>
              <a:rPr lang="en-US" sz="1700" dirty="0" smtClean="0">
                <a:latin typeface="Courier"/>
                <a:cs typeface="Courier"/>
              </a:rPr>
              <a:t>] -opt H G T</a:t>
            </a:r>
            <a:br>
              <a:rPr lang="en-US" sz="1700" dirty="0" smtClean="0">
                <a:latin typeface="Courier"/>
                <a:cs typeface="Courier"/>
              </a:rPr>
            </a:br>
            <a:r>
              <a:rPr lang="en-US" dirty="0" smtClean="0"/>
              <a:t/>
            </a:r>
            <a:br>
              <a:rPr lang="en-US" dirty="0" smtClean="0"/>
            </a:br>
            <a:r>
              <a:rPr lang="en-US" dirty="0" smtClean="0"/>
              <a:t>which will translate the GAMIT plain text h-files into GLOBK binary h-files (H), run GLOBK (G), and run </a:t>
            </a:r>
            <a:r>
              <a:rPr lang="en-US" dirty="0" err="1" smtClean="0">
                <a:latin typeface="Courier"/>
                <a:cs typeface="Courier"/>
              </a:rPr>
              <a:t>sh_plot_pos</a:t>
            </a:r>
            <a:r>
              <a:rPr lang="en-US" dirty="0" smtClean="0"/>
              <a:t> (T)</a:t>
            </a:r>
          </a:p>
          <a:p>
            <a:r>
              <a:rPr lang="en-US" dirty="0" smtClean="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7877239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sequence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latin typeface="Courier"/>
                <a:cs typeface="Courier"/>
              </a:rPr>
              <a:t>h</a:t>
            </a:r>
            <a:r>
              <a:rPr lang="en-US" dirty="0" err="1" smtClean="0">
                <a:latin typeface="Courier"/>
                <a:cs typeface="Courier"/>
              </a:rPr>
              <a:t>toglb</a:t>
            </a:r>
            <a:r>
              <a:rPr lang="en-US" dirty="0" smtClean="0">
                <a:cs typeface="Courier"/>
              </a:rPr>
              <a:t> (i.e. </a:t>
            </a:r>
            <a:r>
              <a:rPr lang="en-US" dirty="0" err="1" smtClean="0">
                <a:latin typeface="Courier"/>
                <a:cs typeface="Courier"/>
              </a:rPr>
              <a:t>sh_glred</a:t>
            </a:r>
            <a:r>
              <a:rPr lang="en-US" dirty="0" smtClean="0">
                <a:latin typeface="Courier"/>
                <a:cs typeface="Courier"/>
              </a:rPr>
              <a:t> -opt H</a:t>
            </a:r>
            <a:r>
              <a:rPr lang="en-US" dirty="0">
                <a:cs typeface="Courier"/>
              </a:rPr>
              <a:t>)</a:t>
            </a:r>
            <a:endParaRPr lang="en-US" dirty="0" smtClean="0">
              <a:cs typeface="Courier"/>
            </a:endParaRPr>
          </a:p>
          <a:p>
            <a:pPr lvl="1"/>
            <a:r>
              <a:rPr lang="en-US" dirty="0" smtClean="0"/>
              <a:t>Converts plain text h-files output from GAMIT to binary h-files (in </a:t>
            </a:r>
            <a:r>
              <a:rPr lang="en-US" dirty="0" err="1" smtClean="0"/>
              <a:t>glbf</a:t>
            </a:r>
            <a:r>
              <a:rPr lang="en-US" dirty="0" smtClean="0"/>
              <a:t>/) for input to GLOBK</a:t>
            </a:r>
            <a:endParaRPr lang="en-US" dirty="0"/>
          </a:p>
          <a:p>
            <a:r>
              <a:rPr lang="en-US" dirty="0" err="1">
                <a:latin typeface="Courier"/>
                <a:cs typeface="Courier"/>
              </a:rPr>
              <a:t>l</a:t>
            </a:r>
            <a:r>
              <a:rPr lang="en-US" dirty="0" err="1" smtClean="0">
                <a:latin typeface="Courier"/>
                <a:cs typeface="Courier"/>
              </a:rPr>
              <a:t>s</a:t>
            </a:r>
            <a:endParaRPr lang="en-US" dirty="0" smtClean="0">
              <a:latin typeface="Courier"/>
              <a:cs typeface="Courier"/>
            </a:endParaRPr>
          </a:p>
          <a:p>
            <a:pPr lvl="1"/>
            <a:r>
              <a:rPr lang="en-US" dirty="0" smtClean="0"/>
              <a:t>Create list of binary h-files to process (in </a:t>
            </a:r>
            <a:r>
              <a:rPr lang="en-US" dirty="0" err="1" smtClean="0"/>
              <a:t>gsoln</a:t>
            </a:r>
            <a:r>
              <a:rPr lang="en-US" dirty="0" smtClean="0"/>
              <a:t>/)</a:t>
            </a:r>
          </a:p>
          <a:p>
            <a:r>
              <a:rPr lang="en-US" dirty="0" err="1">
                <a:latin typeface="Courier"/>
                <a:cs typeface="Courier"/>
              </a:rPr>
              <a:t>g</a:t>
            </a:r>
            <a:r>
              <a:rPr lang="en-US" dirty="0" err="1" smtClean="0">
                <a:latin typeface="Courier"/>
                <a:cs typeface="Courier"/>
              </a:rPr>
              <a:t>list</a:t>
            </a:r>
            <a:endParaRPr lang="en-US" dirty="0" smtClean="0">
              <a:latin typeface="Courier"/>
              <a:cs typeface="Courier"/>
            </a:endParaRPr>
          </a:p>
          <a:p>
            <a:pPr lvl="1"/>
            <a:r>
              <a:rPr lang="en-US" dirty="0" smtClean="0"/>
              <a:t>Create chronological list of h-files to process and associated information</a:t>
            </a:r>
          </a:p>
          <a:p>
            <a:r>
              <a:rPr lang="en-US" dirty="0" err="1">
                <a:latin typeface="Courier"/>
                <a:cs typeface="Courier"/>
              </a:rPr>
              <a:t>g</a:t>
            </a:r>
            <a:r>
              <a:rPr lang="en-US" dirty="0" err="1" smtClean="0">
                <a:latin typeface="Courier"/>
                <a:cs typeface="Courier"/>
              </a:rPr>
              <a:t>lred</a:t>
            </a:r>
            <a:r>
              <a:rPr lang="en-US" dirty="0" smtClean="0">
                <a:cs typeface="Courier"/>
              </a:rPr>
              <a:t> (i.e. </a:t>
            </a:r>
            <a:r>
              <a:rPr lang="en-US" dirty="0" err="1" smtClean="0">
                <a:latin typeface="Courier"/>
                <a:cs typeface="Courier"/>
              </a:rPr>
              <a:t>sh_glred</a:t>
            </a:r>
            <a:r>
              <a:rPr lang="en-US" dirty="0" smtClean="0">
                <a:latin typeface="Courier"/>
                <a:cs typeface="Courier"/>
              </a:rPr>
              <a:t> -opt G</a:t>
            </a:r>
            <a:r>
              <a:rPr lang="en-US" dirty="0" smtClean="0">
                <a:cs typeface="Courier"/>
              </a:rPr>
              <a:t>)</a:t>
            </a:r>
          </a:p>
          <a:p>
            <a:pPr lvl="1"/>
            <a:r>
              <a:rPr lang="en-US" dirty="0" smtClean="0"/>
              <a:t>Create “.org”-file(s) with individual solutions</a:t>
            </a:r>
          </a:p>
          <a:p>
            <a:r>
              <a:rPr lang="en-US" dirty="0" err="1" smtClean="0">
                <a:latin typeface="Courier"/>
                <a:cs typeface="Courier"/>
              </a:rPr>
              <a:t>sh_plot_pos</a:t>
            </a:r>
            <a:r>
              <a:rPr lang="en-US" dirty="0" smtClean="0">
                <a:cs typeface="Courier"/>
              </a:rPr>
              <a:t> (i.e. </a:t>
            </a:r>
            <a:r>
              <a:rPr lang="en-US" dirty="0" err="1" smtClean="0">
                <a:latin typeface="Courier"/>
                <a:cs typeface="Courier"/>
              </a:rPr>
              <a:t>sh_glred</a:t>
            </a:r>
            <a:r>
              <a:rPr lang="en-US" dirty="0" smtClean="0">
                <a:latin typeface="Courier"/>
                <a:cs typeface="Courier"/>
              </a:rPr>
              <a:t> -opt T</a:t>
            </a:r>
            <a:r>
              <a:rPr lang="en-US" dirty="0" smtClean="0">
                <a:cs typeface="Courier"/>
              </a:rPr>
              <a:t>)</a:t>
            </a:r>
          </a:p>
          <a:p>
            <a:pPr lvl="1"/>
            <a:r>
              <a:rPr lang="en-US" dirty="0" smtClean="0"/>
              <a:t>Create “.</a:t>
            </a:r>
            <a:r>
              <a:rPr lang="en-US" dirty="0" err="1" smtClean="0"/>
              <a:t>pos</a:t>
            </a:r>
            <a:r>
              <a:rPr lang="en-US" dirty="0" smtClean="0"/>
              <a:t>”</a:t>
            </a:r>
            <a:r>
              <a:rPr lang="en-US" dirty="0"/>
              <a:t> </a:t>
            </a:r>
            <a:r>
              <a:rPr lang="en-US" dirty="0" smtClean="0"/>
              <a:t>(time series) file(s) and time series plots</a:t>
            </a:r>
          </a:p>
          <a:p>
            <a:r>
              <a:rPr lang="en-US" dirty="0" err="1">
                <a:solidFill>
                  <a:schemeClr val="bg1">
                    <a:lumMod val="50000"/>
                  </a:schemeClr>
                </a:solidFill>
                <a:latin typeface="Courier"/>
                <a:cs typeface="Courier"/>
              </a:rPr>
              <a:t>g</a:t>
            </a:r>
            <a:r>
              <a:rPr lang="en-US" dirty="0" err="1" smtClean="0">
                <a:solidFill>
                  <a:schemeClr val="bg1">
                    <a:lumMod val="50000"/>
                  </a:schemeClr>
                </a:solidFill>
                <a:latin typeface="Courier"/>
                <a:cs typeface="Courier"/>
              </a:rPr>
              <a:t>lobk</a:t>
            </a:r>
            <a:endParaRPr lang="en-US" dirty="0" smtClean="0">
              <a:solidFill>
                <a:schemeClr val="bg1">
                  <a:lumMod val="50000"/>
                </a:schemeClr>
              </a:solidFill>
              <a:latin typeface="Courier"/>
              <a:cs typeface="Courier"/>
            </a:endParaRPr>
          </a:p>
          <a:p>
            <a:pPr lvl="1"/>
            <a:r>
              <a:rPr lang="en-US" dirty="0" smtClean="0">
                <a:solidFill>
                  <a:schemeClr val="bg1">
                    <a:lumMod val="50000"/>
                  </a:schemeClr>
                </a:solidFill>
              </a:rPr>
              <a:t>Create combined (or velocity) solution</a:t>
            </a:r>
          </a:p>
          <a:p>
            <a:r>
              <a:rPr lang="en-US" dirty="0" err="1">
                <a:solidFill>
                  <a:schemeClr val="bg1">
                    <a:lumMod val="50000"/>
                  </a:schemeClr>
                </a:solidFill>
                <a:latin typeface="Courier"/>
                <a:cs typeface="Courier"/>
              </a:rPr>
              <a:t>g</a:t>
            </a:r>
            <a:r>
              <a:rPr lang="en-US" dirty="0" err="1" smtClean="0">
                <a:solidFill>
                  <a:schemeClr val="bg1">
                    <a:lumMod val="50000"/>
                  </a:schemeClr>
                </a:solidFill>
                <a:latin typeface="Courier"/>
                <a:cs typeface="Courier"/>
              </a:rPr>
              <a:t>lorg</a:t>
            </a:r>
            <a:endParaRPr lang="en-US" dirty="0" smtClean="0">
              <a:solidFill>
                <a:schemeClr val="bg1">
                  <a:lumMod val="50000"/>
                </a:schemeClr>
              </a:solidFill>
              <a:latin typeface="Courier"/>
              <a:cs typeface="Courier"/>
            </a:endParaRPr>
          </a:p>
          <a:p>
            <a:pPr lvl="1"/>
            <a:r>
              <a:rPr lang="en-US" dirty="0" smtClean="0">
                <a:solidFill>
                  <a:schemeClr val="bg1">
                    <a:lumMod val="50000"/>
                  </a:schemeClr>
                </a:solidFill>
              </a:rPr>
              <a:t>Additional </a:t>
            </a:r>
            <a:r>
              <a:rPr lang="en-US" dirty="0" err="1" smtClean="0">
                <a:solidFill>
                  <a:schemeClr val="bg1">
                    <a:lumMod val="50000"/>
                  </a:schemeClr>
                </a:solidFill>
              </a:rPr>
              <a:t>glorg</a:t>
            </a:r>
            <a:r>
              <a:rPr lang="en-US" dirty="0" smtClean="0">
                <a:solidFill>
                  <a:schemeClr val="bg1">
                    <a:lumMod val="50000"/>
                  </a:schemeClr>
                </a:solidFill>
              </a:rPr>
              <a:t> runs for different reference frames</a:t>
            </a:r>
          </a:p>
          <a:p>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476945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htoglb</a:t>
            </a:r>
            <a:endParaRPr lang="en-US" dirty="0">
              <a:latin typeface="Courier"/>
              <a:cs typeface="Courier"/>
            </a:endParaRPr>
          </a:p>
        </p:txBody>
      </p:sp>
      <p:sp>
        <p:nvSpPr>
          <p:cNvPr id="3" name="Content Placeholder 2"/>
          <p:cNvSpPr>
            <a:spLocks noGrp="1"/>
          </p:cNvSpPr>
          <p:nvPr>
            <p:ph idx="1"/>
          </p:nvPr>
        </p:nvSpPr>
        <p:spPr/>
        <p:txBody>
          <a:bodyPr>
            <a:normAutofit lnSpcReduction="10000"/>
          </a:bodyPr>
          <a:lstStyle/>
          <a:p>
            <a:r>
              <a:rPr lang="en-US" dirty="0" smtClean="0"/>
              <a:t>Creates binary h-files for input to GLOBK</a:t>
            </a:r>
          </a:p>
          <a:p>
            <a:pPr lvl="1"/>
            <a:r>
              <a:rPr lang="en-US" dirty="0" smtClean="0"/>
              <a:t>All metadata, etc. carried forward from GAMIT</a:t>
            </a:r>
          </a:p>
          <a:p>
            <a:r>
              <a:rPr lang="en-US" dirty="0" smtClean="0"/>
              <a:t>Not restricted to plain text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endParaRPr lang="en-US" dirty="0"/>
          </a:p>
          <a:p>
            <a:r>
              <a:rPr lang="en-US" dirty="0" smtClean="0"/>
              <a:t>For example, from </a:t>
            </a:r>
            <a:r>
              <a:rPr lang="en-US" dirty="0" err="1" smtClean="0"/>
              <a:t>glbf</a:t>
            </a:r>
            <a:r>
              <a:rPr lang="en-US" dirty="0" smtClean="0"/>
              <a:t>/</a:t>
            </a:r>
          </a:p>
          <a:p>
            <a:pPr lvl="1"/>
            <a:r>
              <a:rPr lang="en-US" sz="2200" dirty="0" err="1">
                <a:latin typeface="Courier"/>
                <a:cs typeface="Courier"/>
              </a:rPr>
              <a:t>h</a:t>
            </a:r>
            <a:r>
              <a:rPr lang="en-US" sz="2200" dirty="0" err="1" smtClean="0">
                <a:latin typeface="Courier"/>
                <a:cs typeface="Courier"/>
              </a:rPr>
              <a:t>toglb</a:t>
            </a:r>
            <a:r>
              <a:rPr lang="en-US" sz="2200" dirty="0" smtClean="0">
                <a:latin typeface="Courier"/>
                <a:cs typeface="Courier"/>
              </a:rPr>
              <a:t> . /</a:t>
            </a:r>
            <a:r>
              <a:rPr lang="en-US" sz="2200" dirty="0" err="1" smtClean="0">
                <a:latin typeface="Courier"/>
                <a:cs typeface="Courier"/>
              </a:rPr>
              <a:t>dev</a:t>
            </a:r>
            <a:r>
              <a:rPr lang="en-US" sz="2200" dirty="0" smtClean="0">
                <a:latin typeface="Courier"/>
                <a:cs typeface="Courier"/>
              </a:rPr>
              <a:t>/null ../[0-3][0-9][0-9]/h*a.*</a:t>
            </a:r>
            <a:endParaRPr lang="en-US" sz="2200" dirty="0">
              <a:latin typeface="Courier"/>
              <a:cs typeface="Courier"/>
            </a:endParaRP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649966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GLOBK checks</a:t>
            </a:r>
            <a:endParaRPr lang="en-US" dirty="0"/>
          </a:p>
        </p:txBody>
      </p:sp>
      <p:sp>
        <p:nvSpPr>
          <p:cNvPr id="3" name="Content Placeholder 2"/>
          <p:cNvSpPr>
            <a:spLocks noGrp="1"/>
          </p:cNvSpPr>
          <p:nvPr>
            <p:ph idx="1"/>
          </p:nvPr>
        </p:nvSpPr>
        <p:spPr/>
        <p:txBody>
          <a:bodyPr>
            <a:normAutofit/>
          </a:bodyPr>
          <a:lstStyle/>
          <a:p>
            <a:r>
              <a:rPr lang="en-US" dirty="0" smtClean="0"/>
              <a:t>List files to be processed by GLOBK, e.g. from </a:t>
            </a:r>
            <a:r>
              <a:rPr lang="en-US" dirty="0" err="1" smtClean="0"/>
              <a:t>gsoln</a:t>
            </a:r>
            <a:r>
              <a:rPr lang="en-US" dirty="0" smtClean="0"/>
              <a:t>/</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glbf</a:t>
            </a:r>
            <a:r>
              <a:rPr lang="en-US" sz="2400" dirty="0" smtClean="0">
                <a:latin typeface="Courier"/>
                <a:cs typeface="Courier"/>
              </a:rPr>
              <a:t>/h*.</a:t>
            </a:r>
            <a:r>
              <a:rPr lang="en-US" sz="2400" dirty="0" err="1" smtClean="0">
                <a:latin typeface="Courier"/>
                <a:cs typeface="Courier"/>
              </a:rPr>
              <a:t>glx</a:t>
            </a:r>
            <a:r>
              <a:rPr lang="en-US" sz="2400" dirty="0" smtClean="0">
                <a:latin typeface="Courier"/>
                <a:cs typeface="Courier"/>
              </a:rPr>
              <a:t> &gt; </a:t>
            </a:r>
            <a:r>
              <a:rPr lang="en-US" sz="2400" dirty="0" err="1" smtClean="0">
                <a:latin typeface="Courier"/>
                <a:cs typeface="Courier"/>
              </a:rPr>
              <a:t>expt.glx.gdl</a:t>
            </a:r>
            <a:endParaRPr lang="en-US" dirty="0">
              <a:latin typeface="Courier"/>
              <a:cs typeface="Courier"/>
            </a:endParaRPr>
          </a:p>
          <a:p>
            <a:r>
              <a:rPr lang="en-US" dirty="0" smtClean="0"/>
              <a:t>Run pre-processing checks using </a:t>
            </a:r>
            <a:r>
              <a:rPr lang="en-US" dirty="0" err="1" smtClean="0"/>
              <a:t>glist</a:t>
            </a:r>
            <a:endParaRPr lang="en-US" dirty="0"/>
          </a:p>
          <a:p>
            <a:pPr marL="457200" lvl="1" indent="0">
              <a:buNone/>
            </a:pPr>
            <a:r>
              <a:rPr lang="en-US" sz="1100" dirty="0" err="1" smtClean="0">
                <a:latin typeface="Courier"/>
                <a:cs typeface="Courier"/>
              </a:rPr>
              <a:t>glist</a:t>
            </a:r>
            <a:r>
              <a:rPr lang="en-US" sz="1100" dirty="0" smtClean="0">
                <a:latin typeface="Courier"/>
                <a:cs typeface="Courier"/>
              </a:rPr>
              <a:t> </a:t>
            </a:r>
            <a:r>
              <a:rPr lang="en-US" sz="1100" dirty="0" err="1" smtClean="0">
                <a:latin typeface="Courier"/>
                <a:cs typeface="Courier"/>
              </a:rPr>
              <a:t>expt.glx.gdl</a:t>
            </a:r>
            <a:r>
              <a:rPr lang="en-US" sz="1100" dirty="0" smtClean="0">
                <a:latin typeface="Courier"/>
                <a:cs typeface="Courier"/>
              </a:rPr>
              <a:t> 201407_NSFBay.sum +1 ~/</a:t>
            </a:r>
            <a:r>
              <a:rPr lang="en-US" sz="1100" dirty="0" err="1" smtClean="0">
                <a:latin typeface="Courier"/>
                <a:cs typeface="Courier"/>
              </a:rPr>
              <a:t>gg</a:t>
            </a:r>
            <a:r>
              <a:rPr lang="en-US" sz="1100" dirty="0" smtClean="0">
                <a:latin typeface="Courier"/>
                <a:cs typeface="Courier"/>
              </a:rPr>
              <a:t>/tables/itrf08_comb.eq:A 201407_NSFBay.gdl</a:t>
            </a:r>
            <a:r>
              <a:rPr lang="en-US" sz="1100" dirty="0" smtClean="0"/>
              <a:t> </a:t>
            </a:r>
          </a:p>
          <a:p>
            <a:pPr lvl="1"/>
            <a:r>
              <a:rPr lang="en-US" dirty="0" smtClean="0"/>
              <a:t>This will also calculate if any over-lapping h-files should be combined with </a:t>
            </a:r>
            <a:r>
              <a:rPr lang="en-US" dirty="0" err="1" smtClean="0">
                <a:latin typeface="Courier"/>
                <a:cs typeface="Courier"/>
              </a:rPr>
              <a:t>glred</a:t>
            </a:r>
            <a:r>
              <a:rPr lang="en-US" dirty="0" smtClean="0"/>
              <a:t> (e.g. multiple networks on the same day)</a:t>
            </a:r>
            <a:endParaRPr lang="en-US" dirty="0"/>
          </a:p>
          <a:p>
            <a:r>
              <a:rPr lang="en-US" dirty="0" smtClean="0"/>
              <a:t>Inspect any errors (e.g. site name clashes)</a:t>
            </a:r>
          </a:p>
          <a:p>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553894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time series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latin typeface="Courier"/>
                <a:cs typeface="Courier"/>
              </a:rPr>
              <a:t>g</a:t>
            </a:r>
            <a:r>
              <a:rPr lang="en-US" dirty="0" err="1" smtClean="0">
                <a:latin typeface="Courier"/>
                <a:cs typeface="Courier"/>
              </a:rPr>
              <a:t>lred</a:t>
            </a:r>
            <a:r>
              <a:rPr lang="en-US" dirty="0" smtClean="0"/>
              <a:t> simply runs the main program, </a:t>
            </a:r>
            <a:r>
              <a:rPr lang="en-US" dirty="0" err="1" smtClean="0">
                <a:latin typeface="Courier"/>
                <a:cs typeface="Courier"/>
              </a:rPr>
              <a:t>globk</a:t>
            </a:r>
            <a:r>
              <a:rPr lang="en-US" dirty="0" smtClean="0"/>
              <a:t>, once per interval (e.g. daily) to combine data over that interval into one solution and one effective time series point</a:t>
            </a:r>
          </a:p>
          <a:p>
            <a:pPr marL="457200" lvl="1" indent="0">
              <a:buNone/>
            </a:pPr>
            <a:r>
              <a:rPr lang="en-US" sz="2000" dirty="0" err="1" smtClean="0">
                <a:latin typeface="Courier"/>
                <a:cs typeface="Courier"/>
              </a:rPr>
              <a:t>glred</a:t>
            </a:r>
            <a:r>
              <a:rPr lang="en-US" sz="2000" dirty="0" smtClean="0">
                <a:latin typeface="Courier"/>
                <a:cs typeface="Courier"/>
              </a:rPr>
              <a:t> 6 glred_20150811.prt glred_20150811.log 201407_NSFBay.gdl</a:t>
            </a:r>
          </a:p>
          <a:p>
            <a:pPr lvl="1"/>
            <a:r>
              <a:rPr lang="en-US" dirty="0" smtClean="0"/>
              <a:t>Assess solution by looking at “POS STATISTICS” lines</a:t>
            </a:r>
          </a:p>
          <a:p>
            <a:r>
              <a:rPr lang="en-US" dirty="0" smtClean="0"/>
              <a:t>Old example using </a:t>
            </a:r>
            <a:r>
              <a:rPr lang="en-US" dirty="0" err="1" smtClean="0">
                <a:latin typeface="Courier"/>
                <a:cs typeface="Courier"/>
              </a:rPr>
              <a:t>sh_glred</a:t>
            </a:r>
            <a:r>
              <a:rPr lang="en-US" dirty="0"/>
              <a:t> </a:t>
            </a:r>
            <a:r>
              <a:rPr lang="en-US" dirty="0" smtClean="0"/>
              <a:t>with “</a:t>
            </a:r>
            <a:r>
              <a:rPr lang="en-US" dirty="0">
                <a:latin typeface="Courier"/>
                <a:cs typeface="Courier"/>
              </a:rPr>
              <a:t>-</a:t>
            </a:r>
            <a:r>
              <a:rPr lang="en-US" dirty="0" smtClean="0">
                <a:latin typeface="Courier"/>
                <a:cs typeface="Courier"/>
              </a:rPr>
              <a:t>opt E</a:t>
            </a:r>
            <a:r>
              <a:rPr lang="en-US" dirty="0" smtClean="0"/>
              <a:t>” creates:</a:t>
            </a:r>
          </a:p>
          <a:p>
            <a:pPr lvl="1"/>
            <a:r>
              <a:rPr lang="en-US" dirty="0" smtClean="0"/>
              <a:t>“</a:t>
            </a:r>
            <a:r>
              <a:rPr lang="en-US" dirty="0" err="1" smtClean="0"/>
              <a:t>mb</a:t>
            </a:r>
            <a:r>
              <a:rPr lang="en-US" dirty="0" smtClean="0"/>
              <a:t>”-files (time series) with </a:t>
            </a:r>
            <a:r>
              <a:rPr lang="en-US" dirty="0" err="1" smtClean="0">
                <a:latin typeface="Courier"/>
                <a:cs typeface="Courier"/>
              </a:rPr>
              <a:t>multibase</a:t>
            </a:r>
            <a:endParaRPr lang="en-US" dirty="0">
              <a:latin typeface="Courier"/>
              <a:cs typeface="Courier"/>
            </a:endParaRPr>
          </a:p>
          <a:p>
            <a:pPr lvl="1"/>
            <a:r>
              <a:rPr lang="en-US" dirty="0" smtClean="0"/>
              <a:t>“</a:t>
            </a:r>
            <a:r>
              <a:rPr lang="en-US" dirty="0" err="1" smtClean="0"/>
              <a:t>psbase</a:t>
            </a:r>
            <a:r>
              <a:rPr lang="en-US" dirty="0" smtClean="0"/>
              <a:t>”-files (PostScript) with </a:t>
            </a:r>
            <a:r>
              <a:rPr lang="en-US" dirty="0" err="1" smtClean="0">
                <a:latin typeface="Courier"/>
                <a:cs typeface="Courier"/>
              </a:rPr>
              <a:t>sh_baseline</a:t>
            </a:r>
            <a:endParaRPr lang="en-US" dirty="0" smtClean="0">
              <a:latin typeface="Courier"/>
              <a:cs typeface="Courier"/>
            </a:endParaRPr>
          </a:p>
          <a:p>
            <a:r>
              <a:rPr lang="en-US" dirty="0" smtClean="0"/>
              <a:t>Updated, preferred method is </a:t>
            </a:r>
            <a:r>
              <a:rPr lang="en-US" dirty="0" err="1" smtClean="0">
                <a:latin typeface="Courier"/>
                <a:cs typeface="Courier"/>
              </a:rPr>
              <a:t>sh_glred</a:t>
            </a:r>
            <a:r>
              <a:rPr lang="en-US" dirty="0" smtClean="0"/>
              <a:t> with “</a:t>
            </a:r>
            <a:r>
              <a:rPr lang="en-US" dirty="0" smtClean="0">
                <a:latin typeface="Courier"/>
                <a:cs typeface="Courier"/>
              </a:rPr>
              <a:t>-opt T</a:t>
            </a:r>
            <a:r>
              <a:rPr lang="en-US" dirty="0" smtClean="0"/>
              <a:t>”:</a:t>
            </a:r>
          </a:p>
          <a:p>
            <a:pPr lvl="1"/>
            <a:r>
              <a:rPr lang="en-US" dirty="0" err="1">
                <a:latin typeface="Courier"/>
                <a:cs typeface="Courier"/>
              </a:rPr>
              <a:t>t</a:t>
            </a:r>
            <a:r>
              <a:rPr lang="en-US" dirty="0" err="1" smtClean="0">
                <a:latin typeface="Courier"/>
                <a:cs typeface="Courier"/>
              </a:rPr>
              <a:t>ssum</a:t>
            </a:r>
            <a:r>
              <a:rPr lang="en-US" dirty="0" smtClean="0"/>
              <a:t> to create “.</a:t>
            </a:r>
            <a:r>
              <a:rPr lang="en-US" dirty="0" err="1" smtClean="0"/>
              <a:t>pos</a:t>
            </a:r>
            <a:r>
              <a:rPr lang="en-US" dirty="0" smtClean="0"/>
              <a:t>”-files (time series)</a:t>
            </a:r>
          </a:p>
          <a:p>
            <a:pPr lvl="1"/>
            <a:r>
              <a:rPr lang="en-US" dirty="0" err="1">
                <a:latin typeface="Courier"/>
                <a:cs typeface="Courier"/>
              </a:rPr>
              <a:t>s</a:t>
            </a:r>
            <a:r>
              <a:rPr lang="en-US" dirty="0" err="1" smtClean="0">
                <a:latin typeface="Courier"/>
                <a:cs typeface="Courier"/>
              </a:rPr>
              <a:t>h_plot_pos</a:t>
            </a:r>
            <a:r>
              <a:rPr lang="en-US" dirty="0" smtClean="0"/>
              <a:t> to create PostScript plots</a:t>
            </a:r>
          </a:p>
          <a:p>
            <a:pPr lvl="2"/>
            <a:r>
              <a:rPr lang="en-US" dirty="0"/>
              <a:t>“.org”-</a:t>
            </a:r>
            <a:r>
              <a:rPr lang="en-US" dirty="0" smtClean="0"/>
              <a:t>file may be input to </a:t>
            </a:r>
            <a:r>
              <a:rPr lang="en-US" dirty="0" err="1" smtClean="0">
                <a:latin typeface="Courier"/>
                <a:cs typeface="Courier"/>
              </a:rPr>
              <a:t>sh_plot_pos</a:t>
            </a:r>
            <a:r>
              <a:rPr lang="en-US" dirty="0" smtClean="0"/>
              <a:t>, which will run </a:t>
            </a:r>
            <a:r>
              <a:rPr lang="en-US" dirty="0" err="1" smtClean="0">
                <a:latin typeface="Courier"/>
                <a:cs typeface="Courier"/>
              </a:rPr>
              <a:t>tssum</a:t>
            </a:r>
            <a:r>
              <a:rPr lang="en-US" dirty="0" smtClean="0"/>
              <a:t> for you</a:t>
            </a:r>
          </a:p>
          <a:p>
            <a:pPr lvl="2"/>
            <a:r>
              <a:rPr lang="en-US" sz="2000" dirty="0" err="1">
                <a:latin typeface="Courier"/>
                <a:cs typeface="Courier"/>
              </a:rPr>
              <a:t>s</a:t>
            </a:r>
            <a:r>
              <a:rPr lang="en-US" sz="2000" dirty="0" err="1" smtClean="0">
                <a:latin typeface="Courier"/>
                <a:cs typeface="Courier"/>
              </a:rPr>
              <a:t>h_plot_pos</a:t>
            </a:r>
            <a:r>
              <a:rPr lang="en-US" sz="2000" dirty="0" smtClean="0">
                <a:latin typeface="Courier"/>
                <a:cs typeface="Courier"/>
              </a:rPr>
              <a:t> -f </a:t>
            </a:r>
            <a:r>
              <a:rPr lang="en-US" sz="2000" dirty="0" err="1" smtClean="0">
                <a:latin typeface="Courier"/>
                <a:cs typeface="Courier"/>
              </a:rPr>
              <a:t>glred_YYYYMMDD.org</a:t>
            </a:r>
            <a:r>
              <a:rPr lang="en-US" sz="2000" dirty="0" smtClean="0">
                <a:latin typeface="Courier"/>
                <a:cs typeface="Courier"/>
              </a:rPr>
              <a:t> -d figs ...</a:t>
            </a:r>
            <a:endParaRPr lang="en-US" dirty="0">
              <a:latin typeface="Courier"/>
              <a:cs typeface="Courier"/>
            </a:endParaRP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250268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Time series solution files</a:t>
            </a:r>
            <a:endParaRPr lang="en-US" dirty="0"/>
          </a:p>
        </p:txBody>
      </p:sp>
      <p:sp>
        <p:nvSpPr>
          <p:cNvPr id="8" name="Text Placeholder 7"/>
          <p:cNvSpPr>
            <a:spLocks noGrp="1"/>
          </p:cNvSpPr>
          <p:nvPr>
            <p:ph type="body" idx="1"/>
          </p:nvPr>
        </p:nvSpPr>
        <p:spPr/>
        <p:txBody>
          <a:bodyPr/>
          <a:lstStyle/>
          <a:p>
            <a:r>
              <a:rPr lang="en-US" dirty="0" smtClean="0"/>
              <a:t>Old scheme</a:t>
            </a:r>
            <a:endParaRPr lang="en-US" dirty="0"/>
          </a:p>
        </p:txBody>
      </p:sp>
      <p:sp>
        <p:nvSpPr>
          <p:cNvPr id="9" name="Content Placeholder 8"/>
          <p:cNvSpPr>
            <a:spLocks noGrp="1"/>
          </p:cNvSpPr>
          <p:nvPr>
            <p:ph sz="half" idx="2"/>
          </p:nvPr>
        </p:nvSpPr>
        <p:spPr/>
        <p:txBody>
          <a:bodyPr/>
          <a:lstStyle/>
          <a:p>
            <a:r>
              <a:rPr lang="en-US" dirty="0" smtClean="0"/>
              <a:t>“.org”-file</a:t>
            </a:r>
          </a:p>
          <a:p>
            <a:r>
              <a:rPr lang="en-US" dirty="0" err="1" smtClean="0">
                <a:latin typeface="Courier"/>
                <a:cs typeface="Courier"/>
              </a:rPr>
              <a:t>ensum</a:t>
            </a:r>
            <a:endParaRPr lang="en-US" dirty="0" smtClean="0">
              <a:latin typeface="Courier"/>
              <a:cs typeface="Courier"/>
            </a:endParaRPr>
          </a:p>
          <a:p>
            <a:pPr lvl="1"/>
            <a:r>
              <a:rPr lang="en-US" dirty="0" smtClean="0"/>
              <a:t>“VAL”-file (time series values)</a:t>
            </a:r>
          </a:p>
          <a:p>
            <a:pPr lvl="1"/>
            <a:r>
              <a:rPr lang="en-US" dirty="0" smtClean="0"/>
              <a:t>“SUM”-file (statistics)</a:t>
            </a:r>
          </a:p>
          <a:p>
            <a:r>
              <a:rPr lang="en-US" dirty="0" err="1">
                <a:latin typeface="Courier"/>
                <a:cs typeface="Courier"/>
              </a:rPr>
              <a:t>m</a:t>
            </a:r>
            <a:r>
              <a:rPr lang="en-US" dirty="0" err="1" smtClean="0">
                <a:latin typeface="Courier"/>
                <a:cs typeface="Courier"/>
              </a:rPr>
              <a:t>ultibase</a:t>
            </a:r>
            <a:endParaRPr lang="en-US" dirty="0" smtClean="0">
              <a:latin typeface="Courier"/>
              <a:cs typeface="Courier"/>
            </a:endParaRPr>
          </a:p>
          <a:p>
            <a:pPr lvl="1"/>
            <a:r>
              <a:rPr lang="en-US" dirty="0" smtClean="0"/>
              <a:t>“</a:t>
            </a:r>
            <a:r>
              <a:rPr lang="en-US" dirty="0" err="1" smtClean="0"/>
              <a:t>mb</a:t>
            </a:r>
            <a:r>
              <a:rPr lang="en-US" dirty="0" smtClean="0"/>
              <a:t>”-files</a:t>
            </a:r>
          </a:p>
          <a:p>
            <a:r>
              <a:rPr lang="en-US" dirty="0" err="1" smtClean="0">
                <a:latin typeface="Courier"/>
                <a:cs typeface="Courier"/>
              </a:rPr>
              <a:t>sh_baseline</a:t>
            </a:r>
            <a:endParaRPr lang="en-US" dirty="0" smtClean="0">
              <a:latin typeface="Courier"/>
              <a:cs typeface="Courier"/>
            </a:endParaRPr>
          </a:p>
          <a:p>
            <a:pPr lvl="1"/>
            <a:r>
              <a:rPr lang="en-US" dirty="0" smtClean="0"/>
              <a:t>Time series plots</a:t>
            </a:r>
            <a:endParaRPr lang="en-US" dirty="0"/>
          </a:p>
        </p:txBody>
      </p:sp>
      <p:sp>
        <p:nvSpPr>
          <p:cNvPr id="10" name="Text Placeholder 9"/>
          <p:cNvSpPr>
            <a:spLocks noGrp="1"/>
          </p:cNvSpPr>
          <p:nvPr>
            <p:ph type="body" sz="quarter" idx="3"/>
          </p:nvPr>
        </p:nvSpPr>
        <p:spPr/>
        <p:txBody>
          <a:bodyPr/>
          <a:lstStyle/>
          <a:p>
            <a:r>
              <a:rPr lang="en-US" dirty="0" smtClean="0"/>
              <a:t>Current scheme</a:t>
            </a:r>
            <a:endParaRPr lang="en-US" dirty="0"/>
          </a:p>
        </p:txBody>
      </p:sp>
      <p:sp>
        <p:nvSpPr>
          <p:cNvPr id="11" name="Content Placeholder 10"/>
          <p:cNvSpPr>
            <a:spLocks noGrp="1"/>
          </p:cNvSpPr>
          <p:nvPr>
            <p:ph sz="quarter" idx="4"/>
          </p:nvPr>
        </p:nvSpPr>
        <p:spPr/>
        <p:txBody>
          <a:bodyPr/>
          <a:lstStyle/>
          <a:p>
            <a:r>
              <a:rPr lang="en-US" dirty="0" smtClean="0"/>
              <a:t>“.org”-file</a:t>
            </a:r>
          </a:p>
          <a:p>
            <a:r>
              <a:rPr lang="en-US" dirty="0" err="1">
                <a:latin typeface="Courier"/>
                <a:cs typeface="Courier"/>
              </a:rPr>
              <a:t>tssum</a:t>
            </a:r>
            <a:endParaRPr lang="en-US" dirty="0">
              <a:latin typeface="Courier"/>
              <a:cs typeface="Courier"/>
            </a:endParaRPr>
          </a:p>
          <a:p>
            <a:pPr lvl="1"/>
            <a:r>
              <a:rPr lang="en-US" dirty="0">
                <a:cs typeface="Courier"/>
              </a:rPr>
              <a:t>“.</a:t>
            </a:r>
            <a:r>
              <a:rPr lang="en-US" dirty="0" err="1">
                <a:cs typeface="Courier"/>
              </a:rPr>
              <a:t>pos</a:t>
            </a:r>
            <a:r>
              <a:rPr lang="en-US" dirty="0">
                <a:cs typeface="Courier"/>
              </a:rPr>
              <a:t>”-files</a:t>
            </a:r>
          </a:p>
          <a:p>
            <a:pPr lvl="1"/>
            <a:r>
              <a:rPr lang="en-US" dirty="0" err="1">
                <a:latin typeface="Courier"/>
                <a:cs typeface="Courier"/>
              </a:rPr>
              <a:t>tsfit</a:t>
            </a:r>
            <a:endParaRPr lang="en-US" dirty="0">
              <a:latin typeface="Courier"/>
              <a:cs typeface="Courier"/>
            </a:endParaRPr>
          </a:p>
          <a:p>
            <a:pPr lvl="2"/>
            <a:r>
              <a:rPr lang="en-US" dirty="0">
                <a:cs typeface="Courier"/>
              </a:rPr>
              <a:t>“.res”-files</a:t>
            </a:r>
          </a:p>
          <a:p>
            <a:r>
              <a:rPr lang="en-US" dirty="0" err="1" smtClean="0">
                <a:latin typeface="Courier"/>
                <a:cs typeface="Courier"/>
              </a:rPr>
              <a:t>sh_plot_pos</a:t>
            </a:r>
            <a:endParaRPr lang="en-US" dirty="0" smtClean="0">
              <a:latin typeface="Courier"/>
              <a:cs typeface="Courier"/>
            </a:endParaRPr>
          </a:p>
          <a:p>
            <a:pPr lvl="1"/>
            <a:r>
              <a:rPr lang="en-US" dirty="0" smtClean="0"/>
              <a:t>Time </a:t>
            </a:r>
            <a:r>
              <a:rPr lang="en-US" dirty="0"/>
              <a:t>series </a:t>
            </a:r>
            <a:r>
              <a:rPr lang="en-US" dirty="0" smtClean="0"/>
              <a:t>plots</a:t>
            </a:r>
            <a:endParaRPr lang="en-US" dirty="0" smtClean="0">
              <a:latin typeface="Courier"/>
              <a:cs typeface="Courier"/>
            </a:endParaRP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
        <p:nvSpPr>
          <p:cNvPr id="13" name="TextBox 12"/>
          <p:cNvSpPr txBox="1"/>
          <p:nvPr/>
        </p:nvSpPr>
        <p:spPr>
          <a:xfrm>
            <a:off x="457200" y="5632739"/>
            <a:ext cx="2031626" cy="461665"/>
          </a:xfrm>
          <a:prstGeom prst="rect">
            <a:avLst/>
          </a:prstGeom>
          <a:noFill/>
        </p:spPr>
        <p:txBody>
          <a:bodyPr wrap="none" rtlCol="0">
            <a:spAutoFit/>
          </a:bodyPr>
          <a:lstStyle/>
          <a:p>
            <a:r>
              <a:rPr lang="en-US" sz="2400" dirty="0" err="1">
                <a:latin typeface="Courier"/>
                <a:cs typeface="Courier"/>
              </a:rPr>
              <a:t>s</a:t>
            </a:r>
            <a:r>
              <a:rPr lang="en-US" sz="2400" dirty="0" err="1" smtClean="0">
                <a:latin typeface="Courier"/>
                <a:cs typeface="Courier"/>
              </a:rPr>
              <a:t>h_plotcrd</a:t>
            </a:r>
            <a:endParaRPr lang="en-US" sz="2400" dirty="0">
              <a:latin typeface="Courier"/>
              <a:cs typeface="Courier"/>
            </a:endParaRPr>
          </a:p>
        </p:txBody>
      </p:sp>
      <p:sp>
        <p:nvSpPr>
          <p:cNvPr id="14" name="Freeform 13"/>
          <p:cNvSpPr/>
          <p:nvPr/>
        </p:nvSpPr>
        <p:spPr>
          <a:xfrm>
            <a:off x="317512" y="2664518"/>
            <a:ext cx="165658" cy="2735996"/>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151854" y="4031275"/>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344743" y="2692133"/>
            <a:ext cx="165658" cy="2231979"/>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324035" y="3768964"/>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195774" y="5372902"/>
            <a:ext cx="2216322" cy="461665"/>
          </a:xfrm>
          <a:prstGeom prst="rect">
            <a:avLst/>
          </a:prstGeom>
          <a:noFill/>
        </p:spPr>
        <p:txBody>
          <a:bodyPr wrap="none" rtlCol="0">
            <a:spAutoFit/>
          </a:bodyPr>
          <a:lstStyle/>
          <a:p>
            <a:r>
              <a:rPr lang="en-US" sz="2400" dirty="0" err="1" smtClean="0">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Recommended strategy for stabilization</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In the template files, </a:t>
            </a:r>
            <a:r>
              <a:rPr lang="en-US" dirty="0" err="1" smtClean="0"/>
              <a:t>globk_long.cmd</a:t>
            </a:r>
            <a:r>
              <a:rPr lang="en-US" dirty="0" smtClean="0"/>
              <a:t> and </a:t>
            </a:r>
            <a:r>
              <a:rPr lang="en-US" dirty="0" err="1" smtClean="0"/>
              <a:t>glorg_long.cmd</a:t>
            </a:r>
            <a:r>
              <a:rPr lang="en-US" dirty="0" smtClean="0"/>
              <a:t>:</a:t>
            </a:r>
            <a:endParaRPr lang="en-US" dirty="0"/>
          </a:p>
          <a:p>
            <a:pPr lvl="1"/>
            <a:r>
              <a:rPr lang="en-US" dirty="0" smtClean="0"/>
              <a:t>default </a:t>
            </a:r>
            <a:r>
              <a:rPr lang="en-US" dirty="0" err="1" smtClean="0"/>
              <a:t>apr</a:t>
            </a:r>
            <a:r>
              <a:rPr lang="en-US" dirty="0" smtClean="0"/>
              <a:t>-file is ~/</a:t>
            </a:r>
            <a:r>
              <a:rPr lang="en-US" dirty="0" err="1" smtClean="0"/>
              <a:t>gg</a:t>
            </a:r>
            <a:r>
              <a:rPr lang="en-US" dirty="0" smtClean="0"/>
              <a:t>/tables/itrf08_comb.apr</a:t>
            </a:r>
          </a:p>
          <a:p>
            <a:pPr lvl="1"/>
            <a:r>
              <a:rPr lang="en-US" dirty="0"/>
              <a:t>d</a:t>
            </a:r>
            <a:r>
              <a:rPr lang="en-US" dirty="0" smtClean="0"/>
              <a:t>efault </a:t>
            </a:r>
            <a:r>
              <a:rPr lang="en-US" dirty="0" err="1" smtClean="0"/>
              <a:t>eq</a:t>
            </a:r>
            <a:r>
              <a:rPr lang="en-US" dirty="0" smtClean="0"/>
              <a:t>-file is ~/</a:t>
            </a:r>
            <a:r>
              <a:rPr lang="en-US" dirty="0" err="1" smtClean="0"/>
              <a:t>gg</a:t>
            </a:r>
            <a:r>
              <a:rPr lang="en-US" dirty="0" smtClean="0"/>
              <a:t>/tables/itrf08_comb.eq</a:t>
            </a:r>
          </a:p>
          <a:p>
            <a:pPr lvl="1"/>
            <a:r>
              <a:rPr lang="en-US" dirty="0"/>
              <a:t>d</a:t>
            </a:r>
            <a:r>
              <a:rPr lang="en-US" dirty="0" smtClean="0"/>
              <a:t>efault stab-file is ~/</a:t>
            </a:r>
            <a:r>
              <a:rPr lang="en-US" dirty="0" err="1" smtClean="0"/>
              <a:t>gg</a:t>
            </a:r>
            <a:r>
              <a:rPr lang="en-US" dirty="0" smtClean="0"/>
              <a:t>/tables/igb08_hierarchy.stab_site</a:t>
            </a:r>
          </a:p>
          <a:p>
            <a:r>
              <a:rPr lang="en-US" dirty="0"/>
              <a:t>i</a:t>
            </a:r>
            <a:r>
              <a:rPr lang="en-US" dirty="0" smtClean="0"/>
              <a:t>trf08_comb.apr is a combined </a:t>
            </a:r>
            <a:r>
              <a:rPr lang="en-US" dirty="0" err="1" smtClean="0"/>
              <a:t>apr</a:t>
            </a:r>
            <a:r>
              <a:rPr lang="en-US" dirty="0" smtClean="0"/>
              <a:t>-file, using many publicly available coordinate sources, all aligned to ITRF2008</a:t>
            </a:r>
          </a:p>
          <a:p>
            <a:r>
              <a:rPr lang="en-US" dirty="0" smtClean="0"/>
              <a:t>itrf08_comb.eq is the associated </a:t>
            </a:r>
            <a:r>
              <a:rPr lang="en-US" dirty="0" err="1" smtClean="0"/>
              <a:t>eq</a:t>
            </a:r>
            <a:r>
              <a:rPr lang="en-US" dirty="0" smtClean="0"/>
              <a:t>-file with defined discontinuities</a:t>
            </a:r>
          </a:p>
          <a:p>
            <a:pPr lvl="1"/>
            <a:r>
              <a:rPr lang="en-US" dirty="0"/>
              <a:t>e</a:t>
            </a:r>
            <a:r>
              <a:rPr lang="en-US" dirty="0" smtClean="0"/>
              <a:t>quipment changes</a:t>
            </a:r>
          </a:p>
          <a:p>
            <a:pPr lvl="1"/>
            <a:r>
              <a:rPr lang="en-US" dirty="0"/>
              <a:t>e</a:t>
            </a:r>
            <a:r>
              <a:rPr lang="en-US" dirty="0" smtClean="0"/>
              <a:t>arthquakes</a:t>
            </a:r>
          </a:p>
          <a:p>
            <a:pPr lvl="1"/>
            <a:r>
              <a:rPr lang="en-US" dirty="0"/>
              <a:t>e</a:t>
            </a:r>
            <a:r>
              <a:rPr lang="en-US" dirty="0" smtClean="0"/>
              <a:t>tc.</a:t>
            </a:r>
          </a:p>
          <a:p>
            <a:r>
              <a:rPr lang="en-US" dirty="0" smtClean="0"/>
              <a:t>igb08_hierarchy.stab_site uses the established IGS core network hierarchy to choose stabilizing sites, e.g.</a:t>
            </a:r>
          </a:p>
          <a:p>
            <a:pPr lvl="1"/>
            <a:r>
              <a:rPr lang="en-US" dirty="0" smtClean="0">
                <a:cs typeface="Courier"/>
              </a:rPr>
              <a:t>“</a:t>
            </a:r>
            <a:r>
              <a:rPr lang="en-US" dirty="0" smtClean="0">
                <a:latin typeface="Courier"/>
                <a:cs typeface="Courier"/>
              </a:rPr>
              <a:t> </a:t>
            </a:r>
            <a:r>
              <a:rPr lang="en-US" dirty="0" err="1" smtClean="0">
                <a:latin typeface="Courier"/>
                <a:cs typeface="Courier"/>
              </a:rPr>
              <a:t>stab_site</a:t>
            </a:r>
            <a:r>
              <a:rPr lang="en-US" dirty="0" smtClean="0">
                <a:latin typeface="Courier"/>
                <a:cs typeface="Courier"/>
              </a:rPr>
              <a:t> </a:t>
            </a:r>
            <a:r>
              <a:rPr lang="en-US" dirty="0">
                <a:latin typeface="Courier"/>
                <a:cs typeface="Courier"/>
              </a:rPr>
              <a:t>DRAO/BREW/NANO/ALBH/</a:t>
            </a:r>
            <a:r>
              <a:rPr lang="en-US" dirty="0" smtClean="0">
                <a:latin typeface="Courier"/>
                <a:cs typeface="Courier"/>
              </a:rPr>
              <a:t>HOLB</a:t>
            </a:r>
            <a:r>
              <a:rPr lang="en-US" dirty="0" smtClean="0"/>
              <a:t>”</a:t>
            </a:r>
            <a:br>
              <a:rPr lang="en-US" dirty="0" smtClean="0"/>
            </a:br>
            <a:r>
              <a:rPr lang="en-US" dirty="0" smtClean="0"/>
              <a:t>means use DRAO if available in the solution (e.g. h-files), otherwise use BREW if available, otherwise use NANO, etc.</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864507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Inspect consistency of</a:t>
            </a:r>
            <a:br>
              <a:rPr lang="en-US" dirty="0" smtClean="0"/>
            </a:br>
            <a:r>
              <a:rPr lang="en-US" dirty="0" smtClean="0"/>
              <a:t>stabilization</a:t>
            </a:r>
            <a:r>
              <a:rPr lang="en-US" dirty="0"/>
              <a:t> </a:t>
            </a:r>
            <a:r>
              <a:rPr lang="en-US" dirty="0" smtClean="0"/>
              <a:t>statistically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a good idea to have thought about your reference frame stabilization when setting up your experiment, e.g. </a:t>
            </a:r>
            <a:r>
              <a:rPr lang="en-US" dirty="0" err="1" smtClean="0"/>
              <a:t>sites.defaults</a:t>
            </a:r>
            <a:r>
              <a:rPr lang="en-US" dirty="0" smtClean="0"/>
              <a:t>, </a:t>
            </a:r>
            <a:r>
              <a:rPr lang="en-US" i="1" dirty="0" smtClean="0"/>
              <a:t>before</a:t>
            </a:r>
            <a:r>
              <a:rPr lang="en-US" dirty="0" smtClean="0"/>
              <a:t> running </a:t>
            </a:r>
            <a:r>
              <a:rPr lang="en-US" dirty="0" err="1" smtClean="0">
                <a:latin typeface="Courier"/>
                <a:cs typeface="Courier"/>
              </a:rPr>
              <a:t>sh_gamit</a:t>
            </a:r>
            <a:endParaRPr lang="en-US" dirty="0" smtClean="0">
              <a:latin typeface="Courier"/>
              <a:cs typeface="Courier"/>
            </a:endParaRPr>
          </a:p>
          <a:p>
            <a:r>
              <a:rPr lang="en-US" dirty="0"/>
              <a:t>Desire as many well-defined (e.g. IGS) sites as possible for </a:t>
            </a:r>
            <a:r>
              <a:rPr lang="en-US" dirty="0" smtClean="0"/>
              <a:t>redundancy</a:t>
            </a:r>
          </a:p>
          <a:p>
            <a:pPr lvl="1"/>
            <a:r>
              <a:rPr lang="en-US" dirty="0" smtClean="0"/>
              <a:t>Recommended </a:t>
            </a:r>
            <a:r>
              <a:rPr lang="en-US" dirty="0"/>
              <a:t>to use some of </a:t>
            </a:r>
            <a:r>
              <a:rPr lang="en-US" dirty="0" smtClean="0"/>
              <a:t>the </a:t>
            </a:r>
            <a:r>
              <a:rPr lang="en-US" dirty="0"/>
              <a:t>sites (preferring the first column</a:t>
            </a:r>
            <a:r>
              <a:rPr lang="en-US" dirty="0" smtClean="0"/>
              <a:t>) in ~/</a:t>
            </a:r>
            <a:r>
              <a:rPr lang="en-US" dirty="0" err="1" smtClean="0"/>
              <a:t>gg</a:t>
            </a:r>
            <a:r>
              <a:rPr lang="en-US" dirty="0" smtClean="0"/>
              <a:t>/tables/igb08_hierarchy.stab_site </a:t>
            </a:r>
            <a:r>
              <a:rPr lang="en-US" dirty="0"/>
              <a:t>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smtClean="0"/>
              <a:t>N</a:t>
            </a:r>
            <a:r>
              <a:rPr lang="en-US" baseline="30000" dirty="0" smtClean="0"/>
              <a:t>3</a:t>
            </a:r>
            <a:endParaRPr lang="en-US" dirty="0" smtClean="0">
              <a:latin typeface="Courier"/>
              <a:cs typeface="Courier"/>
            </a:endParaRPr>
          </a:p>
          <a:p>
            <a:r>
              <a:rPr lang="en-US" dirty="0" err="1">
                <a:latin typeface="Courier"/>
                <a:cs typeface="Courier"/>
              </a:rPr>
              <a:t>g</a:t>
            </a:r>
            <a:r>
              <a:rPr lang="en-US" dirty="0" err="1" smtClean="0">
                <a:latin typeface="Courier"/>
                <a:cs typeface="Courier"/>
              </a:rPr>
              <a:t>rep</a:t>
            </a:r>
            <a:r>
              <a:rPr lang="en-US" dirty="0" smtClean="0">
                <a:latin typeface="Courier"/>
                <a:cs typeface="Courier"/>
              </a:rPr>
              <a:t> ‘^POS S’ glred_20150811.org</a:t>
            </a:r>
          </a:p>
          <a:p>
            <a:pPr marL="0" indent="0">
              <a:buNone/>
            </a:pPr>
            <a:endParaRPr lang="en-US" sz="900" dirty="0" smtClean="0">
              <a:latin typeface="Courier"/>
              <a:cs typeface="Courier"/>
            </a:endParaRPr>
          </a:p>
          <a:p>
            <a:pPr marL="0" indent="0" algn="ctr">
              <a:buNone/>
            </a:pPr>
            <a:r>
              <a:rPr lang="en-US" sz="1100" dirty="0" smtClean="0">
                <a:latin typeface="Courier"/>
                <a:cs typeface="Courier"/>
              </a:rPr>
              <a:t>POS </a:t>
            </a:r>
            <a:r>
              <a:rPr lang="en-US" sz="1100" dirty="0">
                <a:latin typeface="Courier"/>
                <a:cs typeface="Courier"/>
              </a:rPr>
              <a:t>STATISTICS: For   51 </a:t>
            </a:r>
            <a:r>
              <a:rPr lang="en-US" sz="1100" dirty="0" err="1">
                <a:latin typeface="Courier"/>
                <a:cs typeface="Courier"/>
              </a:rPr>
              <a:t>RefSites</a:t>
            </a:r>
            <a:r>
              <a:rPr lang="en-US" sz="1100" dirty="0">
                <a:latin typeface="Courier"/>
                <a:cs typeface="Courier"/>
              </a:rPr>
              <a:t> WRMS ENU   2.15   2.55   6.19  mm    NRMS ENU   0.71   0.84   0.63 L0104260000_tg1a.glx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2.17   2.42   6.03  mm    NRMS ENU   0.74   0.80   0.63 L0104270000_tg1a.glx</a:t>
            </a:r>
          </a:p>
          <a:p>
            <a:pPr marL="0" indent="0" algn="ctr">
              <a:buNone/>
            </a:pPr>
            <a:r>
              <a:rPr lang="en-US" sz="1100" dirty="0">
                <a:latin typeface="Courier"/>
                <a:cs typeface="Courier"/>
              </a:rPr>
              <a:t>POS STATISTICS: For   50 </a:t>
            </a:r>
            <a:r>
              <a:rPr lang="en-US" sz="1100" dirty="0" err="1">
                <a:latin typeface="Courier"/>
                <a:cs typeface="Courier"/>
              </a:rPr>
              <a:t>RefSites</a:t>
            </a:r>
            <a:r>
              <a:rPr lang="en-US" sz="1100" dirty="0">
                <a:latin typeface="Courier"/>
                <a:cs typeface="Courier"/>
              </a:rPr>
              <a:t> WRMS ENU   2.12   2.25   6.34  mm    NRMS ENU   0.71   0.75   0.67 L0104280000_tg1a.glx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2.19   2.31   5.23  mm    NRMS ENU   0.80   0.81   0.58 L0104300000_tg1a.glx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1.83   2.17   6.34  mm    NRMS ENU   0.64   0.75   0.68 L0105010000_tg1a.glx</a:t>
            </a:r>
          </a:p>
          <a:p>
            <a:pPr marL="0" indent="0" algn="ctr">
              <a:buNone/>
            </a:pPr>
            <a:r>
              <a:rPr lang="en-US" sz="1100" dirty="0">
                <a:latin typeface="Courier"/>
                <a:cs typeface="Courier"/>
              </a:rPr>
              <a:t>POS STATISTICS: For   54 </a:t>
            </a:r>
            <a:r>
              <a:rPr lang="en-US" sz="1100" dirty="0" err="1">
                <a:latin typeface="Courier"/>
                <a:cs typeface="Courier"/>
              </a:rPr>
              <a:t>RefSites</a:t>
            </a:r>
            <a:r>
              <a:rPr lang="en-US" sz="1100" dirty="0">
                <a:latin typeface="Courier"/>
                <a:cs typeface="Courier"/>
              </a:rPr>
              <a:t> WRMS ENU   2.09   2.63   6.47  mm    NRMS ENU   0.80   0.98   0.75 </a:t>
            </a:r>
            <a:r>
              <a:rPr lang="en-US" sz="1100" dirty="0" smtClean="0">
                <a:latin typeface="Courier"/>
                <a:cs typeface="Courier"/>
              </a:rPr>
              <a:t>L0105020000_tg1a.glx</a:t>
            </a:r>
            <a:endParaRPr lang="en-US" sz="1100" dirty="0">
              <a:latin typeface="Courier"/>
              <a:cs typeface="Courier"/>
            </a:endParaRPr>
          </a:p>
        </p:txBody>
      </p:sp>
      <p:sp>
        <p:nvSpPr>
          <p:cNvPr id="4" name="Date Placeholder 3"/>
          <p:cNvSpPr>
            <a:spLocks noGrp="1"/>
          </p:cNvSpPr>
          <p:nvPr>
            <p:ph type="dt" sz="half" idx="10"/>
          </p:nvPr>
        </p:nvSpPr>
        <p:spPr/>
        <p:txBody>
          <a:bodyPr/>
          <a:lstStyle/>
          <a:p>
            <a:r>
              <a:rPr lang="x-none" smtClean="0"/>
              <a:t>2016/05/25</a:t>
            </a:r>
            <a:endParaRPr lang="en-US" dirty="0"/>
          </a:p>
        </p:txBody>
      </p:sp>
      <p:sp>
        <p:nvSpPr>
          <p:cNvPr id="5" name="Footer Placeholder 4"/>
          <p:cNvSpPr>
            <a:spLocks noGrp="1"/>
          </p:cNvSpPr>
          <p:nvPr>
            <p:ph type="ftr" sz="quarter" idx="11"/>
          </p:nvPr>
        </p:nvSpPr>
        <p:spPr/>
        <p:txBody>
          <a:bodyPr/>
          <a:lstStyle/>
          <a:p>
            <a:r>
              <a:rPr lang="en-US" smtClean="0"/>
              <a:t>Time series using glred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8348041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2151</TotalTime>
  <Words>1838</Words>
  <Application>Microsoft Macintosh PowerPoint</Application>
  <PresentationFormat>On-screen Show (4:3)</PresentationFormat>
  <Paragraphs>211</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55</cp:revision>
  <dcterms:created xsi:type="dcterms:W3CDTF">2014-11-13T20:18:27Z</dcterms:created>
  <dcterms:modified xsi:type="dcterms:W3CDTF">2016-05-16T16:41:43Z</dcterms:modified>
</cp:coreProperties>
</file>