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handoutMasterIdLst>
    <p:handoutMasterId r:id="rId41"/>
  </p:handoutMasterIdLst>
  <p:sldIdLst>
    <p:sldId id="295"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69" r:id="rId21"/>
    <p:sldId id="273" r:id="rId22"/>
    <p:sldId id="270" r:id="rId23"/>
    <p:sldId id="274" r:id="rId24"/>
    <p:sldId id="271" r:id="rId25"/>
    <p:sldId id="272" r:id="rId26"/>
    <p:sldId id="296" r:id="rId27"/>
    <p:sldId id="297" r:id="rId28"/>
    <p:sldId id="264" r:id="rId29"/>
    <p:sldId id="263" r:id="rId30"/>
    <p:sldId id="265" r:id="rId31"/>
    <p:sldId id="267" r:id="rId32"/>
    <p:sldId id="268" r:id="rId33"/>
    <p:sldId id="266" r:id="rId34"/>
    <p:sldId id="298" r:id="rId35"/>
    <p:sldId id="299" r:id="rId36"/>
    <p:sldId id="283" r:id="rId37"/>
    <p:sldId id="280" r:id="rId38"/>
    <p:sldId id="25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94694" autoAdjust="0"/>
  </p:normalViewPr>
  <p:slideViewPr>
    <p:cSldViewPr snapToGrid="0" snapToObjects="1">
      <p:cViewPr varScale="1">
        <p:scale>
          <a:sx n="121" d="100"/>
          <a:sy n="121" d="100"/>
        </p:scale>
        <p:origin x="832" y="176"/>
      </p:cViewPr>
      <p:guideLst>
        <p:guide orient="horz" pos="2160"/>
        <p:guide pos="3840"/>
      </p:guideLst>
    </p:cSldViewPr>
  </p:slideViewPr>
  <p:outlineViewPr>
    <p:cViewPr>
      <p:scale>
        <a:sx n="33" d="100"/>
        <a:sy n="33" d="100"/>
      </p:scale>
      <p:origin x="0" y="12736"/>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2020/08/27</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1</a:t>
            </a:fld>
            <a:endParaRPr lang="en-US"/>
          </a:p>
        </p:txBody>
      </p:sp>
    </p:spTree>
    <p:extLst>
      <p:ext uri="{BB962C8B-B14F-4D97-AF65-F5344CB8AC3E}">
        <p14:creationId xmlns:p14="http://schemas.microsoft.com/office/powerpoint/2010/main" val="110963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21</a:t>
            </a:fld>
            <a:endParaRPr lang="en-US" sz="120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46084"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23</a:t>
            </a:fld>
            <a:endParaRPr lang="en-US" sz="1200"/>
          </a:p>
        </p:txBody>
      </p:sp>
      <p:sp>
        <p:nvSpPr>
          <p:cNvPr id="542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48132"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24</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50180"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25</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25</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28</a:t>
            </a:fld>
            <a:endParaRPr 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29</a:t>
            </a:fld>
            <a:endParaRPr lang="en-US" sz="1200"/>
          </a:p>
        </p:txBody>
      </p:sp>
      <p:sp>
        <p:nvSpPr>
          <p:cNvPr id="3277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30</a:t>
            </a:fld>
            <a:endParaRPr lang="en-US" sz="1200"/>
          </a:p>
        </p:txBody>
      </p:sp>
      <p:sp>
        <p:nvSpPr>
          <p:cNvPr id="368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yellow for 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31</a:t>
            </a:fld>
            <a:endParaRPr lang="en-US" sz="1200"/>
          </a:p>
        </p:txBody>
      </p:sp>
      <p:sp>
        <p:nvSpPr>
          <p:cNvPr id="409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a:t>
            </a:r>
            <a:r>
              <a:rPr lang="en-US" dirty="0" err="1">
                <a:ea typeface="ＭＳ Ｐゴシック" charset="0"/>
                <a:cs typeface="ＭＳ Ｐゴシック" charset="0"/>
              </a:rPr>
              <a:t>swhy</a:t>
            </a:r>
            <a:r>
              <a:rPr lang="en-US" dirty="0">
                <a:ea typeface="ＭＳ Ｐゴシック" charset="0"/>
                <a:cs typeface="ＭＳ Ｐゴシック" charset="0"/>
              </a:rPr>
              <a:t>: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en-GB"/>
              <a:t>2020/08/27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32</a:t>
            </a:fld>
            <a:endParaRPr lang="en-US" sz="1200"/>
          </a:p>
        </p:txBody>
      </p:sp>
      <p:sp>
        <p:nvSpPr>
          <p:cNvPr id="4301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33</a:t>
            </a:fld>
            <a:endParaRPr lang="en-US" sz="1200"/>
          </a:p>
        </p:txBody>
      </p:sp>
      <p:sp>
        <p:nvSpPr>
          <p:cNvPr id="389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dirty="0">
                <a:ea typeface="ＭＳ Ｐゴシック" charset="0"/>
                <a:cs typeface="ＭＳ Ｐゴシック" charset="0"/>
              </a:rPr>
              <a:t>s model for weighting the observations. </a:t>
            </a:r>
            <a:r>
              <a:rPr lang="en-US" dirty="0" err="1">
                <a:ea typeface="ＭＳ Ｐゴシック" charset="0"/>
                <a:cs typeface="ＭＳ Ｐゴシック" charset="0"/>
              </a:rPr>
              <a:t>Mutlipath</a:t>
            </a:r>
            <a:r>
              <a:rPr lang="en-US" dirty="0">
                <a:ea typeface="ＭＳ Ｐゴシック" charset="0"/>
                <a:cs typeface="ＭＳ Ｐゴシック" charset="0"/>
              </a:rPr>
              <a:t>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dirty="0">
                <a:ea typeface="ＭＳ Ｐゴシック" charset="0"/>
                <a:cs typeface="ＭＳ Ｐゴシック" charset="0"/>
              </a:rPr>
              <a:t>clean</a:t>
            </a:r>
            <a:r>
              <a:rPr lang="ja-JP" altLang="en-US">
                <a:ea typeface="ＭＳ Ｐゴシック" charset="0"/>
                <a:cs typeface="ＭＳ Ｐゴシック" charset="0"/>
              </a:rPr>
              <a:t>”</a:t>
            </a:r>
            <a:r>
              <a:rPr lang="en-US" dirty="0">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dirty="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87997BF8-4BCF-1E42-84E1-9045E79A0A17}" type="slidenum">
              <a:rPr lang="en-US" smtClean="0"/>
              <a:t>34</a:t>
            </a:fld>
            <a:endParaRPr lang="en-US"/>
          </a:p>
        </p:txBody>
      </p:sp>
    </p:spTree>
    <p:extLst>
      <p:ext uri="{BB962C8B-B14F-4D97-AF65-F5344CB8AC3E}">
        <p14:creationId xmlns:p14="http://schemas.microsoft.com/office/powerpoint/2010/main" val="1044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37</a:t>
            </a:fld>
            <a:endParaRPr lang="en-US" sz="1200"/>
          </a:p>
        </p:txBody>
      </p:sp>
      <p:sp>
        <p:nvSpPr>
          <p:cNvPr id="665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ea typeface="ＭＳ Ｐゴシック" charset="0"/>
                <a:cs typeface="ＭＳ Ｐゴシック" charset="0"/>
              </a:rPr>
              <a:t>Signal prop affects show up in phase residuals – motions do not.</a:t>
            </a:r>
          </a:p>
          <a:p>
            <a:pPr eaLnBrk="1" hangingPunct="1"/>
            <a:r>
              <a:rPr lang="en-US" b="1" dirty="0">
                <a:ea typeface="ＭＳ Ｐゴシック" charset="0"/>
                <a:cs typeface="ＭＳ Ｐゴシック" charset="0"/>
              </a:rPr>
              <a:t>Any of these CAN be dominant in height estimates; also can be negligible</a:t>
            </a:r>
          </a:p>
          <a:p>
            <a:pPr eaLnBrk="1" hangingPunct="1"/>
            <a:r>
              <a:rPr lang="en-US" b="1" dirty="0">
                <a:ea typeface="ＭＳ Ｐゴシック" charset="0"/>
                <a:cs typeface="ＭＳ Ｐゴシック" charset="0"/>
              </a:rPr>
              <a:t>     all also show up in horizontal </a:t>
            </a:r>
          </a:p>
          <a:p>
            <a:pPr eaLnBrk="1" hangingPunct="1"/>
            <a:endParaRPr lang="en-US" b="1" dirty="0">
              <a:ea typeface="ＭＳ Ｐゴシック" charset="0"/>
              <a:cs typeface="ＭＳ Ｐゴシック" charset="0"/>
            </a:endParaRPr>
          </a:p>
          <a:p>
            <a:pPr eaLnBrk="1" hangingPunct="1"/>
            <a:r>
              <a:rPr lang="en-US" b="1" dirty="0">
                <a:ea typeface="ＭＳ Ｐゴシック" charset="0"/>
                <a:cs typeface="ＭＳ Ｐゴシック" charset="0"/>
              </a:rPr>
              <a:t>Scattering and monument instability influence site selection</a:t>
            </a:r>
          </a:p>
          <a:p>
            <a:pPr eaLnBrk="1" hangingPunct="1"/>
            <a:r>
              <a:rPr lang="en-US" b="1" dirty="0">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en-GB"/>
              <a:t>2020/08/27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5257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79623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9518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2022/07/21</a:t>
            </a:r>
            <a:endParaRPr lang="en-US" dirty="0"/>
          </a:p>
        </p:txBody>
      </p:sp>
      <p:sp>
        <p:nvSpPr>
          <p:cNvPr id="5" name="Footer Placeholder 4"/>
          <p:cNvSpPr>
            <a:spLocks noGrp="1"/>
          </p:cNvSpPr>
          <p:nvPr>
            <p:ph type="ftr" sz="quarter" idx="11"/>
          </p:nvPr>
        </p:nvSpPr>
        <p:spPr/>
        <p:txBody>
          <a:bodyPr/>
          <a:lstStyle/>
          <a:p>
            <a:r>
              <a:rPr lang="en-US"/>
              <a:t>Verticals: atmosphere and loading</a:t>
            </a:r>
            <a:endParaRPr lang="en-US" dirty="0"/>
          </a:p>
        </p:txBody>
      </p:sp>
      <p:sp>
        <p:nvSpPr>
          <p:cNvPr id="6" name="Slide Number Placeholder 5"/>
          <p:cNvSpPr>
            <a:spLocks noGrp="1"/>
          </p:cNvSpPr>
          <p:nvPr>
            <p:ph type="sldNum" sz="quarter" idx="12"/>
          </p:nvPr>
        </p:nvSpPr>
        <p:spPr/>
        <p:txBody>
          <a:bodyPr/>
          <a:lstStyle/>
          <a:p>
            <a:fld id="{13727882-E4F4-1747-9FEA-3D9D1287DFE9}" type="slidenum">
              <a:rPr lang="en-US" smtClean="0"/>
              <a:pPr/>
              <a:t>‹#›</a:t>
            </a:fld>
            <a:endParaRPr lang="en-US" dirty="0"/>
          </a:p>
        </p:txBody>
      </p:sp>
    </p:spTree>
    <p:extLst>
      <p:ext uri="{BB962C8B-B14F-4D97-AF65-F5344CB8AC3E}">
        <p14:creationId xmlns:p14="http://schemas.microsoft.com/office/powerpoint/2010/main" val="325000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78560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2022/07/21</a:t>
            </a:r>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28252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2022/07/21</a:t>
            </a:r>
          </a:p>
        </p:txBody>
      </p:sp>
      <p:sp>
        <p:nvSpPr>
          <p:cNvPr id="8" name="Footer Placeholder 7"/>
          <p:cNvSpPr>
            <a:spLocks noGrp="1"/>
          </p:cNvSpPr>
          <p:nvPr>
            <p:ph type="ftr" sz="quarter" idx="11"/>
          </p:nvPr>
        </p:nvSpPr>
        <p:spPr/>
        <p:txBody>
          <a:bodyPr/>
          <a:lstStyle/>
          <a:p>
            <a:r>
              <a:rPr lang="en-US"/>
              <a:t>Verticals: atmosphere and loading</a:t>
            </a:r>
          </a:p>
        </p:txBody>
      </p:sp>
      <p:sp>
        <p:nvSpPr>
          <p:cNvPr id="9" name="Slide Number Placeholder 8"/>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87269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2022/07/21</a:t>
            </a:r>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48232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7411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2022/07/21</a:t>
            </a:r>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94878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2022/07/21</a:t>
            </a:r>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6763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2022/07/21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Verticals: atmosphere and loading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3338377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xenon.colorado.edu/port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7" Type="http://schemas.openxmlformats.org/officeDocument/2006/relationships/hyperlink" Target="http://gps.alaska.edu/jeff/Classes/GEOS655/Lecture22_globalloading+hydrology.pdf" TargetMode="External"/><Relationship Id="rId2" Type="http://schemas.openxmlformats.org/officeDocument/2006/relationships/hyperlink" Target="https://dx.doi.org/10.1029/2009GL039430" TargetMode="External"/><Relationship Id="rId1" Type="http://schemas.openxmlformats.org/officeDocument/2006/relationships/slideLayout" Target="../slideLayouts/slideLayout2.xml"/><Relationship Id="rId6" Type="http://schemas.openxmlformats.org/officeDocument/2006/relationships/hyperlink" Target="https://dx.doi.org/10.1175/1520-0426(2000)017%3c0426:DAOSBG%3e2.0.CO;2" TargetMode="External"/><Relationship Id="rId5" Type="http://schemas.openxmlformats.org/officeDocument/2006/relationships/hyperlink" Target="https://dx.doi.org/10.1029/2006GL027706" TargetMode="External"/><Relationship Id="rId4" Type="http://schemas.openxmlformats.org/officeDocument/2006/relationships/hyperlink" Target="https://dx.doi.org/10.1029/2008GL0360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Vertical loading and</a:t>
            </a:r>
            <a:br>
              <a:rPr lang="en-US"/>
            </a:br>
            <a:r>
              <a:rPr lang="en-US"/>
              <a:t>atmospheric parameters</a:t>
            </a:r>
            <a:endParaRPr lang="en-US" dirty="0"/>
          </a:p>
        </p:txBody>
      </p:sp>
      <p:pic>
        <p:nvPicPr>
          <p:cNvPr id="9" name="Picture 8" descr="MIT-logo-with-spelling-web-red-gray-design1-large.png">
            <a:extLst>
              <a:ext uri="{FF2B5EF4-FFF2-40B4-BE49-F238E27FC236}">
                <a16:creationId xmlns:a16="http://schemas.microsoft.com/office/drawing/2014/main" id="{A8699828-DC26-AA4B-934B-14CFB7826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0" name="Picture 9" descr="unavco-logo-red-black-shadow.png">
            <a:extLst>
              <a:ext uri="{FF2B5EF4-FFF2-40B4-BE49-F238E27FC236}">
                <a16:creationId xmlns:a16="http://schemas.microsoft.com/office/drawing/2014/main" id="{D75B5EE1-82BA-1A4D-B0AA-A43DF71FA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7" name="Picture 16">
            <a:extLst>
              <a:ext uri="{FF2B5EF4-FFF2-40B4-BE49-F238E27FC236}">
                <a16:creationId xmlns:a16="http://schemas.microsoft.com/office/drawing/2014/main" id="{AB098754-42E5-094B-A2FA-4772ED862A9C}"/>
              </a:ext>
            </a:extLst>
          </p:cNvPr>
          <p:cNvPicPr>
            <a:picLocks noChangeAspect="1"/>
          </p:cNvPicPr>
          <p:nvPr/>
        </p:nvPicPr>
        <p:blipFill>
          <a:blip r:embed="rId5"/>
          <a:stretch>
            <a:fillRect/>
          </a:stretch>
        </p:blipFill>
        <p:spPr>
          <a:xfrm>
            <a:off x="254000" y="254000"/>
            <a:ext cx="2222500" cy="469900"/>
          </a:xfrm>
          <a:prstGeom prst="rect">
            <a:avLst/>
          </a:prstGeom>
        </p:spPr>
      </p:pic>
      <p:sp>
        <p:nvSpPr>
          <p:cNvPr id="18" name="Subtitle 15">
            <a:extLst>
              <a:ext uri="{FF2B5EF4-FFF2-40B4-BE49-F238E27FC236}">
                <a16:creationId xmlns:a16="http://schemas.microsoft.com/office/drawing/2014/main" id="{DABCF03A-7F7A-9241-A08E-DAAFA51DFC42}"/>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18–22 July 2022</a:t>
            </a:r>
          </a:p>
          <a:p>
            <a:r>
              <a:rPr lang="en-US" sz="2400" dirty="0">
                <a:solidFill>
                  <a:schemeClr val="accent3"/>
                </a:solidFill>
              </a:rPr>
              <a:t>https://</a:t>
            </a:r>
            <a:r>
              <a:rPr lang="en-US" sz="2400" dirty="0" err="1">
                <a:solidFill>
                  <a:schemeClr val="accent3"/>
                </a:solidFill>
              </a:rPr>
              <a:t>geoweb.mit.edu</a:t>
            </a:r>
            <a:r>
              <a:rPr lang="en-US" sz="2400" dirty="0">
                <a:solidFill>
                  <a:schemeClr val="accent3"/>
                </a:solidFill>
              </a:rPr>
              <a:t>/gg/courses/202207_UNAVCO/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64450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Ocean loading magnitudes</a:t>
            </a:r>
          </a:p>
        </p:txBody>
      </p:sp>
      <p:sp>
        <p:nvSpPr>
          <p:cNvPr id="5" name="Date Placeholder 2"/>
          <p:cNvSpPr>
            <a:spLocks noGrp="1"/>
          </p:cNvSpPr>
          <p:nvPr>
            <p:ph type="dt" sz="half" idx="10"/>
          </p:nvPr>
        </p:nvSpPr>
        <p:spPr/>
        <p:txBody>
          <a:bodyPr/>
          <a:lstStyle/>
          <a:p>
            <a:r>
              <a:rPr lang="en-US"/>
              <a:t>2022/07/21</a:t>
            </a:r>
          </a:p>
        </p:txBody>
      </p:sp>
      <p:sp>
        <p:nvSpPr>
          <p:cNvPr id="6" name="Footer Placeholder 3"/>
          <p:cNvSpPr>
            <a:spLocks noGrp="1"/>
          </p:cNvSpPr>
          <p:nvPr>
            <p:ph type="ftr" sz="quarter" idx="11"/>
          </p:nvPr>
        </p:nvSpPr>
        <p:spPr/>
        <p:txBody>
          <a:bodyPr/>
          <a:lstStyle/>
          <a:p>
            <a:r>
              <a:rPr lang="en-US"/>
              <a:t>Verticals: atmosphere and loading</a:t>
            </a: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52" y="1333780"/>
            <a:ext cx="5531897" cy="515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997559" y="1690688"/>
            <a:ext cx="2311681" cy="1631216"/>
          </a:xfrm>
          <a:prstGeom prst="rect">
            <a:avLst/>
          </a:prstGeom>
          <a:noFill/>
        </p:spPr>
        <p:txBody>
          <a:bodyPr wrap="square" rtlCol="0">
            <a:spAutoFit/>
          </a:bodyPr>
          <a:lstStyle/>
          <a:p>
            <a:r>
              <a:rPr lang="en-US" dirty="0"/>
              <a:t>Locations at “corners” of continental US</a:t>
            </a:r>
          </a:p>
          <a:p>
            <a:r>
              <a:rPr lang="en-US" sz="1600" dirty="0">
                <a:latin typeface="Courier"/>
                <a:cs typeface="Courier"/>
              </a:rPr>
              <a:t>WES2 288.5   42.6</a:t>
            </a:r>
          </a:p>
          <a:p>
            <a:r>
              <a:rPr lang="en-US" sz="1600" dirty="0">
                <a:latin typeface="Courier"/>
                <a:cs typeface="Courier"/>
              </a:rPr>
              <a:t>ALBH 236.5   48.4</a:t>
            </a:r>
          </a:p>
          <a:p>
            <a:r>
              <a:rPr lang="en-US" sz="1600" dirty="0">
                <a:latin typeface="Courier"/>
                <a:cs typeface="Courier"/>
              </a:rPr>
              <a:t>RICH 279.6   25.6</a:t>
            </a:r>
          </a:p>
          <a:p>
            <a:r>
              <a:rPr lang="en-US" sz="1600" dirty="0">
                <a:latin typeface="Courier"/>
                <a:cs typeface="Courier"/>
              </a:rPr>
              <a:t>SIO  242.8   32.8</a:t>
            </a:r>
          </a:p>
        </p:txBody>
      </p:sp>
    </p:spTree>
    <p:extLst>
      <p:ext uri="{BB962C8B-B14F-4D97-AF65-F5344CB8AC3E}">
        <p14:creationId xmlns:p14="http://schemas.microsoft.com/office/powerpoint/2010/main" val="339679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non-tidal loading</a:t>
            </a:r>
          </a:p>
        </p:txBody>
      </p:sp>
      <p:sp>
        <p:nvSpPr>
          <p:cNvPr id="3" name="Content Placeholder 2"/>
          <p:cNvSpPr>
            <a:spLocks noGrp="1"/>
          </p:cNvSpPr>
          <p:nvPr>
            <p:ph idx="1"/>
          </p:nvPr>
        </p:nvSpPr>
        <p:spPr/>
        <p:txBody>
          <a:bodyPr>
            <a:normAutofit fontScale="77500" lnSpcReduction="20000"/>
          </a:bodyPr>
          <a:lstStyle/>
          <a:p>
            <a:r>
              <a:rPr lang="en-US" dirty="0"/>
              <a:t>Set </a:t>
            </a:r>
            <a:r>
              <a:rPr lang="en-US" dirty="0" err="1"/>
              <a:t>sestbl</a:t>
            </a:r>
            <a:r>
              <a:rPr lang="en-US" dirty="0"/>
              <a:t>. for </a:t>
            </a:r>
            <a:r>
              <a:rPr lang="en-US" dirty="0" err="1"/>
              <a:t>atml.grid</a:t>
            </a:r>
            <a:r>
              <a:rPr lang="en-US" dirty="0"/>
              <a:t> and link </a:t>
            </a:r>
            <a:r>
              <a:rPr lang="en-US" dirty="0" err="1"/>
              <a:t>atml.grid.YYYY</a:t>
            </a:r>
            <a:r>
              <a:rPr lang="en-US" dirty="0"/>
              <a:t> in </a:t>
            </a:r>
            <a:r>
              <a:rPr lang="en-US" dirty="0" err="1"/>
              <a:t>gg</a:t>
            </a:r>
            <a:r>
              <a:rPr lang="en-US" dirty="0"/>
              <a:t>/tables to the appropriate grid files. (</a:t>
            </a:r>
            <a:r>
              <a:rPr lang="en-US" dirty="0" err="1"/>
              <a:t>atml.list</a:t>
            </a:r>
            <a:r>
              <a:rPr lang="en-US" dirty="0"/>
              <a:t> option currently not used).</a:t>
            </a:r>
          </a:p>
          <a:p>
            <a:r>
              <a:rPr lang="en-US" dirty="0"/>
              <a:t>When linking </a:t>
            </a:r>
            <a:r>
              <a:rPr lang="en-US" dirty="0" err="1"/>
              <a:t>atml.grid</a:t>
            </a:r>
            <a:r>
              <a:rPr lang="en-US" dirty="0"/>
              <a:t>, there are choices of loading types (files available in GRIDS on </a:t>
            </a:r>
            <a:r>
              <a:rPr lang="en-US" dirty="0" err="1"/>
              <a:t>everest.mit.edu</a:t>
            </a:r>
            <a:r>
              <a:rPr lang="en-US" dirty="0"/>
              <a:t>)</a:t>
            </a:r>
          </a:p>
          <a:p>
            <a:pPr lvl="1"/>
            <a:r>
              <a:rPr lang="en-US" dirty="0" err="1"/>
              <a:t>atmdisp_cm.YYYY</a:t>
            </a:r>
            <a:r>
              <a:rPr lang="en-US" dirty="0"/>
              <a:t>: Center of mass, 6hr raw data</a:t>
            </a:r>
          </a:p>
          <a:p>
            <a:pPr lvl="1"/>
            <a:r>
              <a:rPr lang="en-US" dirty="0" err="1"/>
              <a:t>atmfilt_cm.YYYY</a:t>
            </a:r>
            <a:r>
              <a:rPr lang="en-US" dirty="0"/>
              <a:t>: Center of mass, filtered to remove periods less than ~1.2 day.  Should be used with S1/S2 </a:t>
            </a:r>
            <a:r>
              <a:rPr lang="en-US" dirty="0" err="1"/>
              <a:t>atl.grid</a:t>
            </a:r>
            <a:r>
              <a:rPr lang="en-US" dirty="0"/>
              <a:t> file.</a:t>
            </a:r>
          </a:p>
          <a:p>
            <a:pPr lvl="1"/>
            <a:r>
              <a:rPr lang="en-US" dirty="0"/>
              <a:t>Center of figure (</a:t>
            </a:r>
            <a:r>
              <a:rPr lang="en-US" dirty="0" err="1"/>
              <a:t>cf</a:t>
            </a:r>
            <a:r>
              <a:rPr lang="en-US" dirty="0"/>
              <a:t>) and center of earth (</a:t>
            </a:r>
            <a:r>
              <a:rPr lang="en-US" dirty="0" err="1"/>
              <a:t>ce</a:t>
            </a:r>
            <a:r>
              <a:rPr lang="en-US" dirty="0"/>
              <a:t>) frames are available also (these frames are almost identical).</a:t>
            </a:r>
          </a:p>
          <a:p>
            <a:r>
              <a:rPr lang="en-US" dirty="0"/>
              <a:t>When working in current year, near </a:t>
            </a:r>
            <a:r>
              <a:rPr lang="en-US" dirty="0" err="1"/>
              <a:t>realtime</a:t>
            </a:r>
            <a:r>
              <a:rPr lang="en-US" dirty="0"/>
              <a:t>, updated files from </a:t>
            </a:r>
            <a:r>
              <a:rPr lang="en-US" dirty="0" err="1"/>
              <a:t>everest</a:t>
            </a:r>
            <a:r>
              <a:rPr lang="en-US" dirty="0"/>
              <a:t> need to be downloaded regularly.</a:t>
            </a:r>
          </a:p>
          <a:p>
            <a:r>
              <a:rPr lang="en-US" dirty="0"/>
              <a:t>Atmospheric loading applied in GAMIT can be removed in GLOBK with the </a:t>
            </a:r>
            <a:r>
              <a:rPr lang="en-US" dirty="0" err="1"/>
              <a:t>appl_mod</a:t>
            </a:r>
            <a:r>
              <a:rPr lang="en-US" dirty="0"/>
              <a:t> command with the -</a:t>
            </a:r>
            <a:r>
              <a:rPr lang="en-US" dirty="0" err="1"/>
              <a:t>atmload</a:t>
            </a:r>
            <a:r>
              <a:rPr lang="en-US" dirty="0"/>
              <a:t> option.</a:t>
            </a:r>
          </a:p>
          <a:p>
            <a:r>
              <a:rPr lang="en-US" dirty="0"/>
              <a:t>Hydrology loading is supported in the file formats but is currently not implemented in GAMIT.</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11</a:t>
            </a:fld>
            <a:endParaRPr lang="en-US"/>
          </a:p>
        </p:txBody>
      </p:sp>
    </p:spTree>
    <p:extLst>
      <p:ext uri="{BB962C8B-B14F-4D97-AF65-F5344CB8AC3E}">
        <p14:creationId xmlns:p14="http://schemas.microsoft.com/office/powerpoint/2010/main" val="1447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1828800" y="1524000"/>
            <a:ext cx="6477000" cy="408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2438400" y="5715000"/>
            <a:ext cx="4724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cs typeface="DejaVu Sans" charset="0"/>
              </a:rPr>
              <a:t>From Dong et al. J</a:t>
            </a:r>
            <a:r>
              <a:rPr lang="en-US" sz="1600" i="1" dirty="0">
                <a:solidFill>
                  <a:srgbClr val="000000"/>
                </a:solidFill>
                <a:latin typeface="+mn-lt"/>
                <a:cs typeface="DejaVu Sans" charset="0"/>
              </a:rPr>
              <a:t>. </a:t>
            </a:r>
            <a:r>
              <a:rPr lang="en-US" sz="1600" i="1" dirty="0" err="1">
                <a:solidFill>
                  <a:srgbClr val="000000"/>
                </a:solidFill>
                <a:latin typeface="+mn-lt"/>
                <a:cs typeface="DejaVu Sans" charset="0"/>
              </a:rPr>
              <a:t>Geophys</a:t>
            </a:r>
            <a:r>
              <a:rPr lang="en-US" sz="1600" i="1" dirty="0">
                <a:solidFill>
                  <a:srgbClr val="000000"/>
                </a:solidFill>
                <a:latin typeface="+mn-lt"/>
                <a:cs typeface="DejaVu Sans" charset="0"/>
              </a:rPr>
              <a:t>. Res., 107</a:t>
            </a:r>
            <a:r>
              <a:rPr lang="en-US" sz="1600" dirty="0">
                <a:solidFill>
                  <a:srgbClr val="000000"/>
                </a:solidFill>
                <a:latin typeface="+mn-lt"/>
                <a:cs typeface="DejaVu Sans" charset="0"/>
              </a:rPr>
              <a:t>, 2075, 2002</a:t>
            </a:r>
          </a:p>
        </p:txBody>
      </p:sp>
      <p:sp>
        <p:nvSpPr>
          <p:cNvPr id="59396" name="Text Box 4"/>
          <p:cNvSpPr txBox="1">
            <a:spLocks noChangeArrowheads="1"/>
          </p:cNvSpPr>
          <p:nvPr/>
        </p:nvSpPr>
        <p:spPr bwMode="auto">
          <a:xfrm>
            <a:off x="8458201" y="2505076"/>
            <a:ext cx="2126879"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cs typeface="DejaVu Sans" charset="0"/>
              </a:rPr>
              <a:t>Atmosphere (purple)</a:t>
            </a:r>
          </a:p>
          <a:p>
            <a:pPr eaLnBrk="1" hangingPunct="1"/>
            <a:r>
              <a:rPr lang="en-US" sz="1800" dirty="0">
                <a:solidFill>
                  <a:srgbClr val="000000"/>
                </a:solidFill>
                <a:latin typeface="+mn-lt"/>
                <a:cs typeface="DejaVu Sans" charset="0"/>
              </a:rPr>
              <a:t>  2-5 mm</a:t>
            </a:r>
          </a:p>
          <a:p>
            <a:pPr eaLnBrk="1" hangingPunct="1"/>
            <a:endParaRPr lang="en-US" sz="1800" dirty="0">
              <a:solidFill>
                <a:srgbClr val="000000"/>
              </a:solidFill>
              <a:latin typeface="+mn-lt"/>
              <a:cs typeface="DejaVu Sans" charset="0"/>
            </a:endParaRPr>
          </a:p>
          <a:p>
            <a:pPr eaLnBrk="1" hangingPunct="1"/>
            <a:r>
              <a:rPr lang="en-US" sz="1800" dirty="0">
                <a:solidFill>
                  <a:srgbClr val="000000"/>
                </a:solidFill>
                <a:latin typeface="+mn-lt"/>
                <a:cs typeface="DejaVu Sans" charset="0"/>
              </a:rPr>
              <a:t>Snow/water (blue)</a:t>
            </a:r>
          </a:p>
          <a:p>
            <a:pPr eaLnBrk="1" hangingPunct="1"/>
            <a:r>
              <a:rPr lang="en-US" sz="1800" dirty="0">
                <a:solidFill>
                  <a:srgbClr val="000000"/>
                </a:solidFill>
                <a:latin typeface="+mn-lt"/>
                <a:cs typeface="DejaVu Sans" charset="0"/>
              </a:rPr>
              <a:t>  2-10 mm </a:t>
            </a:r>
          </a:p>
          <a:p>
            <a:pPr eaLnBrk="1" hangingPunct="1"/>
            <a:endParaRPr lang="en-US" sz="1800" dirty="0">
              <a:solidFill>
                <a:srgbClr val="000000"/>
              </a:solidFill>
              <a:latin typeface="+mn-lt"/>
              <a:cs typeface="DejaVu Sans" charset="0"/>
            </a:endParaRPr>
          </a:p>
          <a:p>
            <a:pPr eaLnBrk="1" hangingPunct="1"/>
            <a:r>
              <a:rPr lang="en-US" sz="1800" dirty="0">
                <a:solidFill>
                  <a:srgbClr val="000000"/>
                </a:solidFill>
                <a:latin typeface="+mn-lt"/>
                <a:cs typeface="DejaVu Sans" charset="0"/>
              </a:rPr>
              <a:t>Nontidal ocean (red)</a:t>
            </a:r>
          </a:p>
          <a:p>
            <a:pPr eaLnBrk="1" hangingPunct="1"/>
            <a:r>
              <a:rPr lang="en-US" sz="1800" dirty="0">
                <a:solidFill>
                  <a:srgbClr val="000000"/>
                </a:solidFill>
                <a:latin typeface="+mn-lt"/>
                <a:cs typeface="DejaVu Sans" charset="0"/>
              </a:rPr>
              <a:t>   2-3 mm</a:t>
            </a:r>
          </a:p>
          <a:p>
            <a:pPr eaLnBrk="1" hangingPunct="1"/>
            <a:endParaRPr lang="en-US" sz="1800" dirty="0">
              <a:solidFill>
                <a:srgbClr val="000000"/>
              </a:solidFill>
              <a:latin typeface="+mn-lt"/>
              <a:cs typeface="DejaVu Sans" charset="0"/>
            </a:endParaRPr>
          </a:p>
        </p:txBody>
      </p:sp>
      <p:sp>
        <p:nvSpPr>
          <p:cNvPr id="6" name="Title 5"/>
          <p:cNvSpPr>
            <a:spLocks noGrp="1"/>
          </p:cNvSpPr>
          <p:nvPr>
            <p:ph type="title"/>
          </p:nvPr>
        </p:nvSpPr>
        <p:spPr/>
        <p:txBody>
          <a:bodyPr>
            <a:normAutofit/>
          </a:bodyPr>
          <a:lstStyle/>
          <a:p>
            <a:r>
              <a:rPr lang="en-US" dirty="0">
                <a:solidFill>
                  <a:srgbClr val="000000"/>
                </a:solidFill>
                <a:cs typeface="DejaVu Sans" charset="0"/>
              </a:rPr>
              <a:t>Annual Component of  Vertical Loading</a:t>
            </a:r>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996592"/>
            <a:ext cx="5705475"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2514600" y="5334001"/>
            <a:ext cx="6858000" cy="128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rPr>
              <a:t>Vertical (a) and north (b) displacements from pressure loading at a site in South Africa.  Bottom is power spectrum.   Dominant signal is annual.  From </a:t>
            </a:r>
            <a:r>
              <a:rPr lang="en-US" sz="1800" i="1" dirty="0">
                <a:solidFill>
                  <a:srgbClr val="000000"/>
                </a:solidFill>
                <a:latin typeface="+mn-lt"/>
              </a:rPr>
              <a:t>Petrov and Boy</a:t>
            </a:r>
            <a:r>
              <a:rPr lang="en-US" sz="1800" dirty="0">
                <a:solidFill>
                  <a:srgbClr val="000000"/>
                </a:solidFill>
                <a:latin typeface="+mn-lt"/>
              </a:rPr>
              <a:t> (2004)</a:t>
            </a:r>
          </a:p>
          <a:p>
            <a:pPr eaLnBrk="1" hangingPunct="1"/>
            <a:endParaRPr lang="en-US" dirty="0">
              <a:solidFill>
                <a:srgbClr val="000000"/>
              </a:solidFill>
              <a:latin typeface="+mn-lt"/>
            </a:endParaRPr>
          </a:p>
        </p:txBody>
      </p:sp>
      <p:sp>
        <p:nvSpPr>
          <p:cNvPr id="5" name="Title 4"/>
          <p:cNvSpPr>
            <a:spLocks noGrp="1"/>
          </p:cNvSpPr>
          <p:nvPr>
            <p:ph type="title"/>
          </p:nvPr>
        </p:nvSpPr>
        <p:spPr/>
        <p:txBody>
          <a:bodyPr/>
          <a:lstStyle/>
          <a:p>
            <a:r>
              <a:rPr lang="en-US" dirty="0"/>
              <a:t>Atmospheric pressure loading near equator</a:t>
            </a:r>
            <a:br>
              <a:rPr lang="en-US" dirty="0"/>
            </a:br>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13</a:t>
            </a:fld>
            <a:endParaRPr lang="en-US"/>
          </a:p>
        </p:txBody>
      </p:sp>
    </p:spTree>
    <p:extLst>
      <p:ext uri="{BB962C8B-B14F-4D97-AF65-F5344CB8AC3E}">
        <p14:creationId xmlns:p14="http://schemas.microsoft.com/office/powerpoint/2010/main" val="366319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2971800" y="1219200"/>
            <a:ext cx="573405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2590800" y="5715001"/>
            <a:ext cx="6858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rPr>
              <a:t>Vertical (a) and north (b) displacements from pressure loading at a site in Germany.  Bottom is power spectrum. Dominant signal is short-period.  </a:t>
            </a:r>
          </a:p>
        </p:txBody>
      </p:sp>
      <p:sp>
        <p:nvSpPr>
          <p:cNvPr id="5" name="Title 4"/>
          <p:cNvSpPr>
            <a:spLocks noGrp="1"/>
          </p:cNvSpPr>
          <p:nvPr>
            <p:ph type="title"/>
          </p:nvPr>
        </p:nvSpPr>
        <p:spPr/>
        <p:txBody>
          <a:bodyPr>
            <a:normAutofit fontScale="90000"/>
          </a:bodyPr>
          <a:lstStyle/>
          <a:p>
            <a:r>
              <a:rPr lang="en-US" dirty="0"/>
              <a:t>Atmospheric pressure loading at mid-latitudes</a:t>
            </a:r>
            <a:br>
              <a:rPr lang="en-US" dirty="0"/>
            </a:br>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14</a:t>
            </a:fld>
            <a:endParaRPr lang="en-US"/>
          </a:p>
        </p:txBody>
      </p:sp>
    </p:spTree>
    <p:extLst>
      <p:ext uri="{BB962C8B-B14F-4D97-AF65-F5344CB8AC3E}">
        <p14:creationId xmlns:p14="http://schemas.microsoft.com/office/powerpoint/2010/main" val="27791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1752600" y="228600"/>
            <a:ext cx="5005388"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6757989" y="1581190"/>
            <a:ext cx="3376612" cy="3459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226"/>
            <a:ext cx="10515600" cy="4351338"/>
          </a:xfrm>
        </p:spPr>
        <p:txBody>
          <a:bodyPr/>
          <a:lstStyle/>
          <a:p>
            <a:r>
              <a:rPr lang="en-US" dirty="0"/>
              <a:t>Central Alaska</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2058255" y="1641868"/>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000"/>
            <a:ext cx="10515600" cy="4351338"/>
          </a:xfrm>
        </p:spPr>
        <p:txBody>
          <a:bodyPr/>
          <a:lstStyle/>
          <a:p>
            <a:r>
              <a:rPr lang="en-US" dirty="0"/>
              <a:t>Southern coastal Alaska</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2059200" y="1641600"/>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000"/>
            <a:ext cx="10515600" cy="4351338"/>
          </a:xfrm>
        </p:spPr>
        <p:txBody>
          <a:bodyPr/>
          <a:lstStyle/>
          <a:p>
            <a:r>
              <a:rPr lang="en-US" dirty="0"/>
              <a:t>AC52 in Southern coastal Alaska: North</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1524000" y="1773237"/>
            <a:ext cx="9144000" cy="4703762"/>
          </a:xfrm>
          <a:prstGeom prst="rect">
            <a:avLst/>
          </a:prstGeom>
        </p:spPr>
      </p:pic>
      <p:sp>
        <p:nvSpPr>
          <p:cNvPr id="10" name="TextBox 9"/>
          <p:cNvSpPr txBox="1"/>
          <p:nvPr/>
        </p:nvSpPr>
        <p:spPr>
          <a:xfrm>
            <a:off x="2476500" y="5524500"/>
            <a:ext cx="4813300" cy="369332"/>
          </a:xfrm>
          <a:prstGeom prst="rect">
            <a:avLst/>
          </a:prstGeom>
          <a:noFill/>
        </p:spPr>
        <p:txBody>
          <a:bodyPr wrap="square" rtlCol="0">
            <a:spAutoFit/>
          </a:bodyPr>
          <a:lstStyle/>
          <a:p>
            <a:r>
              <a:rPr lang="en-US" dirty="0"/>
              <a:t>High frequency in center of mass is S1/S2 “tide”</a:t>
            </a:r>
          </a:p>
        </p:txBody>
      </p:sp>
      <p:sp>
        <p:nvSpPr>
          <p:cNvPr id="11" name="TextBox 10"/>
          <p:cNvSpPr txBox="1"/>
          <p:nvPr/>
        </p:nvSpPr>
        <p:spPr>
          <a:xfrm>
            <a:off x="2476500" y="2419569"/>
            <a:ext cx="2806700" cy="646331"/>
          </a:xfrm>
          <a:prstGeom prst="rect">
            <a:avLst/>
          </a:prstGeom>
          <a:noFill/>
        </p:spPr>
        <p:txBody>
          <a:bodyPr wrap="square" rtlCol="0">
            <a:spAutoFit/>
          </a:bodyPr>
          <a:lstStyle/>
          <a:p>
            <a:r>
              <a:rPr lang="en-US" dirty="0"/>
              <a:t>Horizontals do not normally look this good</a:t>
            </a:r>
          </a:p>
        </p:txBody>
      </p:sp>
    </p:spTree>
    <p:extLst>
      <p:ext uri="{BB962C8B-B14F-4D97-AF65-F5344CB8AC3E}">
        <p14:creationId xmlns:p14="http://schemas.microsoft.com/office/powerpoint/2010/main" val="134034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meteorological conditions</a:t>
            </a:r>
          </a:p>
        </p:txBody>
      </p:sp>
      <p:sp>
        <p:nvSpPr>
          <p:cNvPr id="3" name="Content Placeholder 2"/>
          <p:cNvSpPr>
            <a:spLocks noGrp="1"/>
          </p:cNvSpPr>
          <p:nvPr>
            <p:ph idx="1"/>
          </p:nvPr>
        </p:nvSpPr>
        <p:spPr/>
        <p:txBody>
          <a:bodyPr>
            <a:normAutofit lnSpcReduction="10000"/>
          </a:bodyPr>
          <a:lstStyle/>
          <a:p>
            <a:r>
              <a:rPr lang="en-US" dirty="0"/>
              <a:t>Other factors to consider:</a:t>
            </a:r>
          </a:p>
          <a:p>
            <a:pPr lvl="1"/>
            <a:r>
              <a:rPr lang="en-US" dirty="0"/>
              <a:t>Rapid change in atmospheric pressure affects (dry) hydrostatic delay (mostly function of pressure and temperature)</a:t>
            </a:r>
          </a:p>
          <a:p>
            <a:pPr lvl="2"/>
            <a:r>
              <a:rPr lang="en-US" dirty="0"/>
              <a:t>Low pressure reduces ZHD, possibly making site </a:t>
            </a:r>
            <a:r>
              <a:rPr lang="en-US" i="1" dirty="0"/>
              <a:t>appear</a:t>
            </a:r>
            <a:r>
              <a:rPr lang="en-US" dirty="0"/>
              <a:t> higher (consider position constraint)</a:t>
            </a:r>
          </a:p>
          <a:p>
            <a:pPr lvl="2"/>
            <a:r>
              <a:rPr lang="en-US" dirty="0"/>
              <a:t>BUT, also reduces atmospheric loading, which </a:t>
            </a:r>
            <a:r>
              <a:rPr lang="en-US" i="1" dirty="0"/>
              <a:t>physically raises</a:t>
            </a:r>
            <a:r>
              <a:rPr lang="en-US" dirty="0"/>
              <a:t> site position (~ 0.5 mm/</a:t>
            </a:r>
            <a:r>
              <a:rPr lang="en-US" dirty="0" err="1"/>
              <a:t>hPa</a:t>
            </a:r>
            <a:r>
              <a:rPr lang="en-US" dirty="0"/>
              <a:t>)</a:t>
            </a:r>
          </a:p>
          <a:p>
            <a:pPr lvl="2"/>
            <a:r>
              <a:rPr lang="en-US" dirty="0"/>
              <a:t>BUT, additional loading due to raised sea-level (“inverted barometer”) </a:t>
            </a:r>
            <a:r>
              <a:rPr lang="en-US" i="1" dirty="0"/>
              <a:t>physically lowers</a:t>
            </a:r>
            <a:r>
              <a:rPr lang="en-US" dirty="0"/>
              <a:t> site position proportionally near coasts</a:t>
            </a:r>
          </a:p>
          <a:p>
            <a:pPr lvl="1"/>
            <a:r>
              <a:rPr lang="en-US" dirty="0"/>
              <a:t>Heavy rainfall creates short-term, </a:t>
            </a:r>
            <a:r>
              <a:rPr lang="en-US" dirty="0" err="1"/>
              <a:t>unmodelled</a:t>
            </a:r>
            <a:r>
              <a:rPr lang="en-US" dirty="0"/>
              <a:t> surface loading</a:t>
            </a:r>
          </a:p>
          <a:p>
            <a:pPr lvl="1"/>
            <a:r>
              <a:rPr lang="en-US" dirty="0"/>
              <a:t>Storm surge creates short-term, </a:t>
            </a:r>
            <a:r>
              <a:rPr lang="en-US" dirty="0" err="1"/>
              <a:t>unmodelled</a:t>
            </a:r>
            <a:r>
              <a:rPr lang="en-US" dirty="0"/>
              <a:t> ocean loading</a:t>
            </a:r>
          </a:p>
          <a:p>
            <a:pPr lvl="2"/>
            <a:r>
              <a:rPr lang="en-US" dirty="0"/>
              <a:t>Additional loading </a:t>
            </a:r>
            <a:r>
              <a:rPr lang="en-US" i="1" dirty="0"/>
              <a:t>physically lowers</a:t>
            </a:r>
            <a:r>
              <a:rPr lang="en-US" dirty="0"/>
              <a:t> site position</a:t>
            </a:r>
          </a:p>
          <a:p>
            <a:r>
              <a:rPr lang="en-US" dirty="0"/>
              <a:t>How to </a:t>
            </a:r>
            <a:r>
              <a:rPr lang="en-US" dirty="0" err="1"/>
              <a:t>deconvolve</a:t>
            </a:r>
            <a:r>
              <a:rPr lang="en-US" dirty="0"/>
              <a:t> competing physical and apparent effects?</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Atmospheric delay treatment and issues</a:t>
            </a:r>
          </a:p>
          <a:p>
            <a:pPr lvl="1"/>
            <a:r>
              <a:rPr lang="en-US" dirty="0"/>
              <a:t>GAMIT setup for different approaches</a:t>
            </a:r>
          </a:p>
          <a:p>
            <a:pPr lvl="1"/>
            <a:r>
              <a:rPr lang="en-US" dirty="0"/>
              <a:t>Impacts of atmospheric modeling</a:t>
            </a:r>
          </a:p>
          <a:p>
            <a:r>
              <a:rPr lang="en-US" dirty="0"/>
              <a:t>Loading</a:t>
            </a:r>
          </a:p>
          <a:p>
            <a:pPr lvl="1"/>
            <a:r>
              <a:rPr lang="en-US" dirty="0"/>
              <a:t>GAMIT setup and some results </a:t>
            </a:r>
          </a:p>
          <a:p>
            <a:r>
              <a:rPr lang="en-US" dirty="0"/>
              <a:t>Estimating and extracting atmospheric parameters </a:t>
            </a:r>
          </a:p>
          <a:p>
            <a:r>
              <a:rPr lang="en-US" dirty="0"/>
              <a:t>Impact of other models on vertical</a:t>
            </a:r>
          </a:p>
          <a:p>
            <a:pPr lvl="1"/>
            <a:r>
              <a:rPr lang="en-US" dirty="0"/>
              <a:t>Antenna calibrations</a:t>
            </a:r>
          </a:p>
          <a:p>
            <a:pPr lvl="1"/>
            <a:r>
              <a:rPr lang="en-US" dirty="0"/>
              <a:t>Elevation angle</a:t>
            </a:r>
          </a:p>
          <a:p>
            <a:pPr lvl="1"/>
            <a:r>
              <a:rPr lang="en-US" dirty="0"/>
              <a:t>Antenna height in multipath environment</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8485188"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276601" y="533401"/>
            <a:ext cx="328959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Delay</a:t>
            </a:r>
            <a:endParaRPr lang="en-US" sz="1800" dirty="0">
              <a:latin typeface="+mn-lt"/>
            </a:endParaRPr>
          </a:p>
        </p:txBody>
      </p:sp>
      <p:sp>
        <p:nvSpPr>
          <p:cNvPr id="44037" name="Text Box 5"/>
          <p:cNvSpPr txBox="1">
            <a:spLocks noChangeArrowheads="1"/>
          </p:cNvSpPr>
          <p:nvPr/>
        </p:nvSpPr>
        <p:spPr bwMode="auto">
          <a:xfrm>
            <a:off x="6096001" y="1676401"/>
            <a:ext cx="736099"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8001000" y="2895601"/>
            <a:ext cx="609600" cy="461665"/>
          </a:xfrm>
          <a:prstGeom prst="rect">
            <a:avLst/>
          </a:prstGeom>
          <a:solidFill>
            <a:srgbClr val="680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2590800" y="5181601"/>
            <a:ext cx="7467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The signal from each GNSS satellite is delayed by an amount dependent on the pressure and humidity and its elevation above the horizon.  We invert the measurements to estimate the average delay at the zenith (green bar).</a:t>
            </a:r>
          </a:p>
          <a:p>
            <a:pPr eaLnBrk="1" hangingPunct="1"/>
            <a:r>
              <a:rPr lang="en-US" sz="1800" dirty="0">
                <a:latin typeface="+mn-lt"/>
              </a:rPr>
              <a:t>                                                                ( </a:t>
            </a:r>
            <a:r>
              <a:rPr lang="en-US" sz="1400" dirty="0">
                <a:latin typeface="+mn-lt"/>
              </a:rPr>
              <a:t>Figure courtesy of COSMIC Program </a:t>
            </a:r>
            <a:r>
              <a:rPr lang="en-US" sz="1800" dirty="0">
                <a:latin typeface="+mn-lt"/>
              </a:rPr>
              <a:t>)</a:t>
            </a:r>
          </a:p>
        </p:txBody>
      </p:sp>
    </p:spTree>
    <p:extLst>
      <p:ext uri="{BB962C8B-B14F-4D97-AF65-F5344CB8AC3E}">
        <p14:creationId xmlns:p14="http://schemas.microsoft.com/office/powerpoint/2010/main" val="414991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81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of the Neutral Atmosphere on GNSS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(default)</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21</a:t>
            </a:fld>
            <a:endParaRPr lang="en-US"/>
          </a:p>
        </p:txBody>
      </p:sp>
    </p:spTree>
    <p:extLst>
      <p:ext uri="{BB962C8B-B14F-4D97-AF65-F5344CB8AC3E}">
        <p14:creationId xmlns:p14="http://schemas.microsoft.com/office/powerpoint/2010/main" val="281760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2084780" y="5910176"/>
            <a:ext cx="25515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Courtesy of J. Braun (UCAR)</a:t>
            </a:r>
            <a:r>
              <a:rPr lang="en-US" dirty="0">
                <a:latin typeface="+mn-lt"/>
              </a:rPr>
              <a:t> </a:t>
            </a:r>
          </a:p>
        </p:txBody>
      </p:sp>
      <p:sp>
        <p:nvSpPr>
          <p:cNvPr id="2" name="Title 1"/>
          <p:cNvSpPr>
            <a:spLocks noGrp="1"/>
          </p:cNvSpPr>
          <p:nvPr>
            <p:ph type="title"/>
          </p:nvPr>
        </p:nvSpPr>
        <p:spPr/>
        <p:txBody>
          <a:bodyPr>
            <a:normAutofit/>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1909658" y="1538903"/>
            <a:ext cx="4262543" cy="4587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2" name="Content Placeholder 3"/>
          <p:cNvSpPr>
            <a:spLocks noGrp="1"/>
          </p:cNvSpPr>
          <p:nvPr>
            <p:ph sz="half" idx="2"/>
          </p:nvPr>
        </p:nvSpPr>
        <p:spPr/>
        <p:txBody>
          <a:bodyPr>
            <a:normAutofit fontScale="92500" lnSpcReduction="10000"/>
          </a:bodyPr>
          <a:lstStyle/>
          <a:p>
            <a:pPr>
              <a:lnSpc>
                <a:spcPct val="104000"/>
              </a:lnSpc>
            </a:pPr>
            <a:r>
              <a:rPr lang="en-US" dirty="0"/>
              <a:t>Total delay is ~2.5 m</a:t>
            </a:r>
          </a:p>
          <a:p>
            <a:pPr>
              <a:lnSpc>
                <a:spcPct val="104000"/>
              </a:lnSpc>
            </a:pPr>
            <a:r>
              <a:rPr lang="en-US" dirty="0"/>
              <a:t>Hydrostatic delay is ~2.2 m</a:t>
            </a:r>
          </a:p>
          <a:p>
            <a:pPr lvl="1">
              <a:lnSpc>
                <a:spcPct val="104000"/>
              </a:lnSpc>
            </a:pPr>
            <a:r>
              <a:rPr lang="en-US" dirty="0"/>
              <a:t>Little variability between satellites or over time</a:t>
            </a:r>
          </a:p>
          <a:p>
            <a:pPr lvl="1">
              <a:lnSpc>
                <a:spcPct val="104000"/>
              </a:lnSpc>
            </a:pPr>
            <a:r>
              <a:rPr lang="en-US" dirty="0"/>
              <a:t>Well calibrated by surface pressure</a:t>
            </a:r>
          </a:p>
          <a:p>
            <a:pPr>
              <a:lnSpc>
                <a:spcPct val="104000"/>
              </a:lnSpc>
            </a:pPr>
            <a:r>
              <a:rPr lang="en-US" dirty="0"/>
              <a:t>Variability mostly caused by wet component</a:t>
            </a:r>
          </a:p>
          <a:p>
            <a:pPr>
              <a:lnSpc>
                <a:spcPct val="104000"/>
              </a:lnSpc>
            </a:pPr>
            <a:r>
              <a:rPr lang="en-US" dirty="0"/>
              <a:t>Wet delay is ~0.2 meters, obtained by subtracting the hydrostatic (dry) delay.</a:t>
            </a:r>
          </a:p>
        </p:txBody>
      </p:sp>
      <p:sp>
        <p:nvSpPr>
          <p:cNvPr id="3" name="Date Placeholder 2"/>
          <p:cNvSpPr>
            <a:spLocks noGrp="1"/>
          </p:cNvSpPr>
          <p:nvPr>
            <p:ph type="dt" sz="half" idx="10"/>
          </p:nvPr>
        </p:nvSpPr>
        <p:spPr/>
        <p:txBody>
          <a:bodyPr/>
          <a:lstStyle/>
          <a:p>
            <a:r>
              <a:rPr lang="en-US"/>
              <a:t>2022/07/21</a:t>
            </a:r>
            <a:endParaRPr lang="en-US" dirty="0"/>
          </a:p>
        </p:txBody>
      </p:sp>
      <p:sp>
        <p:nvSpPr>
          <p:cNvPr id="5" name="Footer Placeholder 4"/>
          <p:cNvSpPr>
            <a:spLocks noGrp="1"/>
          </p:cNvSpPr>
          <p:nvPr>
            <p:ph type="ftr" sz="quarter" idx="11"/>
          </p:nvPr>
        </p:nvSpPr>
        <p:spPr/>
        <p:txBody>
          <a:bodyPr/>
          <a:lstStyle/>
          <a:p>
            <a:r>
              <a:rPr lang="en-US" dirty="0"/>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45064" name="Text Box 8"/>
          <p:cNvSpPr txBox="1">
            <a:spLocks noChangeArrowheads="1"/>
          </p:cNvSpPr>
          <p:nvPr/>
        </p:nvSpPr>
        <p:spPr bwMode="auto">
          <a:xfrm>
            <a:off x="2507629" y="4581832"/>
            <a:ext cx="32607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71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1" y="1143001"/>
            <a:ext cx="3548063" cy="3776663"/>
          </a:xfrm>
        </p:spPr>
      </p:pic>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23</a:t>
            </a:fld>
            <a:endParaRPr lang="en-US"/>
          </a:p>
        </p:txBody>
      </p:sp>
    </p:spTree>
    <p:extLst>
      <p:ext uri="{BB962C8B-B14F-4D97-AF65-F5344CB8AC3E}">
        <p14:creationId xmlns:p14="http://schemas.microsoft.com/office/powerpoint/2010/main" val="364170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GNSS water vapor time series</a:t>
            </a:r>
          </a:p>
        </p:txBody>
      </p:sp>
      <p:sp>
        <p:nvSpPr>
          <p:cNvPr id="13" name="Content Placeholder 12"/>
          <p:cNvSpPr>
            <a:spLocks noGrp="1"/>
          </p:cNvSpPr>
          <p:nvPr>
            <p:ph sz="half" idx="1"/>
          </p:nvPr>
        </p:nvSpPr>
        <p:spPr/>
        <p:txBody>
          <a:bodyPr/>
          <a:lstStyle/>
          <a:p>
            <a:endParaRPr lang="en-US"/>
          </a:p>
        </p:txBody>
      </p:sp>
      <p:sp>
        <p:nvSpPr>
          <p:cNvPr id="3" name="Date Placeholder 2"/>
          <p:cNvSpPr>
            <a:spLocks noGrp="1"/>
          </p:cNvSpPr>
          <p:nvPr>
            <p:ph type="dt" sz="half" idx="10"/>
          </p:nvPr>
        </p:nvSpPr>
        <p:spPr/>
        <p:txBody>
          <a:bodyPr/>
          <a:lstStyle/>
          <a:p>
            <a:r>
              <a:rPr lang="en-US"/>
              <a:t>2022/07/21</a:t>
            </a:r>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24</a:t>
            </a:fld>
            <a:endParaRPr lang="en-US"/>
          </a:p>
        </p:txBody>
      </p:sp>
      <p:grpSp>
        <p:nvGrpSpPr>
          <p:cNvPr id="24" name="Group 3"/>
          <p:cNvGrpSpPr>
            <a:grpSpLocks/>
          </p:cNvGrpSpPr>
          <p:nvPr/>
        </p:nvGrpSpPr>
        <p:grpSpPr bwMode="auto">
          <a:xfrm>
            <a:off x="1816100" y="1520826"/>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6278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2" name="Text Box 11"/>
          <p:cNvSpPr txBox="1">
            <a:spLocks noChangeArrowheads="1"/>
          </p:cNvSpPr>
          <p:nvPr/>
        </p:nvSpPr>
        <p:spPr bwMode="auto">
          <a:xfrm>
            <a:off x="1674813" y="5638801"/>
            <a:ext cx="899160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GNSS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Tree>
    <p:extLst>
      <p:ext uri="{BB962C8B-B14F-4D97-AF65-F5344CB8AC3E}">
        <p14:creationId xmlns:p14="http://schemas.microsoft.com/office/powerpoint/2010/main" val="18783469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1752600" y="1405080"/>
            <a:ext cx="4724400" cy="372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6781801" y="1405080"/>
            <a:ext cx="3476625"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9157" name="Text Box 6"/>
          <p:cNvSpPr txBox="1">
            <a:spLocks noChangeArrowheads="1"/>
          </p:cNvSpPr>
          <p:nvPr/>
        </p:nvSpPr>
        <p:spPr bwMode="auto">
          <a:xfrm>
            <a:off x="2256265" y="5102901"/>
            <a:ext cx="3597275"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7133065" y="5026701"/>
            <a:ext cx="3063875"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1949749" y="5643041"/>
            <a:ext cx="14305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a:bodyPr>
          <a:lstStyle/>
          <a:p>
            <a:r>
              <a:rPr lang="en-US" dirty="0">
                <a:solidFill>
                  <a:srgbClr val="000000"/>
                </a:solidFill>
              </a:rPr>
              <a:t>Water vapor as a proxy for pressure in storm prediction</a:t>
            </a:r>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25</a:t>
            </a:fld>
            <a:endParaRPr lang="en-US"/>
          </a:p>
        </p:txBody>
      </p:sp>
    </p:spTree>
    <p:extLst>
      <p:ext uri="{BB962C8B-B14F-4D97-AF65-F5344CB8AC3E}">
        <p14:creationId xmlns:p14="http://schemas.microsoft.com/office/powerpoint/2010/main" val="1728434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7"/>
          <p:cNvSpPr>
            <a:spLocks noGrp="1"/>
          </p:cNvSpPr>
          <p:nvPr>
            <p:ph type="title"/>
          </p:nvPr>
        </p:nvSpPr>
        <p:spPr>
          <a:xfrm>
            <a:off x="2209800" y="152400"/>
            <a:ext cx="7772400" cy="533400"/>
          </a:xfrm>
        </p:spPr>
        <p:txBody>
          <a:bodyPr>
            <a:noAutofit/>
          </a:bodyPr>
          <a:lstStyle/>
          <a:p>
            <a:pPr eaLnBrk="1" hangingPunct="1"/>
            <a:r>
              <a:rPr lang="en-US" sz="3200" dirty="0">
                <a:latin typeface="Helvetica" charset="0"/>
                <a:ea typeface="ＭＳ Ｐゴシック" charset="0"/>
                <a:cs typeface="ＭＳ Ｐゴシック" charset="0"/>
              </a:rPr>
              <a:t>P549 Position residuals</a:t>
            </a:r>
          </a:p>
        </p:txBody>
      </p:sp>
      <p:sp>
        <p:nvSpPr>
          <p:cNvPr id="4" name="Date Placeholder 2"/>
          <p:cNvSpPr>
            <a:spLocks noGrp="1"/>
          </p:cNvSpPr>
          <p:nvPr>
            <p:ph type="dt" sz="half" idx="10"/>
          </p:nvPr>
        </p:nvSpPr>
        <p:spPr/>
        <p:txBody>
          <a:bodyPr/>
          <a:lstStyle/>
          <a:p>
            <a:r>
              <a:rPr lang="en-US"/>
              <a:t>2022/07/21</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ED115884-F35E-024B-B4C2-692E9385691A}" type="slidenum">
              <a:rPr lang="en-US"/>
              <a:pPr/>
              <a:t>26</a:t>
            </a:fld>
            <a:endParaRPr lang="en-US">
              <a:latin typeface="Times" charset="0"/>
            </a:endParaRPr>
          </a:p>
        </p:txBody>
      </p:sp>
      <p:pic>
        <p:nvPicPr>
          <p:cNvPr id="45058" name="Content Placeholder 6" descr="P549.png"/>
          <p:cNvPicPr>
            <a:picLocks noGrp="1" noChangeAspect="1"/>
          </p:cNvPicPr>
          <p:nvPr>
            <p:ph idx="4294967295"/>
          </p:nvPr>
        </p:nvPicPr>
        <p:blipFill>
          <a:blip r:embed="rId2">
            <a:extLst>
              <a:ext uri="{28A0092B-C50C-407E-A947-70E740481C1C}">
                <a14:useLocalDpi xmlns:a14="http://schemas.microsoft.com/office/drawing/2010/main" val="0"/>
              </a:ext>
            </a:extLst>
          </a:blip>
          <a:srcRect l="-858" b="-639"/>
          <a:stretch>
            <a:fillRect/>
          </a:stretch>
        </p:blipFill>
        <p:spPr>
          <a:xfrm>
            <a:off x="0" y="609600"/>
            <a:ext cx="9144000" cy="6248400"/>
          </a:xfrm>
        </p:spPr>
      </p:pic>
    </p:spTree>
    <p:extLst>
      <p:ext uri="{BB962C8B-B14F-4D97-AF65-F5344CB8AC3E}">
        <p14:creationId xmlns:p14="http://schemas.microsoft.com/office/powerpoint/2010/main" val="16000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14600" y="228600"/>
            <a:ext cx="7772400" cy="990600"/>
          </a:xfrm>
        </p:spPr>
        <p:txBody>
          <a:bodyPr/>
          <a:lstStyle/>
          <a:p>
            <a:r>
              <a:rPr lang="en-US" sz="2400" dirty="0">
                <a:solidFill>
                  <a:schemeClr val="bg1"/>
                </a:solidFill>
                <a:latin typeface="Helvetica" charset="0"/>
                <a:ea typeface="ＭＳ Ｐゴシック" charset="0"/>
                <a:cs typeface="ＭＳ Ｐゴシック" charset="0"/>
              </a:rPr>
              <a:t>Location of P549 (Google Earth)</a:t>
            </a:r>
            <a:endParaRPr lang="en-US" dirty="0">
              <a:solidFill>
                <a:schemeClr val="bg1"/>
              </a:solidFill>
              <a:latin typeface="Helvetica" charset="0"/>
              <a:ea typeface="ＭＳ Ｐゴシック" charset="0"/>
              <a:cs typeface="ＭＳ Ｐゴシック" charset="0"/>
            </a:endParaRPr>
          </a:p>
        </p:txBody>
      </p:sp>
      <p:sp>
        <p:nvSpPr>
          <p:cNvPr id="4" name="Date Placeholder 2"/>
          <p:cNvSpPr>
            <a:spLocks noGrp="1"/>
          </p:cNvSpPr>
          <p:nvPr>
            <p:ph type="dt" sz="half" idx="10"/>
          </p:nvPr>
        </p:nvSpPr>
        <p:spPr/>
        <p:txBody>
          <a:bodyPr/>
          <a:lstStyle/>
          <a:p>
            <a:r>
              <a:rPr lang="en-US"/>
              <a:t>2022/07/21</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0E9251D3-7DE2-AC41-A26D-3CBFE687883A}" type="slidenum">
              <a:rPr lang="en-US"/>
              <a:pPr/>
              <a:t>27</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96839"/>
            <a:ext cx="8572500" cy="6662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72826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Modeling antenna phase center variations (PCVs)</a:t>
            </a:r>
          </a:p>
        </p:txBody>
      </p:sp>
      <p:sp>
        <p:nvSpPr>
          <p:cNvPr id="33795" name="Rectangle 3"/>
          <p:cNvSpPr>
            <a:spLocks noGrp="1" noChangeArrowheads="1"/>
          </p:cNvSpPr>
          <p:nvPr>
            <p:ph idx="1"/>
          </p:nvPr>
        </p:nvSpPr>
        <p:spPr/>
        <p:txBody>
          <a:bodyPr>
            <a:normAutofit fontScale="92500" lnSpcReduction="20000"/>
          </a:bodyPr>
          <a:lstStyle/>
          <a:p>
            <a:r>
              <a:rPr lang="en-US" dirty="0"/>
              <a:t>Ground antennas</a:t>
            </a:r>
          </a:p>
          <a:p>
            <a:pPr lvl="1"/>
            <a:r>
              <a:rPr lang="en-US" dirty="0"/>
              <a:t>Relative calibrations by comparison with a </a:t>
            </a:r>
            <a:r>
              <a:rPr lang="en-GB" dirty="0"/>
              <a:t>“</a:t>
            </a:r>
            <a:r>
              <a:rPr lang="en-US" dirty="0"/>
              <a:t>standard</a:t>
            </a:r>
            <a:r>
              <a:rPr lang="en-GB" dirty="0"/>
              <a:t>”</a:t>
            </a:r>
            <a:r>
              <a:rPr lang="en-US" dirty="0"/>
              <a:t> antenna (NGS, used by the IGS prior to November 2006)</a:t>
            </a:r>
          </a:p>
          <a:p>
            <a:pPr lvl="1"/>
            <a:r>
              <a:rPr lang="en-US" dirty="0"/>
              <a:t>Absolute calibrations with mechanical arm (GEO++) or anechoic chamber </a:t>
            </a:r>
          </a:p>
          <a:p>
            <a:pPr lvl="1"/>
            <a:r>
              <a:rPr lang="en-US" dirty="0"/>
              <a:t>May depend on elevation angle only or elevation and azimuth</a:t>
            </a:r>
          </a:p>
          <a:p>
            <a:pPr lvl="1"/>
            <a:r>
              <a:rPr lang="en-US" dirty="0"/>
              <a:t>Current models are </a:t>
            </a:r>
            <a:r>
              <a:rPr lang="en-US" dirty="0" err="1"/>
              <a:t>radome</a:t>
            </a:r>
            <a:r>
              <a:rPr lang="en-US" dirty="0"/>
              <a:t>-dependent</a:t>
            </a:r>
          </a:p>
          <a:p>
            <a:pPr lvl="1"/>
            <a:r>
              <a:rPr lang="en-US" dirty="0"/>
              <a:t>Errors for some antennas can be several cm in height estimates</a:t>
            </a:r>
          </a:p>
          <a:p>
            <a:r>
              <a:rPr lang="en-US" dirty="0"/>
              <a:t>Satellite antennas (absolute)</a:t>
            </a:r>
          </a:p>
          <a:p>
            <a:pPr lvl="1"/>
            <a:r>
              <a:rPr lang="en-US" dirty="0"/>
              <a:t>Estimated from global observations (T U Munich)</a:t>
            </a:r>
          </a:p>
          <a:p>
            <a:pPr lvl="1"/>
            <a:r>
              <a:rPr lang="en-US" dirty="0"/>
              <a:t>Differences with evolution of SV constellation mimic scale change</a:t>
            </a:r>
          </a:p>
          <a:p>
            <a:pPr lvl="1"/>
            <a:endParaRPr lang="en-US" dirty="0"/>
          </a:p>
          <a:p>
            <a:pPr lvl="1"/>
            <a:r>
              <a:rPr lang="en-US" dirty="0"/>
              <a:t>Recommendation for GAMIT:  Use latest IGS absolute ANTEX file (absolute) with AZ/EL for ground antennas and ELEV (nadir angle) for SV antennas</a:t>
            </a:r>
          </a:p>
          <a:p>
            <a:pPr lvl="1"/>
            <a:r>
              <a:rPr lang="en-US" dirty="0"/>
              <a:t>	(MIT </a:t>
            </a:r>
            <a:r>
              <a:rPr lang="en-US" dirty="0" err="1"/>
              <a:t>antmod.dat</a:t>
            </a:r>
            <a:r>
              <a:rPr lang="en-US" dirty="0"/>
              <a:t> file augmented with NGS values for antennas missing from IGS)</a:t>
            </a:r>
          </a:p>
          <a:p>
            <a:pPr lvl="1"/>
            <a:endParaRPr lang="en-US" dirty="0"/>
          </a:p>
          <a:p>
            <a:pPr lvl="1"/>
            <a:endParaRPr lang="en-US" dirty="0"/>
          </a:p>
          <a:p>
            <a:pPr lvl="1"/>
            <a:endParaRPr lang="en-US" dirty="0"/>
          </a:p>
          <a:p>
            <a:pPr lvl="1"/>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28</a:t>
            </a:fld>
            <a:endParaRPr lang="en-US"/>
          </a:p>
        </p:txBody>
      </p:sp>
    </p:spTree>
    <p:extLst>
      <p:ext uri="{BB962C8B-B14F-4D97-AF65-F5344CB8AC3E}">
        <p14:creationId xmlns:p14="http://schemas.microsoft.com/office/powerpoint/2010/main" val="121744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2362200" y="228600"/>
            <a:ext cx="73914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161610" y="6096000"/>
            <a:ext cx="388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4707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Challenges and Opportunities in GPS Vertical Measurements </a:t>
            </a:r>
          </a:p>
        </p:txBody>
      </p:sp>
      <p:sp>
        <p:nvSpPr>
          <p:cNvPr id="27651" name="Rectangle 3"/>
          <p:cNvSpPr>
            <a:spLocks noGrp="1" noChangeArrowheads="1"/>
          </p:cNvSpPr>
          <p:nvPr>
            <p:ph idx="1"/>
          </p:nvPr>
        </p:nvSpPr>
        <p:spPr/>
        <p:txBody>
          <a:bodyPr>
            <a:normAutofit fontScale="92500" lnSpcReduction="10000"/>
          </a:bodyPr>
          <a:lstStyle/>
          <a:p>
            <a:r>
              <a:rPr lang="en-GB" dirty="0"/>
              <a:t>“</a:t>
            </a:r>
            <a:r>
              <a:rPr lang="en-US" dirty="0"/>
              <a:t>One-sided</a:t>
            </a:r>
            <a:r>
              <a:rPr lang="en-GB" dirty="0"/>
              <a:t>”</a:t>
            </a:r>
            <a:r>
              <a:rPr lang="en-US" dirty="0"/>
              <a:t> geometry increases vertical uncertainties relative to horizontal and makes the vertical more sensitive to session length</a:t>
            </a:r>
          </a:p>
          <a:p>
            <a:r>
              <a:rPr lang="en-US" dirty="0"/>
              <a:t>For geophysical measurements the atmospheric delay and signal scattering are unwanted sources of noise</a:t>
            </a:r>
          </a:p>
          <a:p>
            <a:r>
              <a:rPr lang="en-US" dirty="0"/>
              <a:t>For meteorological applications, the atmospheric delay due to water vapor is an important signal; the hydrostatic delay and signal scattering are sources of noise</a:t>
            </a:r>
          </a:p>
          <a:p>
            <a:r>
              <a:rPr lang="en-US" dirty="0"/>
              <a:t>Loading of the crust by the oceans, atmosphere, and water can be either signal or noise</a:t>
            </a:r>
          </a:p>
          <a:p>
            <a:r>
              <a:rPr lang="en-US" dirty="0"/>
              <a:t>Local hydrological uplift or subsidence can be either signal or noise</a:t>
            </a:r>
          </a:p>
          <a:p>
            <a:r>
              <a:rPr lang="en-US" dirty="0"/>
              <a:t>Changes in instrumentation are to be avoided</a:t>
            </a:r>
          </a:p>
          <a:p>
            <a:pPr lvl="1"/>
            <a:endParaRPr lang="en-US" dirty="0"/>
          </a:p>
          <a:p>
            <a:pPr lvl="1"/>
            <a:endParaRPr lang="en-US" dirty="0"/>
          </a:p>
          <a:p>
            <a:pPr lvl="1"/>
            <a:endParaRPr lang="en-US" dirty="0"/>
          </a:p>
          <a:p>
            <a:pPr lvl="1"/>
            <a:endParaRPr lang="en-US" dirty="0"/>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3</a:t>
            </a:fld>
            <a:endParaRPr lang="en-US"/>
          </a:p>
        </p:txBody>
      </p:sp>
    </p:spTree>
    <p:extLst>
      <p:ext uri="{BB962C8B-B14F-4D97-AF65-F5344CB8AC3E}">
        <p14:creationId xmlns:p14="http://schemas.microsoft.com/office/powerpoint/2010/main" val="67127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3810000" y="3535361"/>
            <a:ext cx="79136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581400" y="639762"/>
            <a:ext cx="81534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Multipath and water vapor can be seen in the phase residuals</a:t>
            </a:r>
          </a:p>
        </p:txBody>
      </p:sp>
      <p:sp>
        <p:nvSpPr>
          <p:cNvPr id="2" name="Date Placeholder 1"/>
          <p:cNvSpPr>
            <a:spLocks noGrp="1"/>
          </p:cNvSpPr>
          <p:nvPr>
            <p:ph type="dt" sz="half" idx="10"/>
          </p:nvPr>
        </p:nvSpPr>
        <p:spPr/>
        <p:txBody>
          <a:bodyPr/>
          <a:lstStyle/>
          <a:p>
            <a:r>
              <a:rPr lang="en-US"/>
              <a:t>2022/07/21</a:t>
            </a:r>
            <a:endParaRPr lang="en-US" dirty="0"/>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pPr/>
              <a:t>30</a:t>
            </a:fld>
            <a:endParaRPr lang="en-US"/>
          </a:p>
        </p:txBody>
      </p:sp>
      <p:sp>
        <p:nvSpPr>
          <p:cNvPr id="4" name="Oval 3"/>
          <p:cNvSpPr/>
          <p:nvPr/>
        </p:nvSpPr>
        <p:spPr>
          <a:xfrm>
            <a:off x="4516249" y="120389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16249" y="4125506"/>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01983" y="510407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01983" y="2181280"/>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934707" y="4189004"/>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934707" y="1294401"/>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5B561F-3D14-8947-9F07-CC3D84FB79A2}"/>
              </a:ext>
            </a:extLst>
          </p:cNvPr>
          <p:cNvSpPr/>
          <p:nvPr/>
        </p:nvSpPr>
        <p:spPr>
          <a:xfrm>
            <a:off x="5715000" y="3855506"/>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D461A-0AC9-3340-BBB0-078ACD52908B}"/>
              </a:ext>
            </a:extLst>
          </p:cNvPr>
          <p:cNvSpPr/>
          <p:nvPr/>
        </p:nvSpPr>
        <p:spPr>
          <a:xfrm>
            <a:off x="5725782" y="982411"/>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0" y="3962400"/>
            <a:ext cx="48768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95" y="381001"/>
            <a:ext cx="4606219" cy="2474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202" y="2962929"/>
            <a:ext cx="2318705" cy="34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1"/>
            <a:ext cx="3624494" cy="342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2270126" y="6137276"/>
            <a:ext cx="24805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19604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81001"/>
            <a:ext cx="3095625" cy="210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228600"/>
            <a:ext cx="32099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2133601" y="3048000"/>
            <a:ext cx="28352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2422526" y="4994275"/>
            <a:ext cx="69500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8458201" y="914400"/>
            <a:ext cx="758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8458201" y="228600"/>
            <a:ext cx="11388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8534401" y="2362200"/>
            <a:ext cx="65474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8610600" y="3581400"/>
            <a:ext cx="4953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en-US"/>
              <a:t>2022/07/21</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275448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2362200" y="3505201"/>
            <a:ext cx="5048250" cy="284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2362200" y="381001"/>
            <a:ext cx="5048250" cy="284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533400"/>
            <a:ext cx="216852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696200" y="4114801"/>
            <a:ext cx="26670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126495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P502</a:t>
            </a:r>
          </a:p>
        </p:txBody>
      </p:sp>
      <p:sp>
        <p:nvSpPr>
          <p:cNvPr id="3" name="Content Placeholder 2"/>
          <p:cNvSpPr>
            <a:spLocks noGrp="1"/>
          </p:cNvSpPr>
          <p:nvPr>
            <p:ph idx="1"/>
          </p:nvPr>
        </p:nvSpPr>
        <p:spPr>
          <a:xfrm>
            <a:off x="7658100" y="477839"/>
            <a:ext cx="2667000" cy="977900"/>
          </a:xfrm>
        </p:spPr>
        <p:txBody>
          <a:bodyPr>
            <a:normAutofit/>
          </a:bodyPr>
          <a:lstStyle/>
          <a:p>
            <a:r>
              <a:rPr lang="en-US" dirty="0"/>
              <a:t>Strong Ground reflection</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34</a:t>
            </a:fld>
            <a:endParaRPr lang="en-US"/>
          </a:p>
        </p:txBody>
      </p:sp>
      <p:pic>
        <p:nvPicPr>
          <p:cNvPr id="8" name="Picture 7" descr="ELMEAN.P502.pdf"/>
          <p:cNvPicPr>
            <a:picLocks noChangeAspect="1"/>
          </p:cNvPicPr>
          <p:nvPr/>
        </p:nvPicPr>
        <p:blipFill rotWithShape="1">
          <a:blip r:embed="rId3">
            <a:extLst>
              <a:ext uri="{28A0092B-C50C-407E-A947-70E740481C1C}">
                <a14:useLocalDpi xmlns:a14="http://schemas.microsoft.com/office/drawing/2010/main" val="0"/>
              </a:ext>
            </a:extLst>
          </a:blip>
          <a:srcRect l="4945" t="5859" r="4706" b="3029"/>
          <a:stretch/>
        </p:blipFill>
        <p:spPr>
          <a:xfrm rot="5400000">
            <a:off x="2254250" y="1098551"/>
            <a:ext cx="4787900" cy="6248400"/>
          </a:xfrm>
          <a:prstGeom prst="rect">
            <a:avLst/>
          </a:prstGeom>
          <a:solidFill>
            <a:srgbClr val="FFFFFF"/>
          </a:solidFill>
        </p:spPr>
      </p:pic>
      <p:pic>
        <p:nvPicPr>
          <p:cNvPr id="7" name="Picture 6"/>
          <p:cNvPicPr>
            <a:picLocks noChangeAspect="1"/>
          </p:cNvPicPr>
          <p:nvPr/>
        </p:nvPicPr>
        <p:blipFill>
          <a:blip r:embed="rId4"/>
          <a:stretch>
            <a:fillRect/>
          </a:stretch>
        </p:blipFill>
        <p:spPr>
          <a:xfrm>
            <a:off x="7658100" y="4192270"/>
            <a:ext cx="2885440" cy="2164080"/>
          </a:xfrm>
          <a:prstGeom prst="rect">
            <a:avLst/>
          </a:prstGeom>
        </p:spPr>
      </p:pic>
      <p:sp>
        <p:nvSpPr>
          <p:cNvPr id="9" name="TextBox 8"/>
          <p:cNvSpPr txBox="1"/>
          <p:nvPr/>
        </p:nvSpPr>
        <p:spPr>
          <a:xfrm>
            <a:off x="7543800" y="2186900"/>
            <a:ext cx="2781300" cy="1754326"/>
          </a:xfrm>
          <a:prstGeom prst="rect">
            <a:avLst/>
          </a:prstGeom>
          <a:noFill/>
        </p:spPr>
        <p:txBody>
          <a:bodyPr wrap="square" rtlCol="0">
            <a:spAutoFit/>
          </a:bodyPr>
          <a:lstStyle/>
          <a:p>
            <a:r>
              <a:rPr lang="en-US" dirty="0">
                <a:latin typeface="+mj-lt"/>
              </a:rPr>
              <a:t>Site should be monitored to see how it changes as ground conditions change</a:t>
            </a:r>
          </a:p>
          <a:p>
            <a:endParaRPr lang="en-US" dirty="0">
              <a:latin typeface="+mj-lt"/>
            </a:endParaRPr>
          </a:p>
          <a:p>
            <a:r>
              <a:rPr lang="en-US" dirty="0">
                <a:latin typeface="+mj-lt"/>
              </a:rPr>
              <a:t>Multiple days shown (green squares as averages)</a:t>
            </a:r>
          </a:p>
        </p:txBody>
      </p:sp>
      <p:sp>
        <p:nvSpPr>
          <p:cNvPr id="10" name="TextBox 9"/>
          <p:cNvSpPr txBox="1"/>
          <p:nvPr/>
        </p:nvSpPr>
        <p:spPr>
          <a:xfrm>
            <a:off x="1981200" y="1401249"/>
            <a:ext cx="6096000" cy="369332"/>
          </a:xfrm>
          <a:prstGeom prst="rect">
            <a:avLst/>
          </a:prstGeom>
          <a:noFill/>
        </p:spPr>
        <p:txBody>
          <a:bodyPr wrap="square" rtlCol="0">
            <a:spAutoFit/>
          </a:bodyPr>
          <a:lstStyle/>
          <a:p>
            <a:r>
              <a:rPr lang="en-US" dirty="0"/>
              <a:t>Plots generated from </a:t>
            </a:r>
            <a:r>
              <a:rPr lang="en-US" dirty="0" err="1"/>
              <a:t>autcln.post.sum</a:t>
            </a:r>
            <a:r>
              <a:rPr lang="en-US" dirty="0"/>
              <a:t> with </a:t>
            </a:r>
            <a:r>
              <a:rPr lang="en-US" dirty="0" err="1"/>
              <a:t>sh_plot_elmean</a:t>
            </a:r>
            <a:endParaRPr lang="en-US" dirty="0"/>
          </a:p>
        </p:txBody>
      </p:sp>
    </p:spTree>
    <p:extLst>
      <p:ext uri="{BB962C8B-B14F-4D97-AF65-F5344CB8AC3E}">
        <p14:creationId xmlns:p14="http://schemas.microsoft.com/office/powerpoint/2010/main" val="11128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P473</a:t>
            </a:r>
          </a:p>
        </p:txBody>
      </p:sp>
      <p:sp>
        <p:nvSpPr>
          <p:cNvPr id="3" name="Content Placeholder 2"/>
          <p:cNvSpPr>
            <a:spLocks noGrp="1"/>
          </p:cNvSpPr>
          <p:nvPr>
            <p:ph idx="1"/>
          </p:nvPr>
        </p:nvSpPr>
        <p:spPr>
          <a:xfrm>
            <a:off x="5586714" y="541340"/>
            <a:ext cx="4624086" cy="876299"/>
          </a:xfrm>
        </p:spPr>
        <p:txBody>
          <a:bodyPr>
            <a:noAutofit/>
          </a:bodyPr>
          <a:lstStyle/>
          <a:p>
            <a:r>
              <a:rPr lang="en-US" sz="2400" dirty="0"/>
              <a:t>Example with little ground reflection</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35</a:t>
            </a:fld>
            <a:endParaRPr lang="en-US"/>
          </a:p>
        </p:txBody>
      </p:sp>
      <p:pic>
        <p:nvPicPr>
          <p:cNvPr id="8" name="Picture 7" descr="ELMEAN.P473.pdf"/>
          <p:cNvPicPr>
            <a:picLocks noChangeAspect="1"/>
          </p:cNvPicPr>
          <p:nvPr/>
        </p:nvPicPr>
        <p:blipFill rotWithShape="1">
          <a:blip r:embed="rId2">
            <a:extLst>
              <a:ext uri="{28A0092B-C50C-407E-A947-70E740481C1C}">
                <a14:useLocalDpi xmlns:a14="http://schemas.microsoft.com/office/drawing/2010/main" val="0"/>
              </a:ext>
            </a:extLst>
          </a:blip>
          <a:srcRect l="5664" t="4747" r="5664" b="3216"/>
          <a:stretch/>
        </p:blipFill>
        <p:spPr>
          <a:xfrm rot="5400000">
            <a:off x="2330450" y="1123950"/>
            <a:ext cx="4699000" cy="6311900"/>
          </a:xfrm>
          <a:prstGeom prst="rect">
            <a:avLst/>
          </a:prstGeom>
          <a:solidFill>
            <a:srgbClr val="FFFFFF"/>
          </a:solidFill>
        </p:spPr>
      </p:pic>
      <p:pic>
        <p:nvPicPr>
          <p:cNvPr id="7" name="Picture 6" descr="P473_East_S.jpg"/>
          <p:cNvPicPr>
            <a:picLocks noChangeAspect="1"/>
          </p:cNvPicPr>
          <p:nvPr/>
        </p:nvPicPr>
        <p:blipFill>
          <a:blip r:embed="rId3"/>
          <a:stretch>
            <a:fillRect/>
          </a:stretch>
        </p:blipFill>
        <p:spPr>
          <a:xfrm>
            <a:off x="7522634" y="4006850"/>
            <a:ext cx="3132667" cy="2349500"/>
          </a:xfrm>
          <a:prstGeom prst="rect">
            <a:avLst/>
          </a:prstGeom>
        </p:spPr>
      </p:pic>
    </p:spTree>
    <p:extLst>
      <p:ext uri="{BB962C8B-B14F-4D97-AF65-F5344CB8AC3E}">
        <p14:creationId xmlns:p14="http://schemas.microsoft.com/office/powerpoint/2010/main" val="72144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for surface hydrology</a:t>
            </a:r>
          </a:p>
        </p:txBody>
      </p:sp>
      <p:sp>
        <p:nvSpPr>
          <p:cNvPr id="3" name="Content Placeholder 2"/>
          <p:cNvSpPr>
            <a:spLocks noGrp="1"/>
          </p:cNvSpPr>
          <p:nvPr>
            <p:ph idx="1"/>
          </p:nvPr>
        </p:nvSpPr>
        <p:spPr/>
        <p:txBody>
          <a:bodyPr/>
          <a:lstStyle/>
          <a:p>
            <a:r>
              <a:rPr lang="en-US" dirty="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36</a:t>
            </a:fld>
            <a:endParaRPr lang="en-US"/>
          </a:p>
        </p:txBody>
      </p:sp>
    </p:spTree>
    <p:extLst>
      <p:ext uri="{BB962C8B-B14F-4D97-AF65-F5344CB8AC3E}">
        <p14:creationId xmlns:p14="http://schemas.microsoft.com/office/powerpoint/2010/main" val="180706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1905000" y="381000"/>
            <a:ext cx="3124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1981200" y="2514600"/>
            <a:ext cx="315753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6096000" y="498475"/>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7680326" y="1260475"/>
            <a:ext cx="2835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5638801" y="914400"/>
            <a:ext cx="3444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3184526" y="5527675"/>
            <a:ext cx="6340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2651126" y="5299075"/>
            <a:ext cx="6721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2651126" y="5451475"/>
            <a:ext cx="7178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6613526" y="574676"/>
            <a:ext cx="2759075"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2590800" y="5867400"/>
            <a:ext cx="50498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37</a:t>
            </a:fld>
            <a:endParaRPr lang="en-US"/>
          </a:p>
        </p:txBody>
      </p:sp>
    </p:spTree>
    <p:extLst>
      <p:ext uri="{BB962C8B-B14F-4D97-AF65-F5344CB8AC3E}">
        <p14:creationId xmlns:p14="http://schemas.microsoft.com/office/powerpoint/2010/main" val="738034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fontScale="92500" lnSpcReduction="10000"/>
          </a:bodyPr>
          <a:lstStyle/>
          <a:p>
            <a:r>
              <a:rPr lang="en-US" sz="2000" dirty="0"/>
              <a:t>Larson, K. M., E. </a:t>
            </a:r>
            <a:r>
              <a:rPr lang="en-US" sz="2000" dirty="0" err="1"/>
              <a:t>Gutmann</a:t>
            </a:r>
            <a:r>
              <a:rPr lang="en-US" sz="2000" dirty="0"/>
              <a:t>, V. </a:t>
            </a:r>
            <a:r>
              <a:rPr lang="en-US" sz="2000" dirty="0" err="1"/>
              <a:t>Zavorotny</a:t>
            </a:r>
            <a:r>
              <a:rPr lang="en-US" sz="2000" dirty="0"/>
              <a:t>, J. Braun, M. Williams, and F. G. </a:t>
            </a:r>
            <a:r>
              <a:rPr lang="en-US" sz="2000" dirty="0" err="1"/>
              <a:t>Nievinski</a:t>
            </a:r>
            <a:r>
              <a:rPr lang="en-US" sz="2000" dirty="0"/>
              <a:t> (2009), Can We Measure Snow Depth with GPS Receivers?, </a:t>
            </a:r>
            <a:r>
              <a:rPr lang="en-US" sz="2000" i="1" dirty="0" err="1"/>
              <a:t>Geophys</a:t>
            </a:r>
            <a:r>
              <a:rPr lang="en-US" sz="2000" i="1" dirty="0"/>
              <a:t>. Res. </a:t>
            </a:r>
            <a:r>
              <a:rPr lang="en-US" sz="2000" i="1" dirty="0" err="1"/>
              <a:t>Lett</a:t>
            </a:r>
            <a:r>
              <a:rPr lang="en-US" sz="2000" i="1" dirty="0"/>
              <a:t>.</a:t>
            </a:r>
            <a:r>
              <a:rPr lang="en-US" sz="2000" dirty="0"/>
              <a:t>, </a:t>
            </a:r>
            <a:r>
              <a:rPr lang="en-US" sz="2000" i="1" dirty="0"/>
              <a:t>36</a:t>
            </a:r>
            <a:r>
              <a:rPr lang="en-US" sz="2000" dirty="0"/>
              <a:t>, L17502, </a:t>
            </a:r>
            <a:r>
              <a:rPr lang="en-US" sz="2000" dirty="0">
                <a:hlinkClick r:id="rId2"/>
              </a:rPr>
              <a:t>doi:10.1029/2009GL039430</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a:t>, and J. Braun (2008), Using GPS multipath to measure soil moisture fluctuations: initial results, </a:t>
            </a:r>
            <a:r>
              <a:rPr lang="en-US" sz="2000" i="1" dirty="0"/>
              <a:t>GPS </a:t>
            </a:r>
            <a:r>
              <a:rPr lang="en-US" sz="2000" i="1" dirty="0" err="1"/>
              <a:t>Solut</a:t>
            </a:r>
            <a:r>
              <a:rPr lang="en-US" sz="2000" i="1" dirty="0"/>
              <a:t>.</a:t>
            </a:r>
            <a:r>
              <a:rPr lang="en-US" sz="2000" dirty="0"/>
              <a:t>, </a:t>
            </a:r>
            <a:r>
              <a:rPr lang="en-US" sz="2000" i="1" dirty="0"/>
              <a:t>12</a:t>
            </a:r>
            <a:r>
              <a:rPr lang="en-US" sz="2000" dirty="0"/>
              <a:t>, </a:t>
            </a:r>
            <a:r>
              <a:rPr lang="en-US" sz="2000" dirty="0">
                <a:hlinkClick r:id="rId3"/>
              </a:rPr>
              <a:t>doi:10.1007/s10291-007-0076-6</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J. Braun, and V. </a:t>
            </a:r>
            <a:r>
              <a:rPr lang="en-US" sz="2000" dirty="0" err="1"/>
              <a:t>Zavorotny</a:t>
            </a:r>
            <a:r>
              <a:rPr lang="en-US" sz="2000" dirty="0"/>
              <a:t> (2008), Use of GPS receivers as a soil moisture network for water cycle studies, </a:t>
            </a:r>
            <a:r>
              <a:rPr lang="en-US" sz="2000" i="1" dirty="0" err="1"/>
              <a:t>Geophys</a:t>
            </a:r>
            <a:r>
              <a:rPr lang="en-US" sz="2000" i="1" dirty="0"/>
              <a:t>. Res. </a:t>
            </a:r>
            <a:r>
              <a:rPr lang="en-US" sz="2000" i="1" dirty="0" err="1"/>
              <a:t>Lett</a:t>
            </a:r>
            <a:r>
              <a:rPr lang="en-US" sz="2000" i="1" dirty="0"/>
              <a:t>.</a:t>
            </a:r>
            <a:r>
              <a:rPr lang="en-US" sz="2000" dirty="0"/>
              <a:t>, </a:t>
            </a:r>
            <a:r>
              <a:rPr lang="en-US" sz="2000" i="1" dirty="0"/>
              <a:t>35</a:t>
            </a:r>
            <a:r>
              <a:rPr lang="en-US" sz="2000" dirty="0"/>
              <a:t>, L24405, </a:t>
            </a:r>
            <a:r>
              <a:rPr lang="en-US" sz="2000" dirty="0">
                <a:hlinkClick r:id="rId4"/>
              </a:rPr>
              <a:t>doi:10.1029/2008GL036013</a:t>
            </a:r>
            <a:r>
              <a:rPr lang="en-US" sz="2000" dirty="0"/>
              <a:t>.</a:t>
            </a:r>
          </a:p>
          <a:p>
            <a:r>
              <a:rPr lang="en-US" sz="2000" dirty="0" err="1"/>
              <a:t>Tregoning</a:t>
            </a:r>
            <a:r>
              <a:rPr lang="en-US" sz="2000" dirty="0"/>
              <a:t>, P., and T. A. Herring (2006), Impact of a priori zenith hydrostatic delay errors on GPS estimates of station heights and zenith total delays, </a:t>
            </a:r>
            <a:r>
              <a:rPr lang="en-US" sz="2000" i="1" dirty="0"/>
              <a:t>J. </a:t>
            </a:r>
            <a:r>
              <a:rPr lang="en-US" sz="2000" i="1" dirty="0" err="1"/>
              <a:t>Geophys</a:t>
            </a:r>
            <a:r>
              <a:rPr lang="en-US" sz="2000" i="1" dirty="0"/>
              <a:t>. Res.</a:t>
            </a:r>
            <a:r>
              <a:rPr lang="en-US" sz="2000" dirty="0"/>
              <a:t>, </a:t>
            </a:r>
            <a:r>
              <a:rPr lang="en-US" sz="2000" i="1" dirty="0"/>
              <a:t>33</a:t>
            </a:r>
            <a:r>
              <a:rPr lang="en-US" sz="2000" dirty="0"/>
              <a:t>, L23303, </a:t>
            </a:r>
            <a:r>
              <a:rPr lang="en-US" sz="2000" dirty="0">
                <a:hlinkClick r:id="rId5"/>
              </a:rPr>
              <a:t>doi:10.1029/2006GL027706</a:t>
            </a:r>
            <a:r>
              <a:rPr lang="en-US" sz="2000" dirty="0"/>
              <a:t>.</a:t>
            </a:r>
          </a:p>
          <a:p>
            <a:r>
              <a:rPr lang="en-US" sz="2000" dirty="0"/>
              <a:t>Wolfe, D. E., and S. I. </a:t>
            </a:r>
            <a:r>
              <a:rPr lang="en-US" sz="2000" dirty="0" err="1"/>
              <a:t>Gutman</a:t>
            </a:r>
            <a:r>
              <a:rPr lang="en-US" sz="2000" dirty="0"/>
              <a:t> (2000), Developing an Operational, Surface-Based, GPS, Water Vapor Observing System for NOAA: Network Design and Results, </a:t>
            </a:r>
            <a:r>
              <a:rPr lang="en-US" sz="2000" i="1" dirty="0"/>
              <a:t>J. Atmos. Ocean. Technol.</a:t>
            </a:r>
            <a:r>
              <a:rPr lang="en-US" sz="2000" dirty="0"/>
              <a:t>, </a:t>
            </a:r>
            <a:r>
              <a:rPr lang="en-US" sz="2000" i="1" dirty="0"/>
              <a:t>17</a:t>
            </a:r>
            <a:r>
              <a:rPr lang="en-US" sz="2000" dirty="0"/>
              <a:t>, 426–440, </a:t>
            </a:r>
            <a:r>
              <a:rPr lang="en-US" sz="2000" dirty="0" err="1">
                <a:hlinkClick r:id="rId6" invalidUrl="https://dx.doi.org/10.1175/1520-0426(2000)017&lt;0426:DAOSBG&gt;2.0.CO;2"/>
              </a:rPr>
              <a:t>doi</a:t>
            </a:r>
            <a:r>
              <a:rPr lang="en-US" sz="2000" dirty="0">
                <a:hlinkClick r:id="rId6" invalidUrl="https://dx.doi.org/10.1175/1520-0426(2000)017&lt;0426:DAOSBG&gt;2.0.CO;2"/>
              </a:rPr>
              <a:t>:</a:t>
            </a:r>
            <a:r>
              <a:rPr lang="ro-RO" sz="2000" dirty="0">
                <a:hlinkClick r:id="rId6" invalidUrl="https://dx.doi.org/10.1175/1520-0426(2000)017&lt;0426:DAOSBG&gt;2.0.CO;2"/>
              </a:rPr>
              <a:t>10.1175/1520-0426(2000)017%3C0426:DAOSBG%3E2.0.CO;2</a:t>
            </a:r>
            <a:r>
              <a:rPr lang="en-US" sz="2000" dirty="0"/>
              <a:t>.</a:t>
            </a:r>
          </a:p>
          <a:p>
            <a:r>
              <a:rPr lang="en-US" sz="2000" dirty="0">
                <a:hlinkClick r:id="rId7"/>
              </a:rPr>
              <a:t>http://gps.alaska.edu/jeff/Classes/GEOS655/Lecture22_globalloading+hydrology.pdf</a:t>
            </a:r>
            <a:r>
              <a:rPr lang="en-US" sz="2000" dirty="0"/>
              <a:t> </a:t>
            </a:r>
          </a:p>
        </p:txBody>
      </p:sp>
      <p:sp>
        <p:nvSpPr>
          <p:cNvPr id="2" name="Date Placeholder 1"/>
          <p:cNvSpPr>
            <a:spLocks noGrp="1"/>
          </p:cNvSpPr>
          <p:nvPr>
            <p:ph type="dt" sz="half" idx="10"/>
          </p:nvPr>
        </p:nvSpPr>
        <p:spPr/>
        <p:txBody>
          <a:bodyPr/>
          <a:lstStyle/>
          <a:p>
            <a:r>
              <a:rPr lang="en-US"/>
              <a:t>2022/07/21</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38</a:t>
            </a:fld>
            <a:endParaRPr lang="en-US"/>
          </a:p>
        </p:txBody>
      </p:sp>
    </p:spTree>
    <p:extLst>
      <p:ext uri="{BB962C8B-B14F-4D97-AF65-F5344CB8AC3E}">
        <p14:creationId xmlns:p14="http://schemas.microsoft.com/office/powerpoint/2010/main" val="71761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model</a:t>
            </a:r>
          </a:p>
        </p:txBody>
      </p:sp>
      <p:sp>
        <p:nvSpPr>
          <p:cNvPr id="3" name="Content Placeholder 2"/>
          <p:cNvSpPr>
            <a:spLocks noGrp="1"/>
          </p:cNvSpPr>
          <p:nvPr>
            <p:ph idx="1"/>
          </p:nvPr>
        </p:nvSpPr>
        <p:spPr/>
        <p:txBody>
          <a:bodyPr>
            <a:normAutofit fontScale="85000" lnSpcReduction="20000"/>
          </a:bodyPr>
          <a:lstStyle/>
          <a:p>
            <a:r>
              <a:rPr lang="en-US" dirty="0"/>
              <a:t>Three options currently:</a:t>
            </a:r>
          </a:p>
          <a:p>
            <a:pPr lvl="1"/>
            <a:r>
              <a:rPr lang="en-US" dirty="0"/>
              <a:t>Neill Mapping Function (NMF); empirical derived from radiosonde data</a:t>
            </a:r>
          </a:p>
          <a:p>
            <a:pPr lvl="1"/>
            <a:r>
              <a:rPr lang="en-US" dirty="0"/>
              <a:t>Vienna Mapping Function (VMF); derived from ECMWF atmospheric models</a:t>
            </a:r>
          </a:p>
          <a:p>
            <a:pPr lvl="2"/>
            <a:r>
              <a:rPr lang="en-US" dirty="0"/>
              <a:t>Includes both zenith delay estimates from ray-tracing through the ECMWF models, used as a priori atmospheric parameters in GAMIT, and mapping function parameters</a:t>
            </a:r>
          </a:p>
          <a:p>
            <a:pPr lvl="1"/>
            <a:r>
              <a:rPr lang="en-US"/>
              <a:t>Global Pressure and Temperature (GPT); empirical model derived from VMF</a:t>
            </a:r>
          </a:p>
          <a:p>
            <a:r>
              <a:rPr lang="en-US" dirty="0"/>
              <a:t>The a priori models used in GAMIT for the atmospheric delays are controlled by the </a:t>
            </a:r>
            <a:r>
              <a:rPr lang="en-US" dirty="0" err="1"/>
              <a:t>sestbl</a:t>
            </a:r>
            <a:r>
              <a:rPr lang="en-US" dirty="0"/>
              <a:t>. entries:</a:t>
            </a:r>
          </a:p>
          <a:p>
            <a:pPr marL="457200" lvl="1" indent="0">
              <a:buNone/>
            </a:pPr>
            <a:r>
              <a:rPr lang="en-US" sz="1100" dirty="0">
                <a:latin typeface="Courier" pitchFamily="2" charset="0"/>
              </a:rPr>
              <a:t>Met </a:t>
            </a:r>
            <a:r>
              <a:rPr lang="en-US" sz="1100" dirty="0" err="1">
                <a:latin typeface="Courier" pitchFamily="2" charset="0"/>
              </a:rPr>
              <a:t>obs</a:t>
            </a:r>
            <a:r>
              <a:rPr lang="en-US" sz="1100" dirty="0">
                <a:latin typeface="Courier" pitchFamily="2" charset="0"/>
              </a:rPr>
              <a:t> source = UFL GPT 50  ; hierarchical list with humidity value at the end; e.g. RNX UFL GPT 50 ; default GPT 50 </a:t>
            </a:r>
          </a:p>
          <a:p>
            <a:pPr marL="457200" lvl="1" indent="0">
              <a:buNone/>
            </a:pPr>
            <a:r>
              <a:rPr lang="en-US" sz="1100" dirty="0" err="1">
                <a:latin typeface="Courier" pitchFamily="2" charset="0"/>
              </a:rPr>
              <a:t>DMap</a:t>
            </a:r>
            <a:r>
              <a:rPr lang="en-US" sz="1100" dirty="0">
                <a:latin typeface="Courier" pitchFamily="2" charset="0"/>
              </a:rPr>
              <a:t> = VMF1              ; GMF(default)/VMF1/NMFH; GMF now invokes GPT2 if </a:t>
            </a:r>
            <a:r>
              <a:rPr lang="en-US" sz="1100" dirty="0" err="1">
                <a:latin typeface="Courier" pitchFamily="2" charset="0"/>
              </a:rPr>
              <a:t>gpt.grid</a:t>
            </a:r>
            <a:r>
              <a:rPr lang="en-US" sz="1100" dirty="0">
                <a:latin typeface="Courier" pitchFamily="2" charset="0"/>
              </a:rPr>
              <a:t> is available (default)</a:t>
            </a:r>
          </a:p>
          <a:p>
            <a:pPr marL="457200" lvl="1" indent="0">
              <a:buNone/>
            </a:pPr>
            <a:r>
              <a:rPr lang="en-US" sz="1100" dirty="0" err="1">
                <a:latin typeface="Courier" pitchFamily="2" charset="0"/>
              </a:rPr>
              <a:t>WMap</a:t>
            </a:r>
            <a:r>
              <a:rPr lang="en-US" sz="1100" dirty="0">
                <a:latin typeface="Courier" pitchFamily="2" charset="0"/>
              </a:rPr>
              <a:t> = VMF1              ; GMF(default)/VMF1/NMFW</a:t>
            </a:r>
          </a:p>
          <a:p>
            <a:pPr marL="457200" lvl="1" indent="0">
              <a:buNone/>
            </a:pPr>
            <a:r>
              <a:rPr lang="en-US" sz="1100" dirty="0">
                <a:latin typeface="Courier" pitchFamily="2" charset="0"/>
              </a:rPr>
              <a:t>Use </a:t>
            </a:r>
            <a:r>
              <a:rPr lang="en-US" sz="1100" dirty="0" err="1">
                <a:latin typeface="Courier" pitchFamily="2" charset="0"/>
              </a:rPr>
              <a:t>map.list</a:t>
            </a:r>
            <a:r>
              <a:rPr lang="en-US" sz="1100" dirty="0">
                <a:latin typeface="Courier" pitchFamily="2" charset="0"/>
              </a:rPr>
              <a:t> = N         ; VMF1 list file with mapping functions, ZHD, ZWD, P, Pw, T, </a:t>
            </a:r>
            <a:r>
              <a:rPr lang="en-US" sz="1100" dirty="0" err="1">
                <a:latin typeface="Courier" pitchFamily="2" charset="0"/>
              </a:rPr>
              <a:t>Ht</a:t>
            </a:r>
            <a:endParaRPr lang="en-US" sz="1100" dirty="0">
              <a:latin typeface="Courier" pitchFamily="2" charset="0"/>
            </a:endParaRPr>
          </a:p>
          <a:p>
            <a:pPr marL="457200" lvl="1" indent="0">
              <a:buNone/>
            </a:pPr>
            <a:r>
              <a:rPr lang="en-US" sz="1100" dirty="0">
                <a:latin typeface="Courier" pitchFamily="2" charset="0"/>
              </a:rPr>
              <a:t>Use </a:t>
            </a:r>
            <a:r>
              <a:rPr lang="en-US" sz="1100" dirty="0" err="1">
                <a:latin typeface="Courier" pitchFamily="2" charset="0"/>
              </a:rPr>
              <a:t>map.grid</a:t>
            </a:r>
            <a:r>
              <a:rPr lang="en-US" sz="1100" dirty="0">
                <a:latin typeface="Courier" pitchFamily="2" charset="0"/>
              </a:rPr>
              <a:t> = Y         ; VMF1 grid file with mapping functions and ZHD</a:t>
            </a:r>
          </a:p>
          <a:p>
            <a:r>
              <a:rPr lang="en-US" dirty="0"/>
              <a:t>Above would used Vienna mapping functions and meteorological data (surface pressure) from these files</a:t>
            </a:r>
          </a:p>
          <a:p>
            <a:pPr lvl="1"/>
            <a:r>
              <a:rPr lang="en-US" dirty="0"/>
              <a:t>Recommended but not default because of the need for grid files</a:t>
            </a:r>
          </a:p>
          <a:p>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to use VMF1</a:t>
            </a:r>
          </a:p>
        </p:txBody>
      </p:sp>
      <p:sp>
        <p:nvSpPr>
          <p:cNvPr id="3" name="Content Placeholder 2"/>
          <p:cNvSpPr>
            <a:spLocks noGrp="1"/>
          </p:cNvSpPr>
          <p:nvPr>
            <p:ph idx="1"/>
          </p:nvPr>
        </p:nvSpPr>
        <p:spPr/>
        <p:txBody>
          <a:bodyPr/>
          <a:lstStyle/>
          <a:p>
            <a:r>
              <a:rPr lang="en-US" dirty="0"/>
              <a:t>To use VMF1: Met and mapping functions</a:t>
            </a:r>
          </a:p>
          <a:p>
            <a:pPr lvl="1"/>
            <a:r>
              <a:rPr lang="en-US" dirty="0"/>
              <a:t>you need to download vmf1grd.YYYY from </a:t>
            </a:r>
            <a:r>
              <a:rPr lang="en-US" dirty="0" err="1"/>
              <a:t>everest.mit.edu</a:t>
            </a:r>
            <a:r>
              <a:rPr lang="en-US" dirty="0"/>
              <a:t> to ~/gg/GRIDS/ (make directory as necessary)</a:t>
            </a:r>
          </a:p>
          <a:p>
            <a:pPr lvl="1"/>
            <a:r>
              <a:rPr lang="en-US" dirty="0"/>
              <a:t>Pre-existing links in ~/gg/tables/ between </a:t>
            </a:r>
            <a:r>
              <a:rPr lang="en-US" dirty="0" err="1"/>
              <a:t>map.grid.YYYY</a:t>
            </a:r>
            <a:r>
              <a:rPr lang="en-US" dirty="0"/>
              <a:t> and the VMF1 files in ../GRIDS/ (due to size we assume they may stored in some other location)</a:t>
            </a:r>
          </a:p>
          <a:p>
            <a:pPr lvl="1"/>
            <a:r>
              <a:rPr lang="en-US" dirty="0" err="1">
                <a:latin typeface="Courier" pitchFamily="2" charset="0"/>
              </a:rPr>
              <a:t>sh_gamit</a:t>
            </a:r>
            <a:r>
              <a:rPr lang="en-US" dirty="0"/>
              <a:t> will automatically link day directory files to your ~/gg/tables/ files</a:t>
            </a:r>
          </a:p>
          <a:p>
            <a:r>
              <a:rPr lang="en-US" dirty="0"/>
              <a:t>The meteorological source is hierarchical but the mapping functions must specified</a:t>
            </a:r>
          </a:p>
          <a:p>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18" y="346870"/>
            <a:ext cx="3321369" cy="651209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4994787" y="285789"/>
            <a:ext cx="5216013" cy="1143000"/>
          </a:xfrm>
        </p:spPr>
        <p:txBody>
          <a:bodyPr/>
          <a:lstStyle/>
          <a:p>
            <a:r>
              <a:rPr lang="en-US" dirty="0"/>
              <a:t>Impact of met source</a:t>
            </a:r>
          </a:p>
        </p:txBody>
      </p:sp>
      <p:sp>
        <p:nvSpPr>
          <p:cNvPr id="3" name="Content Placeholder 2"/>
          <p:cNvSpPr>
            <a:spLocks noGrp="1"/>
          </p:cNvSpPr>
          <p:nvPr>
            <p:ph idx="1"/>
          </p:nvPr>
        </p:nvSpPr>
        <p:spPr>
          <a:xfrm>
            <a:off x="4994787" y="1600201"/>
            <a:ext cx="5531579" cy="4525963"/>
          </a:xfrm>
        </p:spPr>
        <p:txBody>
          <a:bodyPr>
            <a:normAutofit fontScale="92500" lnSpcReduction="20000"/>
          </a:bodyPr>
          <a:lstStyle/>
          <a:p>
            <a:r>
              <a:rPr lang="en-US" dirty="0"/>
              <a:t>Difference between </a:t>
            </a:r>
            <a:br>
              <a:rPr lang="en-US" dirty="0"/>
            </a:br>
            <a:r>
              <a:rPr lang="en-US" dirty="0"/>
              <a:t>a)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br>
              <a:rPr lang="en-US" dirty="0"/>
            </a:br>
            <a:r>
              <a:rPr lang="en-US" dirty="0"/>
              <a:t>b) station heights differences using 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sp>
        <p:nvSpPr>
          <p:cNvPr id="5" name="Date Placeholder 4"/>
          <p:cNvSpPr>
            <a:spLocks noGrp="1"/>
          </p:cNvSpPr>
          <p:nvPr>
            <p:ph type="dt" sz="half" idx="10"/>
          </p:nvPr>
        </p:nvSpPr>
        <p:spPr/>
        <p:txBody>
          <a:bodyPr/>
          <a:lstStyle/>
          <a:p>
            <a:r>
              <a:rPr lang="en-US"/>
              <a:t>2022/07/21</a:t>
            </a:r>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
        <p:nvSpPr>
          <p:cNvPr id="8" name="TextBox 7">
            <a:extLst>
              <a:ext uri="{FF2B5EF4-FFF2-40B4-BE49-F238E27FC236}">
                <a16:creationId xmlns:a16="http://schemas.microsoft.com/office/drawing/2014/main" id="{78F07988-81AC-5C44-A9E3-567D35A6E5FA}"/>
              </a:ext>
            </a:extLst>
          </p:cNvPr>
          <p:cNvSpPr txBox="1"/>
          <p:nvPr/>
        </p:nvSpPr>
        <p:spPr>
          <a:xfrm>
            <a:off x="4583652" y="6066865"/>
            <a:ext cx="3798348" cy="369332"/>
          </a:xfrm>
          <a:prstGeom prst="rect">
            <a:avLst/>
          </a:prstGeom>
          <a:noFill/>
        </p:spPr>
        <p:txBody>
          <a:bodyPr wrap="none" rtlCol="0">
            <a:spAutoFit/>
          </a:bodyPr>
          <a:lstStyle/>
          <a:p>
            <a:r>
              <a:rPr lang="en-US" dirty="0" err="1"/>
              <a:t>Tregoning</a:t>
            </a:r>
            <a:r>
              <a:rPr lang="en-US" dirty="0"/>
              <a:t> and Herring (2006), Figure 2</a:t>
            </a:r>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Tregoning &amp; Herring 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683845" y="1287778"/>
            <a:ext cx="3613506" cy="4986380"/>
          </a:xfrm>
        </p:spPr>
      </p:pic>
      <p:sp>
        <p:nvSpPr>
          <p:cNvPr id="15" name="Title 14">
            <a:extLst>
              <a:ext uri="{FF2B5EF4-FFF2-40B4-BE49-F238E27FC236}">
                <a16:creationId xmlns:a16="http://schemas.microsoft.com/office/drawing/2014/main" id="{59372D1C-BD64-F643-9158-53A245966288}"/>
              </a:ext>
            </a:extLst>
          </p:cNvPr>
          <p:cNvSpPr>
            <a:spLocks noGrp="1"/>
          </p:cNvSpPr>
          <p:nvPr>
            <p:ph type="title"/>
          </p:nvPr>
        </p:nvSpPr>
        <p:spPr/>
        <p:txBody>
          <a:bodyPr>
            <a:normAutofit/>
          </a:bodyPr>
          <a:lstStyle/>
          <a:p>
            <a:r>
              <a:rPr lang="en-US" dirty="0"/>
              <a:t>Short-period variations in surface pressure not modeled by GPT</a:t>
            </a:r>
          </a:p>
        </p:txBody>
      </p:sp>
      <p:sp>
        <p:nvSpPr>
          <p:cNvPr id="16" name="Content Placeholder 15">
            <a:extLst>
              <a:ext uri="{FF2B5EF4-FFF2-40B4-BE49-F238E27FC236}">
                <a16:creationId xmlns:a16="http://schemas.microsoft.com/office/drawing/2014/main" id="{1566739D-5EE4-384F-9AD5-7F3608915454}"/>
              </a:ext>
            </a:extLst>
          </p:cNvPr>
          <p:cNvSpPr>
            <a:spLocks noGrp="1"/>
          </p:cNvSpPr>
          <p:nvPr>
            <p:ph sz="half" idx="2"/>
          </p:nvPr>
        </p:nvSpPr>
        <p:spPr/>
        <p:txBody>
          <a:bodyPr/>
          <a:lstStyle/>
          <a:p>
            <a:r>
              <a:rPr lang="en-US" dirty="0"/>
              <a:t>Differences in GPS estimates of ZTD at Algonquin, Ny </a:t>
            </a:r>
            <a:r>
              <a:rPr lang="en-US" dirty="0" err="1"/>
              <a:t>Alessund</a:t>
            </a:r>
            <a:r>
              <a:rPr lang="en-US" dirty="0"/>
              <a:t>, </a:t>
            </a:r>
            <a:r>
              <a:rPr lang="en-US" dirty="0" err="1"/>
              <a:t>Wettzell</a:t>
            </a:r>
            <a:r>
              <a:rPr lang="en-US" dirty="0"/>
              <a:t> and Westford computed using static or observed surface pressure to derive the a priori.  Height differences will be about twice as large</a:t>
            </a:r>
          </a:p>
          <a:p>
            <a:pPr lvl="1"/>
            <a:r>
              <a:rPr lang="en-US" dirty="0"/>
              <a:t>Elevation-dependent weighting used</a:t>
            </a:r>
          </a:p>
        </p:txBody>
      </p:sp>
      <p:sp>
        <p:nvSpPr>
          <p:cNvPr id="2" name="Date Placeholder 1"/>
          <p:cNvSpPr>
            <a:spLocks noGrp="1"/>
          </p:cNvSpPr>
          <p:nvPr>
            <p:ph type="dt" sz="half" idx="10"/>
          </p:nvPr>
        </p:nvSpPr>
        <p:spPr/>
        <p:txBody>
          <a:bodyPr/>
          <a:lstStyle/>
          <a:p>
            <a:r>
              <a:rPr lang="en-US"/>
              <a:t>2022/07/21</a:t>
            </a:r>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7</a:t>
            </a:fld>
            <a:endParaRPr lang="en-US"/>
          </a:p>
        </p:txBody>
      </p:sp>
      <p:sp>
        <p:nvSpPr>
          <p:cNvPr id="9" name="TextBox 8">
            <a:extLst>
              <a:ext uri="{FF2B5EF4-FFF2-40B4-BE49-F238E27FC236}">
                <a16:creationId xmlns:a16="http://schemas.microsoft.com/office/drawing/2014/main" id="{184A9E55-E1C4-0F4C-AF79-521508687720}"/>
              </a:ext>
            </a:extLst>
          </p:cNvPr>
          <p:cNvSpPr txBox="1"/>
          <p:nvPr/>
        </p:nvSpPr>
        <p:spPr>
          <a:xfrm>
            <a:off x="1529825" y="6081991"/>
            <a:ext cx="3798348" cy="369332"/>
          </a:xfrm>
          <a:prstGeom prst="rect">
            <a:avLst/>
          </a:prstGeom>
          <a:noFill/>
        </p:spPr>
        <p:txBody>
          <a:bodyPr wrap="none" rtlCol="0">
            <a:spAutoFit/>
          </a:bodyPr>
          <a:lstStyle/>
          <a:p>
            <a:r>
              <a:rPr lang="en-US" dirty="0" err="1"/>
              <a:t>Tregoning</a:t>
            </a:r>
            <a:r>
              <a:rPr lang="en-US" dirty="0"/>
              <a:t> and Herring (2006), Figure 4</a:t>
            </a:r>
          </a:p>
        </p:txBody>
      </p:sp>
    </p:spTree>
    <p:extLst>
      <p:ext uri="{BB962C8B-B14F-4D97-AF65-F5344CB8AC3E}">
        <p14:creationId xmlns:p14="http://schemas.microsoft.com/office/powerpoint/2010/main" val="380029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effects</a:t>
            </a:r>
          </a:p>
        </p:txBody>
      </p:sp>
      <p:sp>
        <p:nvSpPr>
          <p:cNvPr id="3" name="Content Placeholder 2"/>
          <p:cNvSpPr>
            <a:spLocks noGrp="1"/>
          </p:cNvSpPr>
          <p:nvPr>
            <p:ph idx="1"/>
          </p:nvPr>
        </p:nvSpPr>
        <p:spPr/>
        <p:txBody>
          <a:bodyPr>
            <a:normAutofit fontScale="77500" lnSpcReduction="20000"/>
          </a:bodyPr>
          <a:lstStyle/>
          <a:p>
            <a:r>
              <a:rPr lang="en-US" dirty="0"/>
              <a:t>Invoking in GAMIT; </a:t>
            </a:r>
            <a:r>
              <a:rPr lang="en-US" dirty="0" err="1"/>
              <a:t>sestbl</a:t>
            </a:r>
            <a:r>
              <a:rPr lang="en-US" dirty="0"/>
              <a:t>. Entries</a:t>
            </a:r>
          </a:p>
          <a:p>
            <a:pPr marL="2863850" lvl="1" indent="-2406650">
              <a:buNone/>
            </a:pPr>
            <a:r>
              <a:rPr lang="en-US" sz="2500" dirty="0">
                <a:latin typeface="Courier"/>
                <a:cs typeface="Courier"/>
              </a:rPr>
              <a:t>Tides applied = 31 ; 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 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 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 Ocean tidal loading grid file, GAMIT-format converted from 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 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 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 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 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 Atmospheric tides, grid file</a:t>
            </a:r>
          </a:p>
          <a:p>
            <a:r>
              <a:rPr lang="en-US" dirty="0"/>
              <a:t>Default settings.  Consistent with IGS ITRF2014 contribution (i.e., no non-tidal loading applied).</a:t>
            </a:r>
          </a:p>
          <a:p>
            <a:pPr lvl="1"/>
            <a:endParaRPr lang="en-US" dirty="0"/>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“tidal” loading</a:t>
            </a:r>
          </a:p>
        </p:txBody>
      </p:sp>
      <p:sp>
        <p:nvSpPr>
          <p:cNvPr id="3" name="Content Placeholder 2"/>
          <p:cNvSpPr>
            <a:spLocks noGrp="1"/>
          </p:cNvSpPr>
          <p:nvPr>
            <p:ph idx="1"/>
          </p:nvPr>
        </p:nvSpPr>
        <p:spPr/>
        <p:txBody>
          <a:bodyPr>
            <a:normAutofit/>
          </a:bodyPr>
          <a:lstStyle/>
          <a:p>
            <a:r>
              <a:rPr lang="en-US" dirty="0"/>
              <a:t>Ocean tidal loading is needed.  Link </a:t>
            </a:r>
            <a:r>
              <a:rPr lang="en-US" dirty="0" err="1"/>
              <a:t>otl.grid</a:t>
            </a:r>
            <a:r>
              <a:rPr lang="en-US" dirty="0"/>
              <a:t> in </a:t>
            </a:r>
            <a:r>
              <a:rPr lang="en-US" dirty="0" err="1"/>
              <a:t>gg</a:t>
            </a:r>
            <a:r>
              <a:rPr lang="en-US" dirty="0"/>
              <a:t>/tables to otl_FES2004.grid (download from </a:t>
            </a:r>
            <a:r>
              <a:rPr lang="en-US" dirty="0" err="1"/>
              <a:t>everest.mit.edu</a:t>
            </a:r>
            <a:r>
              <a:rPr lang="en-US" dirty="0"/>
              <a:t>; not included in standard tar files due to size).  Close to the coast in complicated regions, list values specific to a location might be better.  Be careful that nearby sites don’t from different sources.</a:t>
            </a:r>
          </a:p>
          <a:p>
            <a:r>
              <a:rPr lang="en-US" dirty="0"/>
              <a:t>“Tidal” atmospheric pressure loading </a:t>
            </a:r>
            <a:r>
              <a:rPr lang="en-US" dirty="0" err="1"/>
              <a:t>atl.grid</a:t>
            </a:r>
            <a:r>
              <a:rPr lang="en-US" dirty="0"/>
              <a:t> has diurnal and semidiurnal S1 and S2 load.  Nominally removed from 6hr tabular atmospheric loading values before interpolation (</a:t>
            </a:r>
            <a:r>
              <a:rPr lang="en-US" dirty="0" err="1"/>
              <a:t>atmfilt</a:t>
            </a:r>
            <a:r>
              <a:rPr lang="en-US" dirty="0"/>
              <a:t>.* files; usefulness of this model is not clear)</a:t>
            </a:r>
          </a:p>
        </p:txBody>
      </p:sp>
      <p:sp>
        <p:nvSpPr>
          <p:cNvPr id="4" name="Date Placeholder 3"/>
          <p:cNvSpPr>
            <a:spLocks noGrp="1"/>
          </p:cNvSpPr>
          <p:nvPr>
            <p:ph type="dt" sz="half" idx="10"/>
          </p:nvPr>
        </p:nvSpPr>
        <p:spPr/>
        <p:txBody>
          <a:bodyPr/>
          <a:lstStyle/>
          <a:p>
            <a:r>
              <a:rPr lang="en-US"/>
              <a:t>2022/07/21</a:t>
            </a:r>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867</TotalTime>
  <Words>4548</Words>
  <Application>Microsoft Macintosh PowerPoint</Application>
  <PresentationFormat>Widescreen</PresentationFormat>
  <Paragraphs>423</Paragraphs>
  <Slides>38</Slides>
  <Notes>23</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vt:lpstr>
      <vt:lpstr>Helvetica</vt:lpstr>
      <vt:lpstr>Times</vt:lpstr>
      <vt:lpstr>Times New Roman</vt: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Short-period variations in surface pressure not modeled by GPT</vt:lpstr>
      <vt:lpstr>Loading effects</vt:lpstr>
      <vt:lpstr>To apply “tidal” loading</vt:lpstr>
      <vt:lpstr>Ocean loading magnitudes</vt:lpstr>
      <vt:lpstr>To apply non-tidal loading</vt:lpstr>
      <vt:lpstr>Annual Component of  Vertical Loading</vt:lpstr>
      <vt:lpstr>Atmospheric pressure loading near equator </vt:lpstr>
      <vt:lpstr>Atmospheric pressure loading at mid-latitudes </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Percent difference (red) between hydrostatic and wet mapping functions for a high latitude (dav1) and mid-latitude site (nlib).  Blue shows percentage of observations at each elevation angle.  From Tregoning and Herring [2006].</vt:lpstr>
      <vt:lpstr>Example of GNSS water vapor time series</vt:lpstr>
      <vt:lpstr>Water vapor as a proxy for pressure in storm prediction</vt:lpstr>
      <vt:lpstr>P549 Position residuals</vt:lpstr>
      <vt:lpstr>Location of P549 (Google Earth)</vt:lpstr>
      <vt:lpstr>Modeling antenna phase center variations (PCVs)</vt:lpstr>
      <vt:lpstr>PowerPoint Presentation</vt:lpstr>
      <vt:lpstr>Multipath and water vapor can be seen in the phase residuals</vt:lpstr>
      <vt:lpstr>PowerPoint Presentation</vt:lpstr>
      <vt:lpstr>PowerPoint Presentation</vt:lpstr>
      <vt:lpstr>PowerPoint Presentation</vt:lpstr>
      <vt:lpstr>P502</vt:lpstr>
      <vt:lpstr>P473</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Mike Floyd</cp:lastModifiedBy>
  <cp:revision>56</cp:revision>
  <dcterms:created xsi:type="dcterms:W3CDTF">2014-11-07T20:21:22Z</dcterms:created>
  <dcterms:modified xsi:type="dcterms:W3CDTF">2022-07-21T11:42:19Z</dcterms:modified>
  <cp:category/>
</cp:coreProperties>
</file>